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4" r:id="rId2"/>
    <p:sldId id="265" r:id="rId3"/>
    <p:sldId id="274" r:id="rId4"/>
    <p:sldId id="268" r:id="rId5"/>
    <p:sldId id="269" r:id="rId6"/>
    <p:sldId id="271" r:id="rId7"/>
    <p:sldId id="272" r:id="rId8"/>
    <p:sldId id="266" r:id="rId9"/>
    <p:sldId id="273" r:id="rId10"/>
    <p:sldId id="270" r:id="rId11"/>
    <p:sldId id="275" r:id="rId12"/>
    <p:sldId id="276" r:id="rId13"/>
    <p:sldId id="267" r:id="rId14"/>
    <p:sldId id="277" r:id="rId15"/>
    <p:sldId id="278" r:id="rId16"/>
    <p:sldId id="279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e.l.mota_st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87769" autoAdjust="0"/>
  </p:normalViewPr>
  <p:slideViewPr>
    <p:cSldViewPr snapToGrid="0" snapToObjects="1">
      <p:cViewPr varScale="1">
        <p:scale>
          <a:sx n="59" d="100"/>
          <a:sy n="59" d="100"/>
        </p:scale>
        <p:origin x="139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-11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1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introdução dos formadores e formandos é a próxima etapa.  É importante aproveitar esta oportunidade inicial para fazer com que interajam entre si e com os formadores. Os formandos devem ser solicitados a fazerem pares com alguém da aula que ainda não conheçam.  Em seguida, devem ser orientados a pedir ao seu “parceiro” que forneça respostas a estas perguntas: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seu nome e país de origem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Onde trabalham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que fazem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sua experiência como formador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Algo interessante sobre eles</a:t>
            </a:r>
          </a:p>
          <a:p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pares devem fazer as mesmas perguntas uns aos outros.  Eles devem então apresentar o seu novo colega ao resto da turma.  O formador deve manter anotações das informações fornecidas para auxiliar o seu conhecimento dos alunos.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72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Resumo/Recapitulação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recapitular/testar os conhecimentos sobre os seguintes pontos para garantir que os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formandos apreciaram </a:t>
            </a: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</a:t>
            </a:r>
            <a:r>
              <a:rPr lang="pt-PT" sz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objetivos</a:t>
            </a: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aprendizagem da sessão.  Deve ser dado tempo para dúvidas em alturas apropriadas durante a sessão.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51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questões sobre saúde e segurança são debatidas neste slide.  Estes irão diferir dependendo da localização da apresentação. É da responsabilidade do formador garantir que possuem as informações corretas para transmitir aos delegados.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95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PowerPoint</a:t>
            </a: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(ou outro tipo de apresentação)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Foi preparada uma apresentação PowerPoint para esta sessão.  Esta é uma apresentação genérica e não aborda questões nacionais que podem ter de ser tratadas quando este curso é apresentado a nível nacional.  O formador deve garantir que as informações nesta apresentação são relevantes para a localização da apresentação.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objetivos da sessão estão descritos abaixo: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Fornecer aos formandos informações sobre a necessidade de um curso de formação e os seus objetivos. 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Garantir que possuem informações suficientes sobre o programa de atividades e horários.  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Fornecer informações sobre a saúde, segurança e detalhes administrativos do curso. </a:t>
            </a:r>
          </a:p>
          <a:p>
            <a:pPr lvl="0"/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Apresentar os formandos aos formadores e a outros formandos.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82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</a:t>
            </a:r>
            <a:r>
              <a:rPr lang="pt-PT" sz="1200" u="none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fornecida informação aos formandos sobre os antecedentes do curso. 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título deste curso é "Formação avançada sobre Cibercrime e provas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eletrónicas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juízes e procuradores". Foi desenvolvido no âmbito de um projecto comum da União Europeia e do Conselho da Europa de cooperação regional em cibercrime na região de IPA (Instrumento de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</a:t>
            </a:r>
            <a:r>
              <a:rPr lang="en-US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é-adesão</a:t>
            </a:r>
            <a:r>
              <a:rPr lang="en-US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à</a:t>
            </a:r>
            <a:r>
              <a:rPr lang="en-US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UE </a:t>
            </a:r>
            <a:r>
              <a:rPr lang="en-US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</a:t>
            </a:r>
            <a:r>
              <a:rPr lang="en-US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região</a:t>
            </a:r>
            <a:r>
              <a:rPr lang="en-US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dos </a:t>
            </a:r>
            <a:r>
              <a:rPr lang="en-US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Balcãs</a:t>
            </a:r>
            <a:r>
              <a:rPr lang="en-US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pt-PT" sz="120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87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 formação é necessária porque os Juízes e procuradores desempenham um papel importante na investigação e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prosecução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indivíduos ou grupos que cometeram crimes. Com o aumento do número de incidentes em que estes crimes têm um elemento de cibercrime, aumenta a necessidade de os juízes e procuradores serem adequadamente formados para entenderem a natureza destes crimes e estarem cientes da lei e dos instrumentos para a cooperação internacional disponíveis para lidar com casos de cibercrime.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0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 importante que o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geral do curso seja explicada aos delegados logo no início.  Isto irá permitir-lhes esclarecer o motivo principal por ali estarem. O </a:t>
            </a:r>
            <a:r>
              <a:rPr lang="pt-PT" sz="1200" u="none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</a:t>
            </a:r>
            <a:r>
              <a:rPr lang="pt-PT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curso é fornecer os conhecimentos necessários para permitirem aos juízes e procuradores exercerem adequadamente as suas funções no que respeita às investigações e processos relacionados com cibercrime. Este curso foi elaborado com base nos resultados obtidos na formação básica em cibercrime para juízes e procuradores e deve ser frequentado apenas por quem já concluiu esse curso com êxito. </a:t>
            </a:r>
          </a:p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03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 slide é deixado em branco para cada país para preencher com os nomes dos formadores que estão a lecionar no curso.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86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Este curso contém </a:t>
            </a:r>
            <a:r>
              <a:rPr lang="pt-PT" baseline="0" dirty="0"/>
              <a:t>uma mistura de apresentações e exercícios com base num cenário.  É estruturado dessa maneira como resultado de solicitações recebidas durante o curso básico para obter mais informações sobre casos e análise forense digital.  Este curso irá permitir que os delegados, não apenas escutem os especialistas que fornecem informações, mas também trabalhem numa investigação, trabalhando nas informações que serão fornecidas durante o curso.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59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horário do curso deve ser explicado aos estudantes nesta fase.  Isto deve incluir as horas do curso, o almoço e outras pausas e uma breve descrição de cada sessão.  A inclusão ou exclusão de qualquer avaliação deve ser lidada nesta fase.  Se houver uma avaliação, tal deve ser explicado ao detalhes, incluindo as expectativas dos estudantes em termos de estudo.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72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Formação Avançada sobre Cibercrime para Juízes e Procuradores</a:t>
            </a: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371600" y="3938131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Sessão 1.1.1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Abertura e introdução ao curso</a:t>
            </a:r>
          </a:p>
        </p:txBody>
      </p:sp>
    </p:spTree>
    <p:extLst>
      <p:ext uri="{BB962C8B-B14F-4D97-AF65-F5344CB8AC3E}">
        <p14:creationId xmlns:p14="http://schemas.microsoft.com/office/powerpoint/2010/main" val="1269317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pt-PT" b="1"/>
              <a:t>Formadores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452402" cy="5363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b="1"/>
              <a:t>Este curso</a:t>
            </a:r>
          </a:p>
          <a:p>
            <a:r>
              <a:rPr lang="pt-PT">
                <a:solidFill>
                  <a:srgbClr val="FF0000"/>
                </a:solidFill>
              </a:rPr>
              <a:t>Enumerar nomes dos formadores aqui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28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Metodologia</a:t>
            </a:r>
          </a:p>
          <a:p>
            <a:pPr algn="ctr"/>
            <a:r>
              <a:rPr lang="pt-PT" sz="3200" b="1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e</a:t>
            </a:r>
          </a:p>
          <a:p>
            <a:pPr algn="ctr"/>
            <a:r>
              <a:rPr lang="pt-PT" sz="3200" b="1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Horário</a:t>
            </a:r>
          </a:p>
        </p:txBody>
      </p:sp>
    </p:spTree>
    <p:extLst>
      <p:ext uri="{BB962C8B-B14F-4D97-AF65-F5344CB8AC3E}">
        <p14:creationId xmlns:p14="http://schemas.microsoft.com/office/powerpoint/2010/main" val="37284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600" b="1" dirty="0"/>
          </a:p>
          <a:p>
            <a:pPr>
              <a:buFont typeface="Wingdings" charset="2"/>
              <a:buChar char="²"/>
            </a:pPr>
            <a:endParaRPr lang="en-US" sz="26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pt-PT" b="1"/>
              <a:t>Metodologia</a:t>
            </a:r>
          </a:p>
        </p:txBody>
      </p:sp>
      <p:sp>
        <p:nvSpPr>
          <p:cNvPr id="2" name="Rectangle 1"/>
          <p:cNvSpPr/>
          <p:nvPr/>
        </p:nvSpPr>
        <p:spPr>
          <a:xfrm>
            <a:off x="684591" y="1234397"/>
            <a:ext cx="80022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Arial"/>
              <a:buChar char="•"/>
            </a:pPr>
            <a:endParaRPr lang="en-US" sz="3200" dirty="0"/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Apresentações e exercícios práticos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Com base num cenário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Fornecimento progressivo de papel 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Trabalho de grupo sobre assuntos específicos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Feedback do grupo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Suporte para grupos de formadores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pt-PT" sz="3200"/>
              <a:t>Suporte de reserva dos formadores em sessões de grupo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2812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>
            <a:normAutofit fontScale="90000"/>
          </a:bodyPr>
          <a:lstStyle/>
          <a:p>
            <a:r>
              <a:rPr lang="pt-PT" b="1"/>
              <a:t>Horário do curso</a:t>
            </a:r>
            <a:br>
              <a:rPr lang="pt-PT" b="1"/>
            </a:br>
            <a:r>
              <a:rPr lang="pt-PT" sz="2200" b="1"/>
              <a:t>Agenda do curso "avançado" sobre Cibercrime e Provas Eletrónicas</a:t>
            </a:r>
          </a:p>
        </p:txBody>
      </p:sp>
    </p:spTree>
    <p:extLst>
      <p:ext uri="{BB962C8B-B14F-4D97-AF65-F5344CB8AC3E}">
        <p14:creationId xmlns:p14="http://schemas.microsoft.com/office/powerpoint/2010/main" val="2731319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1"/>
            <a:ext cx="3069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APRESENTAÇÕES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3208"/>
            <a:ext cx="2716551" cy="203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82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4311"/>
          </a:xfrm>
        </p:spPr>
        <p:txBody>
          <a:bodyPr/>
          <a:lstStyle/>
          <a:p>
            <a:r>
              <a:rPr lang="pt-PT" b="1"/>
              <a:t>Apresentações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00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PT" dirty="0"/>
              <a:t>Faça par com alguém que não conhece.</a:t>
            </a:r>
          </a:p>
          <a:p>
            <a:pPr algn="just">
              <a:buNone/>
            </a:pPr>
            <a:r>
              <a:rPr lang="pt-PT" dirty="0"/>
              <a:t>Dê 10 minutos para descobrir algo sobre essa pessoa e diga-nos:</a:t>
            </a:r>
          </a:p>
          <a:p>
            <a:pPr algn="just"/>
            <a:r>
              <a:rPr lang="pt-PT" dirty="0"/>
              <a:t>O seu nome e país de origem</a:t>
            </a:r>
          </a:p>
          <a:p>
            <a:pPr algn="just"/>
            <a:r>
              <a:rPr lang="pt-PT" dirty="0"/>
              <a:t>Onde trabalha</a:t>
            </a:r>
          </a:p>
          <a:p>
            <a:pPr algn="just"/>
            <a:r>
              <a:rPr lang="pt-PT" dirty="0"/>
              <a:t>O que faz</a:t>
            </a:r>
          </a:p>
          <a:p>
            <a:pPr algn="just"/>
            <a:r>
              <a:rPr lang="pt-PT" dirty="0"/>
              <a:t>A sua experiência como formador</a:t>
            </a:r>
          </a:p>
          <a:p>
            <a:pPr algn="just"/>
            <a:r>
              <a:rPr lang="pt-PT" dirty="0"/>
              <a:t>A sua experiência no campo do cibercrime</a:t>
            </a:r>
          </a:p>
          <a:p>
            <a:pPr algn="just"/>
            <a:r>
              <a:rPr lang="pt-PT" dirty="0"/>
              <a:t>Algo interessante sobre ela</a:t>
            </a:r>
          </a:p>
        </p:txBody>
      </p:sp>
    </p:spTree>
    <p:extLst>
      <p:ext uri="{BB962C8B-B14F-4D97-AF65-F5344CB8AC3E}">
        <p14:creationId xmlns:p14="http://schemas.microsoft.com/office/powerpoint/2010/main" val="2102848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800" dirty="0"/>
              <a:t>No final desta sessão, os participantes serão capazes de:</a:t>
            </a:r>
          </a:p>
          <a:p>
            <a:pPr marL="355600"/>
            <a:r>
              <a:rPr lang="pt-PT" sz="2800" dirty="0"/>
              <a:t>Fornecer aos formandos informações sobre a necessidade de um curso de formação e os seus </a:t>
            </a:r>
            <a:r>
              <a:rPr lang="pt-PT" sz="2800" dirty="0" err="1"/>
              <a:t>objetivos</a:t>
            </a:r>
            <a:r>
              <a:rPr lang="pt-PT" sz="2800" dirty="0"/>
              <a:t>. </a:t>
            </a:r>
          </a:p>
          <a:p>
            <a:pPr marL="355600"/>
            <a:r>
              <a:rPr lang="pt-PT" sz="2800" dirty="0"/>
              <a:t>Garantir que possuem informações suficientes sobre o programa de </a:t>
            </a:r>
            <a:r>
              <a:rPr lang="pt-PT" sz="2800" dirty="0" err="1"/>
              <a:t>atividades</a:t>
            </a:r>
            <a:r>
              <a:rPr lang="pt-PT" sz="2800" dirty="0"/>
              <a:t> e horários.  </a:t>
            </a:r>
          </a:p>
          <a:p>
            <a:pPr marL="355600"/>
            <a:r>
              <a:rPr lang="pt-PT" sz="2800" dirty="0"/>
              <a:t>Fornecer informações sobre a saúde, segurança e detalhes administrativos do curso. </a:t>
            </a:r>
          </a:p>
          <a:p>
            <a:pPr marL="355600"/>
            <a:r>
              <a:rPr lang="pt-PT" sz="2800" dirty="0"/>
              <a:t>Apresentar os formandos aos formadores e a outros formandos</a:t>
            </a:r>
          </a:p>
          <a:p>
            <a:pPr marL="0" indent="0">
              <a:buNone/>
            </a:pPr>
            <a:endParaRPr lang="en-US" sz="26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rmAutofit/>
          </a:bodyPr>
          <a:lstStyle/>
          <a:p>
            <a:r>
              <a:rPr lang="pt-PT" b="1"/>
              <a:t>Resumo dos Objetivos da sessão</a:t>
            </a:r>
          </a:p>
        </p:txBody>
      </p:sp>
    </p:spTree>
    <p:extLst>
      <p:ext uri="{BB962C8B-B14F-4D97-AF65-F5344CB8AC3E}">
        <p14:creationId xmlns:p14="http://schemas.microsoft.com/office/powerpoint/2010/main" val="3452271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/>
              <a:t>Perguntas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pt-PT" b="1"/>
              <a:t>Saúde e segurança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/>
              <a:t>Saídas de emergência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/>
              <a:t>Alarmes de incêndio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/>
              <a:t>WC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/>
              <a:t>Fumar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/>
              <a:t>Telemóveis e Pagers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/>
              <a:t>Pausas para café e almoço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437" y="1625600"/>
            <a:ext cx="22606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438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Introdução</a:t>
            </a:r>
          </a:p>
        </p:txBody>
      </p:sp>
    </p:spTree>
    <p:extLst>
      <p:ext uri="{BB962C8B-B14F-4D97-AF65-F5344CB8AC3E}">
        <p14:creationId xmlns:p14="http://schemas.microsoft.com/office/powerpoint/2010/main" val="275043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pt-PT" b="1"/>
              <a:t> Histórico do Curso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8158"/>
          </a:xfrm>
        </p:spPr>
        <p:txBody>
          <a:bodyPr>
            <a:normAutofit/>
          </a:bodyPr>
          <a:lstStyle/>
          <a:p>
            <a:pPr algn="just"/>
            <a:r>
              <a:rPr lang="pt-PT" dirty="0"/>
              <a:t>O título deste curso é "Formação avançada sobre Cibercrime e provas </a:t>
            </a:r>
            <a:r>
              <a:rPr lang="pt-PT" dirty="0" err="1"/>
              <a:t>eletrónicas</a:t>
            </a:r>
            <a:r>
              <a:rPr lang="pt-PT" dirty="0"/>
              <a:t> para juízes e procuradores". </a:t>
            </a:r>
          </a:p>
          <a:p>
            <a:pPr algn="just"/>
            <a:r>
              <a:rPr lang="pt-PT" dirty="0"/>
              <a:t>Foi desenvolvido no âmbito de um projecto comum da União Europeia e do Conselho da Europa de cooperação regional em cibercrime na região de intervenção do projecto IPA.</a:t>
            </a:r>
          </a:p>
          <a:p>
            <a:pPr algn="just"/>
            <a:r>
              <a:rPr lang="pt-PT" b="1" dirty="0"/>
              <a:t>A formação foi melhorada através dos </a:t>
            </a:r>
            <a:r>
              <a:rPr lang="pt-PT" b="1" dirty="0" err="1"/>
              <a:t>projetos</a:t>
            </a:r>
            <a:r>
              <a:rPr lang="pt-PT" b="1" dirty="0"/>
              <a:t> GLACY e GLACY+</a:t>
            </a:r>
            <a:r>
              <a:rPr lang="pt-P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580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>
            <a:normAutofit fontScale="90000"/>
          </a:bodyPr>
          <a:lstStyle/>
          <a:p>
            <a:r>
              <a:rPr lang="pt-PT" b="1"/>
              <a:t>Porque é que esta formação é necessária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t-PT" sz="2400" dirty="0"/>
              <a:t>Juízes e procuradores desempenham um papel crucial na investigação e perseguição de indivíduos ou grupos que tenham cometido crimes. </a:t>
            </a:r>
          </a:p>
          <a:p>
            <a:pPr algn="just"/>
            <a:endParaRPr lang="en-US" sz="2400" dirty="0"/>
          </a:p>
          <a:p>
            <a:pPr algn="just"/>
            <a:r>
              <a:rPr lang="pt-PT" sz="2400" dirty="0"/>
              <a:t>Com o aumento do número de incidentes em que estes crimes têm um elemento de cibercrime, aumenta a necessidade de os juízes e procuradores serem adequadamente formados para melhor compreenderem a natureza destes crimes e estarem cientes da lei e dos instrumentos para a cooperação internacional disponíveis para lidar com casos de cibercrime.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1300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Metas e objectivos</a:t>
            </a:r>
          </a:p>
        </p:txBody>
      </p:sp>
    </p:spTree>
    <p:extLst>
      <p:ext uri="{BB962C8B-B14F-4D97-AF65-F5344CB8AC3E}">
        <p14:creationId xmlns:p14="http://schemas.microsoft.com/office/powerpoint/2010/main" val="19204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pt-PT" b="1"/>
              <a:t>Objetivo do Curso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229600" cy="5363849"/>
          </a:xfrm>
        </p:spPr>
        <p:txBody>
          <a:bodyPr>
            <a:normAutofit fontScale="92500"/>
          </a:bodyPr>
          <a:lstStyle/>
          <a:p>
            <a:pPr algn="just"/>
            <a:r>
              <a:rPr lang="pt-PT" dirty="0"/>
              <a:t>O objetivo do curso é fornecer os conhecimentos necessários para permitirem aos juízes e procuradores exercerem adequadamente as suas funções no que respeita às investigações e processos relacionados com cibercrime.  </a:t>
            </a:r>
          </a:p>
          <a:p>
            <a:pPr algn="just"/>
            <a:endParaRPr lang="en-US" dirty="0"/>
          </a:p>
          <a:p>
            <a:pPr algn="just"/>
            <a:r>
              <a:rPr lang="pt-PT" dirty="0"/>
              <a:t>Este curso foi elaborado com base nos resultados obtidos na formação básica em cibercrime para juízes e procuradores e deve ser frequentado apenas por quem já concluiu esse curso com êxito. </a:t>
            </a:r>
          </a:p>
        </p:txBody>
      </p:sp>
    </p:spTree>
    <p:extLst>
      <p:ext uri="{BB962C8B-B14F-4D97-AF65-F5344CB8AC3E}">
        <p14:creationId xmlns:p14="http://schemas.microsoft.com/office/powerpoint/2010/main" val="4170119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PT" sz="2800" dirty="0"/>
              <a:t>No final desta sessão, os participantes serão capazes de: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pt-PT" sz="2800" dirty="0"/>
              <a:t>Identificar os formadores e colegas participantes</a:t>
            </a:r>
          </a:p>
          <a:p>
            <a:pPr lvl="0"/>
            <a:r>
              <a:rPr lang="pt-PT" sz="2800" dirty="0"/>
              <a:t>Discutir o objetivo geral do curso</a:t>
            </a:r>
          </a:p>
          <a:p>
            <a:pPr lvl="0"/>
            <a:r>
              <a:rPr lang="pt-PT" sz="2800" dirty="0"/>
              <a:t>Explicar o porquê da necessidade do curso</a:t>
            </a:r>
          </a:p>
          <a:p>
            <a:pPr lvl="0"/>
            <a:r>
              <a:rPr lang="pt-PT" sz="2800" dirty="0"/>
              <a:t>Enumerar as partes de compõem o horário e as atividades do curso</a:t>
            </a:r>
          </a:p>
          <a:p>
            <a:pPr lvl="0"/>
            <a:r>
              <a:rPr lang="pt-PT" sz="2800" dirty="0"/>
              <a:t>Enumerar os procedimentos de saúde e segurança para o local de formação</a:t>
            </a:r>
          </a:p>
          <a:p>
            <a:pPr>
              <a:buFont typeface="Wingdings" charset="2"/>
              <a:buChar char="²"/>
            </a:pPr>
            <a:endParaRPr lang="en-US" sz="2800" dirty="0"/>
          </a:p>
          <a:p>
            <a:pPr>
              <a:buFont typeface="Wingdings" charset="2"/>
              <a:buChar char="²"/>
            </a:pP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pt-PT" b="1"/>
              <a:t>Objetivos da sessão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630001"/>
            <a:ext cx="1845354" cy="122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90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Formadores</a:t>
            </a:r>
          </a:p>
        </p:txBody>
      </p:sp>
    </p:spTree>
    <p:extLst>
      <p:ext uri="{BB962C8B-B14F-4D97-AF65-F5344CB8AC3E}">
        <p14:creationId xmlns:p14="http://schemas.microsoft.com/office/powerpoint/2010/main" val="3167666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</TotalTime>
  <Words>1147</Words>
  <Application>Microsoft Office PowerPoint</Application>
  <PresentationFormat>Apresentação no Ecrã (4:3)</PresentationFormat>
  <Paragraphs>104</Paragraphs>
  <Slides>17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Formação Avançada sobre Cibercrime para Juízes e Procuradores</vt:lpstr>
      <vt:lpstr>Saúde e segurança</vt:lpstr>
      <vt:lpstr>Apresentação do PowerPoint</vt:lpstr>
      <vt:lpstr> Histórico do Curso</vt:lpstr>
      <vt:lpstr>Porque é que esta formação é necessária</vt:lpstr>
      <vt:lpstr>Apresentação do PowerPoint</vt:lpstr>
      <vt:lpstr>Objetivo do Curso</vt:lpstr>
      <vt:lpstr>Objetivos da sessão</vt:lpstr>
      <vt:lpstr>Apresentação do PowerPoint</vt:lpstr>
      <vt:lpstr>Formadores</vt:lpstr>
      <vt:lpstr>Apresentação do PowerPoint</vt:lpstr>
      <vt:lpstr>Metodologia</vt:lpstr>
      <vt:lpstr>Horário do curso Agenda do curso "avançado" sobre Cibercrime e Provas Eletrónicas</vt:lpstr>
      <vt:lpstr>Apresentação do PowerPoint</vt:lpstr>
      <vt:lpstr>Apresentações</vt:lpstr>
      <vt:lpstr>Resumo dos Objetivos da sessão</vt:lpstr>
      <vt:lpstr>Apresentação do PowerPoint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Pedro Verdelho</cp:lastModifiedBy>
  <cp:revision>34</cp:revision>
  <dcterms:created xsi:type="dcterms:W3CDTF">2019-04-09T22:51:57Z</dcterms:created>
  <dcterms:modified xsi:type="dcterms:W3CDTF">2019-04-22T13:39:09Z</dcterms:modified>
</cp:coreProperties>
</file>