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399" r:id="rId3"/>
    <p:sldId id="659" r:id="rId4"/>
    <p:sldId id="661" r:id="rId5"/>
    <p:sldId id="652" r:id="rId6"/>
    <p:sldId id="347" r:id="rId7"/>
    <p:sldId id="660" r:id="rId8"/>
    <p:sldId id="653" r:id="rId9"/>
    <p:sldId id="654" r:id="rId10"/>
    <p:sldId id="655" r:id="rId11"/>
    <p:sldId id="662" r:id="rId12"/>
    <p:sldId id="657" r:id="rId13"/>
    <p:sldId id="674" r:id="rId14"/>
    <p:sldId id="656" r:id="rId15"/>
    <p:sldId id="353" r:id="rId1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586" autoAdjust="0"/>
    <p:restoredTop sz="69355" autoAdjust="0"/>
  </p:normalViewPr>
  <p:slideViewPr>
    <p:cSldViewPr snapToGrid="0" snapToObjects="1">
      <p:cViewPr varScale="1">
        <p:scale>
          <a:sx n="46" d="100"/>
          <a:sy n="46" d="100"/>
        </p:scale>
        <p:origin x="1400" y="44"/>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D3767C-658B-4C97-AF1B-518BDD85E293}" type="doc">
      <dgm:prSet loTypeId="urn:microsoft.com/office/officeart/2005/8/layout/hChevron3" loCatId="process" qsTypeId="urn:microsoft.com/office/officeart/2005/8/quickstyle/simple1" qsCatId="simple" csTypeId="urn:microsoft.com/office/officeart/2005/8/colors/colorful5" csCatId="colorful" phldr="1"/>
      <dgm:spPr/>
    </dgm:pt>
    <dgm:pt modelId="{3A71B15C-FB83-4CBD-9576-D0160AE57F3B}">
      <dgm:prSet phldrT="[Text]" custT="1"/>
      <dgm:spPr/>
      <dgm:t>
        <a:bodyPr/>
        <a:lstStyle/>
        <a:p>
          <a:r>
            <a:rPr lang="pt-PT" sz="2000" b="0">
              <a:solidFill>
                <a:schemeClr val="tx1"/>
              </a:solidFill>
              <a:latin typeface="Times New Roman" panose="02020603050405020304" pitchFamily="18" charset="0"/>
              <a:cs typeface="Times New Roman" panose="02020603050405020304" pitchFamily="18" charset="0"/>
            </a:rPr>
            <a:t>Título</a:t>
          </a:r>
        </a:p>
      </dgm:t>
    </dgm:pt>
    <dgm:pt modelId="{2E623016-7E11-4167-BDC4-0989162148B7}" type="parTrans" cxnId="{1641E6FC-9D1E-4D11-86A1-351444B2F97E}">
      <dgm:prSet/>
      <dgm:spPr/>
      <dgm:t>
        <a:bodyPr/>
        <a:lstStyle/>
        <a:p>
          <a:endParaRPr lang="en-US"/>
        </a:p>
      </dgm:t>
    </dgm:pt>
    <dgm:pt modelId="{8EA5FAEA-57E7-416A-8802-48D7BA1DFFD9}" type="sibTrans" cxnId="{1641E6FC-9D1E-4D11-86A1-351444B2F97E}">
      <dgm:prSet/>
      <dgm:spPr/>
      <dgm:t>
        <a:bodyPr/>
        <a:lstStyle/>
        <a:p>
          <a:endParaRPr lang="en-US"/>
        </a:p>
      </dgm:t>
    </dgm:pt>
    <dgm:pt modelId="{61A29EFF-4290-40CB-A066-60BA1A60C39E}">
      <dgm:prSet phldrT="[Text]" custT="1"/>
      <dgm:spPr/>
      <dgm:t>
        <a:bodyPr/>
        <a:lstStyle/>
        <a:p>
          <a:r>
            <a:rPr lang="pt-PT" sz="2000" b="0" dirty="0" err="1">
              <a:solidFill>
                <a:schemeClr val="tx1"/>
              </a:solidFill>
              <a:latin typeface="Times New Roman" panose="02020603050405020304" pitchFamily="18" charset="0"/>
              <a:cs typeface="Times New Roman" panose="02020603050405020304" pitchFamily="18" charset="0"/>
            </a:rPr>
            <a:t>Reprodu-ção</a:t>
          </a:r>
          <a:endParaRPr lang="pt-PT" sz="2000" b="0" dirty="0">
            <a:solidFill>
              <a:schemeClr val="tx1"/>
            </a:solidFill>
            <a:latin typeface="Times New Roman" panose="02020603050405020304" pitchFamily="18" charset="0"/>
            <a:cs typeface="Times New Roman" panose="02020603050405020304" pitchFamily="18" charset="0"/>
          </a:endParaRPr>
        </a:p>
      </dgm:t>
    </dgm:pt>
    <dgm:pt modelId="{FBDF25A0-C023-42A1-B948-AEDB0A0375E1}" type="parTrans" cxnId="{DA907D15-C9E6-469B-9701-777138421AE7}">
      <dgm:prSet/>
      <dgm:spPr/>
      <dgm:t>
        <a:bodyPr/>
        <a:lstStyle/>
        <a:p>
          <a:endParaRPr lang="en-US"/>
        </a:p>
      </dgm:t>
    </dgm:pt>
    <dgm:pt modelId="{210B0C09-AD40-45E4-8275-0D12D1BB68FC}" type="sibTrans" cxnId="{DA907D15-C9E6-469B-9701-777138421AE7}">
      <dgm:prSet/>
      <dgm:spPr/>
      <dgm:t>
        <a:bodyPr/>
        <a:lstStyle/>
        <a:p>
          <a:endParaRPr lang="en-US"/>
        </a:p>
      </dgm:t>
    </dgm:pt>
    <dgm:pt modelId="{05D57E21-9DA2-4BDB-B2B3-358863BB0D22}">
      <dgm:prSet phldrT="[Text]" custT="1"/>
      <dgm:spPr/>
      <dgm:t>
        <a:bodyPr/>
        <a:lstStyle/>
        <a:p>
          <a:r>
            <a:rPr lang="pt-PT" sz="2000" b="0">
              <a:solidFill>
                <a:schemeClr val="tx1"/>
              </a:solidFill>
              <a:latin typeface="Times New Roman" panose="02020603050405020304" pitchFamily="18" charset="0"/>
              <a:cs typeface="Times New Roman" panose="02020603050405020304" pitchFamily="18" charset="0"/>
            </a:rPr>
            <a:t>Motivo</a:t>
          </a:r>
        </a:p>
      </dgm:t>
    </dgm:pt>
    <dgm:pt modelId="{708FB707-CA54-472B-B6AE-42CC4407ACC1}" type="parTrans" cxnId="{29E5A374-4BD9-4C5E-9784-5668B1380BF6}">
      <dgm:prSet/>
      <dgm:spPr/>
      <dgm:t>
        <a:bodyPr/>
        <a:lstStyle/>
        <a:p>
          <a:endParaRPr lang="en-US"/>
        </a:p>
      </dgm:t>
    </dgm:pt>
    <dgm:pt modelId="{751EA6E4-6EB3-46A0-A0C9-F208115ADBC7}" type="sibTrans" cxnId="{29E5A374-4BD9-4C5E-9784-5668B1380BF6}">
      <dgm:prSet/>
      <dgm:spPr/>
      <dgm:t>
        <a:bodyPr/>
        <a:lstStyle/>
        <a:p>
          <a:endParaRPr lang="en-US"/>
        </a:p>
      </dgm:t>
    </dgm:pt>
    <dgm:pt modelId="{6DC0515C-FBCA-4070-B4E6-4D42E00F3F43}">
      <dgm:prSet custT="1"/>
      <dgm:spPr/>
      <dgm:t>
        <a:bodyPr/>
        <a:lstStyle/>
        <a:p>
          <a:r>
            <a:rPr lang="pt-PT" sz="2000" b="0">
              <a:solidFill>
                <a:schemeClr val="tx1"/>
              </a:solidFill>
              <a:latin typeface="Times New Roman" panose="02020603050405020304" pitchFamily="18" charset="0"/>
              <a:cs typeface="Times New Roman" panose="02020603050405020304" pitchFamily="18" charset="0"/>
            </a:rPr>
            <a:t>Soluções</a:t>
          </a:r>
        </a:p>
      </dgm:t>
    </dgm:pt>
    <dgm:pt modelId="{DF90A81D-0296-421E-BF06-47EAC5023C1C}" type="parTrans" cxnId="{2FB51428-4511-4B37-9D57-8C7ACEA5FD53}">
      <dgm:prSet/>
      <dgm:spPr/>
      <dgm:t>
        <a:bodyPr/>
        <a:lstStyle/>
        <a:p>
          <a:endParaRPr lang="en-US"/>
        </a:p>
      </dgm:t>
    </dgm:pt>
    <dgm:pt modelId="{91E630C7-EF60-427D-A6CE-DF065E33FB49}" type="sibTrans" cxnId="{2FB51428-4511-4B37-9D57-8C7ACEA5FD53}">
      <dgm:prSet/>
      <dgm:spPr/>
      <dgm:t>
        <a:bodyPr/>
        <a:lstStyle/>
        <a:p>
          <a:endParaRPr lang="en-US"/>
        </a:p>
      </dgm:t>
    </dgm:pt>
    <dgm:pt modelId="{0EFDDF54-72EA-4D5B-A87F-39AC6625EFD7}">
      <dgm:prSet custT="1"/>
      <dgm:spPr/>
      <dgm:t>
        <a:bodyPr/>
        <a:lstStyle/>
        <a:p>
          <a:r>
            <a:rPr lang="pt-PT" sz="2000" b="0" dirty="0" err="1">
              <a:solidFill>
                <a:schemeClr val="tx1"/>
              </a:solidFill>
              <a:latin typeface="Times New Roman" panose="02020603050405020304" pitchFamily="18" charset="0"/>
              <a:cs typeface="Times New Roman" panose="02020603050405020304" pitchFamily="18" charset="0"/>
            </a:rPr>
            <a:t>Demons-tração</a:t>
          </a:r>
          <a:endParaRPr lang="pt-PT" sz="2000" b="0" dirty="0">
            <a:solidFill>
              <a:schemeClr val="tx1"/>
            </a:solidFill>
            <a:latin typeface="Times New Roman" panose="02020603050405020304" pitchFamily="18" charset="0"/>
            <a:cs typeface="Times New Roman" panose="02020603050405020304" pitchFamily="18" charset="0"/>
          </a:endParaRPr>
        </a:p>
      </dgm:t>
    </dgm:pt>
    <dgm:pt modelId="{FC100FB1-F0D1-4CDA-B2EA-2F49DB52D4E7}" type="parTrans" cxnId="{71B851C1-19C9-4152-88B8-7CCB53A51ED2}">
      <dgm:prSet/>
      <dgm:spPr/>
      <dgm:t>
        <a:bodyPr/>
        <a:lstStyle/>
        <a:p>
          <a:endParaRPr lang="en-US"/>
        </a:p>
      </dgm:t>
    </dgm:pt>
    <dgm:pt modelId="{F1B4B41D-7101-4028-81C6-1786E621E9BD}" type="sibTrans" cxnId="{71B851C1-19C9-4152-88B8-7CCB53A51ED2}">
      <dgm:prSet/>
      <dgm:spPr/>
      <dgm:t>
        <a:bodyPr/>
        <a:lstStyle/>
        <a:p>
          <a:endParaRPr lang="en-US"/>
        </a:p>
      </dgm:t>
    </dgm:pt>
    <dgm:pt modelId="{5DBC167E-2840-41CD-893D-9DE9412A78C0}">
      <dgm:prSet custT="1"/>
      <dgm:spPr/>
      <dgm:t>
        <a:bodyPr/>
        <a:lstStyle/>
        <a:p>
          <a:r>
            <a:rPr lang="pt-PT" sz="2000" b="0" dirty="0" err="1">
              <a:solidFill>
                <a:schemeClr val="tx1"/>
              </a:solidFill>
              <a:latin typeface="Times New Roman" panose="02020603050405020304" pitchFamily="18" charset="0"/>
              <a:cs typeface="Times New Roman" panose="02020603050405020304" pitchFamily="18" charset="0"/>
            </a:rPr>
            <a:t>Repeti-ção</a:t>
          </a:r>
          <a:endParaRPr lang="pt-PT" sz="2000" b="0" dirty="0">
            <a:solidFill>
              <a:schemeClr val="tx1"/>
            </a:solidFill>
            <a:latin typeface="Times New Roman" panose="02020603050405020304" pitchFamily="18" charset="0"/>
            <a:cs typeface="Times New Roman" panose="02020603050405020304" pitchFamily="18" charset="0"/>
          </a:endParaRPr>
        </a:p>
      </dgm:t>
    </dgm:pt>
    <dgm:pt modelId="{35C9D808-0E47-437F-BD51-52C33E772C99}" type="parTrans" cxnId="{F071E436-B48A-46F6-96CD-565922B2A512}">
      <dgm:prSet/>
      <dgm:spPr/>
      <dgm:t>
        <a:bodyPr/>
        <a:lstStyle/>
        <a:p>
          <a:endParaRPr lang="en-US"/>
        </a:p>
      </dgm:t>
    </dgm:pt>
    <dgm:pt modelId="{D85B9FA7-7118-4ECE-A442-CA826A867C0E}" type="sibTrans" cxnId="{F071E436-B48A-46F6-96CD-565922B2A512}">
      <dgm:prSet/>
      <dgm:spPr/>
      <dgm:t>
        <a:bodyPr/>
        <a:lstStyle/>
        <a:p>
          <a:endParaRPr lang="en-US"/>
        </a:p>
      </dgm:t>
    </dgm:pt>
    <dgm:pt modelId="{E1271730-24F7-489A-9A32-5A34E84B3E2B}" type="pres">
      <dgm:prSet presAssocID="{B2D3767C-658B-4C97-AF1B-518BDD85E293}" presName="Name0" presStyleCnt="0">
        <dgm:presLayoutVars>
          <dgm:dir/>
          <dgm:resizeHandles val="exact"/>
        </dgm:presLayoutVars>
      </dgm:prSet>
      <dgm:spPr/>
    </dgm:pt>
    <dgm:pt modelId="{0FEF9982-05D5-4F9D-95F8-0941A9B3E4BF}" type="pres">
      <dgm:prSet presAssocID="{3A71B15C-FB83-4CBD-9576-D0160AE57F3B}" presName="parTxOnly" presStyleLbl="node1" presStyleIdx="0" presStyleCnt="6" custLinFactNeighborX="-305">
        <dgm:presLayoutVars>
          <dgm:bulletEnabled val="1"/>
        </dgm:presLayoutVars>
      </dgm:prSet>
      <dgm:spPr/>
    </dgm:pt>
    <dgm:pt modelId="{F7680FF6-78F3-417D-BEE6-2F2EF15CDEC6}" type="pres">
      <dgm:prSet presAssocID="{8EA5FAEA-57E7-416A-8802-48D7BA1DFFD9}" presName="parSpace" presStyleCnt="0"/>
      <dgm:spPr/>
    </dgm:pt>
    <dgm:pt modelId="{BAF0E997-A6A7-4543-A022-AFB0AAD2B834}" type="pres">
      <dgm:prSet presAssocID="{61A29EFF-4290-40CB-A066-60BA1A60C39E}" presName="parTxOnly" presStyleLbl="node1" presStyleIdx="1" presStyleCnt="6" custLinFactNeighborX="-305">
        <dgm:presLayoutVars>
          <dgm:bulletEnabled val="1"/>
        </dgm:presLayoutVars>
      </dgm:prSet>
      <dgm:spPr/>
    </dgm:pt>
    <dgm:pt modelId="{8DECB220-D30D-4378-BD06-925BA3D09E80}" type="pres">
      <dgm:prSet presAssocID="{210B0C09-AD40-45E4-8275-0D12D1BB68FC}" presName="parSpace" presStyleCnt="0"/>
      <dgm:spPr/>
    </dgm:pt>
    <dgm:pt modelId="{FB00FCFA-DD7B-4C62-999F-E9AD31AC0127}" type="pres">
      <dgm:prSet presAssocID="{05D57E21-9DA2-4BDB-B2B3-358863BB0D22}" presName="parTxOnly" presStyleLbl="node1" presStyleIdx="2" presStyleCnt="6" custLinFactNeighborX="-305">
        <dgm:presLayoutVars>
          <dgm:bulletEnabled val="1"/>
        </dgm:presLayoutVars>
      </dgm:prSet>
      <dgm:spPr/>
    </dgm:pt>
    <dgm:pt modelId="{1F570B4E-F265-471A-B4F4-FC023FC4A824}" type="pres">
      <dgm:prSet presAssocID="{751EA6E4-6EB3-46A0-A0C9-F208115ADBC7}" presName="parSpace" presStyleCnt="0"/>
      <dgm:spPr/>
    </dgm:pt>
    <dgm:pt modelId="{21482D90-E10E-4256-A7AC-3E97E1A27AE5}" type="pres">
      <dgm:prSet presAssocID="{6DC0515C-FBCA-4070-B4E6-4D42E00F3F43}" presName="parTxOnly" presStyleLbl="node1" presStyleIdx="3" presStyleCnt="6" custLinFactNeighborX="-305">
        <dgm:presLayoutVars>
          <dgm:bulletEnabled val="1"/>
        </dgm:presLayoutVars>
      </dgm:prSet>
      <dgm:spPr/>
    </dgm:pt>
    <dgm:pt modelId="{45FD870C-460D-4262-A29F-FF60274641FA}" type="pres">
      <dgm:prSet presAssocID="{91E630C7-EF60-427D-A6CE-DF065E33FB49}" presName="parSpace" presStyleCnt="0"/>
      <dgm:spPr/>
    </dgm:pt>
    <dgm:pt modelId="{12AC6EE2-DF62-46EA-8000-6AAFD7378340}" type="pres">
      <dgm:prSet presAssocID="{0EFDDF54-72EA-4D5B-A87F-39AC6625EFD7}" presName="parTxOnly" presStyleLbl="node1" presStyleIdx="4" presStyleCnt="6" custLinFactNeighborX="-305">
        <dgm:presLayoutVars>
          <dgm:bulletEnabled val="1"/>
        </dgm:presLayoutVars>
      </dgm:prSet>
      <dgm:spPr/>
    </dgm:pt>
    <dgm:pt modelId="{9864A7AC-669F-4E71-B616-B4A69931434E}" type="pres">
      <dgm:prSet presAssocID="{F1B4B41D-7101-4028-81C6-1786E621E9BD}" presName="parSpace" presStyleCnt="0"/>
      <dgm:spPr/>
    </dgm:pt>
    <dgm:pt modelId="{9C071094-6428-4661-AC61-B5DBC1B95392}" type="pres">
      <dgm:prSet presAssocID="{5DBC167E-2840-41CD-893D-9DE9412A78C0}" presName="parTxOnly" presStyleLbl="node1" presStyleIdx="5" presStyleCnt="6">
        <dgm:presLayoutVars>
          <dgm:bulletEnabled val="1"/>
        </dgm:presLayoutVars>
      </dgm:prSet>
      <dgm:spPr/>
    </dgm:pt>
  </dgm:ptLst>
  <dgm:cxnLst>
    <dgm:cxn modelId="{0A615204-6C56-4859-A5C7-337CB38723C3}" type="presOf" srcId="{5DBC167E-2840-41CD-893D-9DE9412A78C0}" destId="{9C071094-6428-4661-AC61-B5DBC1B95392}" srcOrd="0" destOrd="0" presId="urn:microsoft.com/office/officeart/2005/8/layout/hChevron3"/>
    <dgm:cxn modelId="{DA907D15-C9E6-469B-9701-777138421AE7}" srcId="{B2D3767C-658B-4C97-AF1B-518BDD85E293}" destId="{61A29EFF-4290-40CB-A066-60BA1A60C39E}" srcOrd="1" destOrd="0" parTransId="{FBDF25A0-C023-42A1-B948-AEDB0A0375E1}" sibTransId="{210B0C09-AD40-45E4-8275-0D12D1BB68FC}"/>
    <dgm:cxn modelId="{06E39D26-FACE-4C6C-BC74-DC2A9F4C322D}" type="presOf" srcId="{6DC0515C-FBCA-4070-B4E6-4D42E00F3F43}" destId="{21482D90-E10E-4256-A7AC-3E97E1A27AE5}" srcOrd="0" destOrd="0" presId="urn:microsoft.com/office/officeart/2005/8/layout/hChevron3"/>
    <dgm:cxn modelId="{2FB51428-4511-4B37-9D57-8C7ACEA5FD53}" srcId="{B2D3767C-658B-4C97-AF1B-518BDD85E293}" destId="{6DC0515C-FBCA-4070-B4E6-4D42E00F3F43}" srcOrd="3" destOrd="0" parTransId="{DF90A81D-0296-421E-BF06-47EAC5023C1C}" sibTransId="{91E630C7-EF60-427D-A6CE-DF065E33FB49}"/>
    <dgm:cxn modelId="{3178612C-B874-4F43-822F-9A0DA44B7630}" type="presOf" srcId="{3A71B15C-FB83-4CBD-9576-D0160AE57F3B}" destId="{0FEF9982-05D5-4F9D-95F8-0941A9B3E4BF}" srcOrd="0" destOrd="0" presId="urn:microsoft.com/office/officeart/2005/8/layout/hChevron3"/>
    <dgm:cxn modelId="{F071E436-B48A-46F6-96CD-565922B2A512}" srcId="{B2D3767C-658B-4C97-AF1B-518BDD85E293}" destId="{5DBC167E-2840-41CD-893D-9DE9412A78C0}" srcOrd="5" destOrd="0" parTransId="{35C9D808-0E47-437F-BD51-52C33E772C99}" sibTransId="{D85B9FA7-7118-4ECE-A442-CA826A867C0E}"/>
    <dgm:cxn modelId="{29E5A374-4BD9-4C5E-9784-5668B1380BF6}" srcId="{B2D3767C-658B-4C97-AF1B-518BDD85E293}" destId="{05D57E21-9DA2-4BDB-B2B3-358863BB0D22}" srcOrd="2" destOrd="0" parTransId="{708FB707-CA54-472B-B6AE-42CC4407ACC1}" sibTransId="{751EA6E4-6EB3-46A0-A0C9-F208115ADBC7}"/>
    <dgm:cxn modelId="{19CA148E-883A-4250-A073-259C77CDA4EB}" type="presOf" srcId="{B2D3767C-658B-4C97-AF1B-518BDD85E293}" destId="{E1271730-24F7-489A-9A32-5A34E84B3E2B}" srcOrd="0" destOrd="0" presId="urn:microsoft.com/office/officeart/2005/8/layout/hChevron3"/>
    <dgm:cxn modelId="{1D6CF2B6-54DA-4C13-87D5-E3F57331F829}" type="presOf" srcId="{05D57E21-9DA2-4BDB-B2B3-358863BB0D22}" destId="{FB00FCFA-DD7B-4C62-999F-E9AD31AC0127}" srcOrd="0" destOrd="0" presId="urn:microsoft.com/office/officeart/2005/8/layout/hChevron3"/>
    <dgm:cxn modelId="{1F6DB3B8-EEE7-42D7-A483-D0EBE69CE8F6}" type="presOf" srcId="{61A29EFF-4290-40CB-A066-60BA1A60C39E}" destId="{BAF0E997-A6A7-4543-A022-AFB0AAD2B834}" srcOrd="0" destOrd="0" presId="urn:microsoft.com/office/officeart/2005/8/layout/hChevron3"/>
    <dgm:cxn modelId="{71B851C1-19C9-4152-88B8-7CCB53A51ED2}" srcId="{B2D3767C-658B-4C97-AF1B-518BDD85E293}" destId="{0EFDDF54-72EA-4D5B-A87F-39AC6625EFD7}" srcOrd="4" destOrd="0" parTransId="{FC100FB1-F0D1-4CDA-B2EA-2F49DB52D4E7}" sibTransId="{F1B4B41D-7101-4028-81C6-1786E621E9BD}"/>
    <dgm:cxn modelId="{F4469BC9-5821-4AE5-A990-DAA14C252682}" type="presOf" srcId="{0EFDDF54-72EA-4D5B-A87F-39AC6625EFD7}" destId="{12AC6EE2-DF62-46EA-8000-6AAFD7378340}" srcOrd="0" destOrd="0" presId="urn:microsoft.com/office/officeart/2005/8/layout/hChevron3"/>
    <dgm:cxn modelId="{1641E6FC-9D1E-4D11-86A1-351444B2F97E}" srcId="{B2D3767C-658B-4C97-AF1B-518BDD85E293}" destId="{3A71B15C-FB83-4CBD-9576-D0160AE57F3B}" srcOrd="0" destOrd="0" parTransId="{2E623016-7E11-4167-BDC4-0989162148B7}" sibTransId="{8EA5FAEA-57E7-416A-8802-48D7BA1DFFD9}"/>
    <dgm:cxn modelId="{C66EBB8F-87AF-47F8-9726-619EF2A0DCC6}" type="presParOf" srcId="{E1271730-24F7-489A-9A32-5A34E84B3E2B}" destId="{0FEF9982-05D5-4F9D-95F8-0941A9B3E4BF}" srcOrd="0" destOrd="0" presId="urn:microsoft.com/office/officeart/2005/8/layout/hChevron3"/>
    <dgm:cxn modelId="{11783CBB-3FF9-464A-A66B-B262B87BD8E9}" type="presParOf" srcId="{E1271730-24F7-489A-9A32-5A34E84B3E2B}" destId="{F7680FF6-78F3-417D-BEE6-2F2EF15CDEC6}" srcOrd="1" destOrd="0" presId="urn:microsoft.com/office/officeart/2005/8/layout/hChevron3"/>
    <dgm:cxn modelId="{68B3AF25-3FDB-43F5-AB6B-DA4270097824}" type="presParOf" srcId="{E1271730-24F7-489A-9A32-5A34E84B3E2B}" destId="{BAF0E997-A6A7-4543-A022-AFB0AAD2B834}" srcOrd="2" destOrd="0" presId="urn:microsoft.com/office/officeart/2005/8/layout/hChevron3"/>
    <dgm:cxn modelId="{09698055-D3B6-4ADD-932C-A9CC5EA4766B}" type="presParOf" srcId="{E1271730-24F7-489A-9A32-5A34E84B3E2B}" destId="{8DECB220-D30D-4378-BD06-925BA3D09E80}" srcOrd="3" destOrd="0" presId="urn:microsoft.com/office/officeart/2005/8/layout/hChevron3"/>
    <dgm:cxn modelId="{F6FDBDA8-3260-4DBE-83BA-4238EDCC5178}" type="presParOf" srcId="{E1271730-24F7-489A-9A32-5A34E84B3E2B}" destId="{FB00FCFA-DD7B-4C62-999F-E9AD31AC0127}" srcOrd="4" destOrd="0" presId="urn:microsoft.com/office/officeart/2005/8/layout/hChevron3"/>
    <dgm:cxn modelId="{4FD5F937-86A8-4216-B0B9-BBE7B2AECAF0}" type="presParOf" srcId="{E1271730-24F7-489A-9A32-5A34E84B3E2B}" destId="{1F570B4E-F265-471A-B4F4-FC023FC4A824}" srcOrd="5" destOrd="0" presId="urn:microsoft.com/office/officeart/2005/8/layout/hChevron3"/>
    <dgm:cxn modelId="{2DBE1F5E-0A58-4695-8DB4-5C9701113110}" type="presParOf" srcId="{E1271730-24F7-489A-9A32-5A34E84B3E2B}" destId="{21482D90-E10E-4256-A7AC-3E97E1A27AE5}" srcOrd="6" destOrd="0" presId="urn:microsoft.com/office/officeart/2005/8/layout/hChevron3"/>
    <dgm:cxn modelId="{49102AE1-A6A2-4414-826F-08B6D3D92AB0}" type="presParOf" srcId="{E1271730-24F7-489A-9A32-5A34E84B3E2B}" destId="{45FD870C-460D-4262-A29F-FF60274641FA}" srcOrd="7" destOrd="0" presId="urn:microsoft.com/office/officeart/2005/8/layout/hChevron3"/>
    <dgm:cxn modelId="{88A1F4BA-2CC0-4C9C-8131-0D02B4BEE3EC}" type="presParOf" srcId="{E1271730-24F7-489A-9A32-5A34E84B3E2B}" destId="{12AC6EE2-DF62-46EA-8000-6AAFD7378340}" srcOrd="8" destOrd="0" presId="urn:microsoft.com/office/officeart/2005/8/layout/hChevron3"/>
    <dgm:cxn modelId="{1490AC19-A162-4491-A612-963F26CCB42E}" type="presParOf" srcId="{E1271730-24F7-489A-9A32-5A34E84B3E2B}" destId="{9864A7AC-669F-4E71-B616-B4A69931434E}" srcOrd="9" destOrd="0" presId="urn:microsoft.com/office/officeart/2005/8/layout/hChevron3"/>
    <dgm:cxn modelId="{EB1BF540-423A-41F3-844A-A97E56660DC4}" type="presParOf" srcId="{E1271730-24F7-489A-9A32-5A34E84B3E2B}" destId="{9C071094-6428-4661-AC61-B5DBC1B95392}" srcOrd="1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EF9982-05D5-4F9D-95F8-0941A9B3E4BF}">
      <dsp:nvSpPr>
        <dsp:cNvPr id="0" name=""/>
        <dsp:cNvSpPr/>
      </dsp:nvSpPr>
      <dsp:spPr>
        <a:xfrm>
          <a:off x="0" y="2884782"/>
          <a:ext cx="1828353" cy="731341"/>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pt-PT" sz="2000" b="0" kern="1200">
              <a:solidFill>
                <a:schemeClr val="tx1"/>
              </a:solidFill>
              <a:latin typeface="Times New Roman" panose="02020603050405020304" pitchFamily="18" charset="0"/>
              <a:cs typeface="Times New Roman" panose="02020603050405020304" pitchFamily="18" charset="0"/>
            </a:rPr>
            <a:t>Título</a:t>
          </a:r>
        </a:p>
      </dsp:txBody>
      <dsp:txXfrm>
        <a:off x="0" y="2884782"/>
        <a:ext cx="1645518" cy="731341"/>
      </dsp:txXfrm>
    </dsp:sp>
    <dsp:sp modelId="{BAF0E997-A6A7-4543-A022-AFB0AAD2B834}">
      <dsp:nvSpPr>
        <dsp:cNvPr id="0" name=""/>
        <dsp:cNvSpPr/>
      </dsp:nvSpPr>
      <dsp:spPr>
        <a:xfrm>
          <a:off x="1462683" y="2884782"/>
          <a:ext cx="1828353" cy="731341"/>
        </a:xfrm>
        <a:prstGeom prst="chevron">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pt-PT" sz="2000" b="0" kern="1200" dirty="0" err="1">
              <a:solidFill>
                <a:schemeClr val="tx1"/>
              </a:solidFill>
              <a:latin typeface="Times New Roman" panose="02020603050405020304" pitchFamily="18" charset="0"/>
              <a:cs typeface="Times New Roman" panose="02020603050405020304" pitchFamily="18" charset="0"/>
            </a:rPr>
            <a:t>Reprodu-ção</a:t>
          </a:r>
          <a:endParaRPr lang="pt-PT" sz="2000" b="0" kern="1200" dirty="0">
            <a:solidFill>
              <a:schemeClr val="tx1"/>
            </a:solidFill>
            <a:latin typeface="Times New Roman" panose="02020603050405020304" pitchFamily="18" charset="0"/>
            <a:cs typeface="Times New Roman" panose="02020603050405020304" pitchFamily="18" charset="0"/>
          </a:endParaRPr>
        </a:p>
      </dsp:txBody>
      <dsp:txXfrm>
        <a:off x="1828354" y="2884782"/>
        <a:ext cx="1097012" cy="731341"/>
      </dsp:txXfrm>
    </dsp:sp>
    <dsp:sp modelId="{FB00FCFA-DD7B-4C62-999F-E9AD31AC0127}">
      <dsp:nvSpPr>
        <dsp:cNvPr id="0" name=""/>
        <dsp:cNvSpPr/>
      </dsp:nvSpPr>
      <dsp:spPr>
        <a:xfrm>
          <a:off x="2925366" y="2884782"/>
          <a:ext cx="1828353" cy="731341"/>
        </a:xfrm>
        <a:prstGeom prst="chevron">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pt-PT" sz="2000" b="0" kern="1200">
              <a:solidFill>
                <a:schemeClr val="tx1"/>
              </a:solidFill>
              <a:latin typeface="Times New Roman" panose="02020603050405020304" pitchFamily="18" charset="0"/>
              <a:cs typeface="Times New Roman" panose="02020603050405020304" pitchFamily="18" charset="0"/>
            </a:rPr>
            <a:t>Motivo</a:t>
          </a:r>
        </a:p>
      </dsp:txBody>
      <dsp:txXfrm>
        <a:off x="3291037" y="2884782"/>
        <a:ext cx="1097012" cy="731341"/>
      </dsp:txXfrm>
    </dsp:sp>
    <dsp:sp modelId="{21482D90-E10E-4256-A7AC-3E97E1A27AE5}">
      <dsp:nvSpPr>
        <dsp:cNvPr id="0" name=""/>
        <dsp:cNvSpPr/>
      </dsp:nvSpPr>
      <dsp:spPr>
        <a:xfrm>
          <a:off x="4388049" y="2884782"/>
          <a:ext cx="1828353" cy="731341"/>
        </a:xfrm>
        <a:prstGeom prst="chevron">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pt-PT" sz="2000" b="0" kern="1200">
              <a:solidFill>
                <a:schemeClr val="tx1"/>
              </a:solidFill>
              <a:latin typeface="Times New Roman" panose="02020603050405020304" pitchFamily="18" charset="0"/>
              <a:cs typeface="Times New Roman" panose="02020603050405020304" pitchFamily="18" charset="0"/>
            </a:rPr>
            <a:t>Soluções</a:t>
          </a:r>
        </a:p>
      </dsp:txBody>
      <dsp:txXfrm>
        <a:off x="4753720" y="2884782"/>
        <a:ext cx="1097012" cy="731341"/>
      </dsp:txXfrm>
    </dsp:sp>
    <dsp:sp modelId="{12AC6EE2-DF62-46EA-8000-6AAFD7378340}">
      <dsp:nvSpPr>
        <dsp:cNvPr id="0" name=""/>
        <dsp:cNvSpPr/>
      </dsp:nvSpPr>
      <dsp:spPr>
        <a:xfrm>
          <a:off x="5850732" y="2884782"/>
          <a:ext cx="1828353" cy="731341"/>
        </a:xfrm>
        <a:prstGeom prst="chevron">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pt-PT" sz="2000" b="0" kern="1200" dirty="0" err="1">
              <a:solidFill>
                <a:schemeClr val="tx1"/>
              </a:solidFill>
              <a:latin typeface="Times New Roman" panose="02020603050405020304" pitchFamily="18" charset="0"/>
              <a:cs typeface="Times New Roman" panose="02020603050405020304" pitchFamily="18" charset="0"/>
            </a:rPr>
            <a:t>Demons-tração</a:t>
          </a:r>
          <a:endParaRPr lang="pt-PT" sz="2000" b="0" kern="1200" dirty="0">
            <a:solidFill>
              <a:schemeClr val="tx1"/>
            </a:solidFill>
            <a:latin typeface="Times New Roman" panose="02020603050405020304" pitchFamily="18" charset="0"/>
            <a:cs typeface="Times New Roman" panose="02020603050405020304" pitchFamily="18" charset="0"/>
          </a:endParaRPr>
        </a:p>
      </dsp:txBody>
      <dsp:txXfrm>
        <a:off x="6216403" y="2884782"/>
        <a:ext cx="1097012" cy="731341"/>
      </dsp:txXfrm>
    </dsp:sp>
    <dsp:sp modelId="{9C071094-6428-4661-AC61-B5DBC1B95392}">
      <dsp:nvSpPr>
        <dsp:cNvPr id="0" name=""/>
        <dsp:cNvSpPr/>
      </dsp:nvSpPr>
      <dsp:spPr>
        <a:xfrm>
          <a:off x="7314530" y="2884782"/>
          <a:ext cx="1828353" cy="731341"/>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pt-PT" sz="2000" b="0" kern="1200" dirty="0" err="1">
              <a:solidFill>
                <a:schemeClr val="tx1"/>
              </a:solidFill>
              <a:latin typeface="Times New Roman" panose="02020603050405020304" pitchFamily="18" charset="0"/>
              <a:cs typeface="Times New Roman" panose="02020603050405020304" pitchFamily="18" charset="0"/>
            </a:rPr>
            <a:t>Repeti-ção</a:t>
          </a:r>
          <a:endParaRPr lang="pt-PT" sz="2000" b="0" kern="1200" dirty="0">
            <a:solidFill>
              <a:schemeClr val="tx1"/>
            </a:solidFill>
            <a:latin typeface="Times New Roman" panose="02020603050405020304" pitchFamily="18" charset="0"/>
            <a:cs typeface="Times New Roman" panose="02020603050405020304" pitchFamily="18" charset="0"/>
          </a:endParaRPr>
        </a:p>
      </dsp:txBody>
      <dsp:txXfrm>
        <a:off x="7680201" y="2884782"/>
        <a:ext cx="1097012" cy="73134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DF01FC44-F912-4F02-9119-F215F1B23C9F}" type="datetime1">
              <a:rPr lang="en-US"/>
              <a:pPr>
                <a:defRPr/>
              </a:pPr>
              <a:t>4/22/2019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FC96E979-3653-486D-A2D0-2FDA0B0E8E3C}" type="slidenum">
              <a:rPr lang="en-US" altLang="en-US"/>
              <a:pPr>
                <a:defRPr/>
              </a:pPr>
              <a:t>‹nº›</a:t>
            </a:fld>
            <a:endParaRPr lang="en-US" altLang="en-US"/>
          </a:p>
        </p:txBody>
      </p:sp>
    </p:spTree>
    <p:extLst>
      <p:ext uri="{BB962C8B-B14F-4D97-AF65-F5344CB8AC3E}">
        <p14:creationId xmlns:p14="http://schemas.microsoft.com/office/powerpoint/2010/main" val="13346318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ED2BAE-FE8D-4FC9-9B36-F020436D631C}" type="slidenum">
              <a:rPr lang="en-US" altLang="en-US" smtClean="0"/>
              <a:pPr>
                <a:spcBef>
                  <a:spcPct val="0"/>
                </a:spcBef>
              </a:pPr>
              <a:t>1</a:t>
            </a:fld>
            <a:endParaRPr lang="en-US" altLang="en-US"/>
          </a:p>
        </p:txBody>
      </p:sp>
    </p:spTree>
    <p:extLst>
      <p:ext uri="{BB962C8B-B14F-4D97-AF65-F5344CB8AC3E}">
        <p14:creationId xmlns:p14="http://schemas.microsoft.com/office/powerpoint/2010/main" val="245037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etapa "Medida" deve ser utilizada pelo formador para explicar ao aluno como pode abordar o problema identificado no título.</a:t>
            </a:r>
            <a:r>
              <a:rPr lang="pt-PT" baseline="0"/>
              <a:t> A solução é a primeira etapa da proação do processo de análise e, como tal, deve ser clara e explicada de forma simples aos alunos. Se os alunos não tiverem uma compreensão clara da solução, vão ter dificuldade em entender a "Demonstração" e em realizar a "Repetição", que são as etapas subsequentes da etapa de antecipação do processo de análise.</a:t>
            </a:r>
          </a:p>
          <a:p>
            <a:endParaRPr lang="en-US" baseline="0" dirty="0"/>
          </a:p>
          <a:p>
            <a:r>
              <a:rPr lang="pt-PT" baseline="0"/>
              <a:t>Este slide também fornece um exemplo de uma solução relacionada com o exemplo de título fornecido anteriormente. Em particular, explica como a dificuldade de não especificar a duração de um poder processual pode ser solucionada.</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6CE661-25E3-4BB5-8F04-FE4813ED5314}" type="slidenum">
              <a:rPr lang="en-US" altLang="en-US" smtClean="0">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563369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explica algumas características principais de uma solução.</a:t>
            </a:r>
            <a:r>
              <a:rPr lang="pt-PT" baseline="0"/>
              <a:t> Se a solução não for clara ou simples, pode acontecer que alunos não entendam a solução ou não sejam capazes de implementar a solução por conta própria. Deste modo, é importante que a solução seja identificada e explicada da forma mais clara e simples possível. Além disso, a solução deve ser específica e não vaga, uma vez que uma solução vaga pode resultar em confusão e impedirá o aluno de corrigir adequadamente o desempenho durante a fase de "Repetição". Ao sugerir uma solução, é importante que o formador apoie e não seja crítico para com o aluno.</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31CC976-457C-4A04-87F1-FDA1405FA59B}"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2439385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Os slides de "Demonstração" refletem uma parte importante do processo de análise.</a:t>
            </a:r>
            <a:r>
              <a:rPr lang="pt-PT" baseline="0"/>
              <a:t> Isto fornece ao formador uma oportunidade de demonstrar a solução para o título que foi sugerido anteriormente aos alunos. Uma demonstração forte é importante, pois fornecerá uma exibição prática para os participantes entenderem como o seu desempenho pode ser melhorado.</a:t>
            </a:r>
          </a:p>
          <a:p>
            <a:pPr algn="just"/>
            <a:endParaRPr lang="en-US" baseline="0" dirty="0"/>
          </a:p>
          <a:p>
            <a:pPr algn="just"/>
            <a:r>
              <a:rPr lang="pt-PT" baseline="0"/>
              <a:t>O slide fornece um exemplo de uma demonstração (em forma escrita) que pode ser utilizada em relação ao título de exemplo adotado nesta aula.</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FAF090E-16D0-4D0D-B8C7-2268A7BEF950}"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2671821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apresenta algumas considerações relacionadas com a demonstração da solução proposta.</a:t>
            </a:r>
            <a:r>
              <a:rPr lang="pt-PT" baseline="0"/>
              <a:t> </a:t>
            </a:r>
            <a:r>
              <a:rPr lang="pt-PT"/>
              <a:t>É importante que a demonstração não seja extremamente complicada, pois pode impedir que o aluno se identifique ou se envolva com a demonstração.</a:t>
            </a:r>
            <a:r>
              <a:rPr lang="pt-PT" baseline="0"/>
              <a:t> Resultará também algumas dificuldades na etapa final de "Repetição".  </a:t>
            </a:r>
          </a:p>
          <a:p>
            <a:endParaRPr lang="en-US" baseline="0" dirty="0"/>
          </a:p>
          <a:p>
            <a:r>
              <a:rPr lang="pt-PT" baseline="0"/>
              <a:t>O formador deve entender que a demonstração deve ser restrita a áreas que o aluno é obrigado a solucionar e não deve abranger aspetos que o aluno já conhece.</a:t>
            </a:r>
          </a:p>
          <a:p>
            <a:endParaRPr lang="en-US" baseline="0" dirty="0"/>
          </a:p>
          <a:p>
            <a:r>
              <a:rPr lang="pt-PT" baseline="0"/>
              <a:t>O objetivo da demonstração deve ser sempre tido em consideração, ou seja, deve ser utilizado para demonstrar ao aluno como alcançar o que este pretende alcançar.</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9B97A31-91E0-4842-A4CD-A1047AF171DF}" type="slidenum">
              <a:rPr lang="en-US" altLang="en-US" smtClean="0">
                <a:latin typeface="Calibri" panose="020F0502020204030204" pitchFamily="34" charset="0"/>
              </a:rPr>
              <a:pPr/>
              <a:t>13</a:t>
            </a:fld>
            <a:endParaRPr lang="en-US" altLang="en-US">
              <a:latin typeface="Calibri" panose="020F0502020204030204" pitchFamily="34" charset="0"/>
            </a:endParaRPr>
          </a:p>
        </p:txBody>
      </p:sp>
    </p:spTree>
    <p:extLst>
      <p:ext uri="{BB962C8B-B14F-4D97-AF65-F5344CB8AC3E}">
        <p14:creationId xmlns:p14="http://schemas.microsoft.com/office/powerpoint/2010/main" val="582683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"Repetição" oferece uma oportunidade de testar a eficácia do processo de feedback.</a:t>
            </a:r>
            <a:r>
              <a:rPr lang="pt-PT" baseline="0"/>
              <a:t> O formador deve pedir aos alunos que repitam o desempenho da área identificada no título, com vista na solução sugerida e na demonstração da solução. Também é útil dar um breve feedback sobre a Repetição aos alunos.</a:t>
            </a:r>
          </a:p>
          <a:p>
            <a:endParaRPr lang="en-US" baseline="0" dirty="0"/>
          </a:p>
          <a:p>
            <a:r>
              <a:rPr lang="pt-PT" baseline="0"/>
              <a:t>O objetivo da Repetição é identificar se o Processo de Análise foi bem-sucedido e se o aluno é capaz de implementar a demonstração e corrigir o título.</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ABE45E-CA2C-4BBB-9671-587EAB8F538C}"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2675698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dar aos participantes a oportunidade de fazer quaisquer perguntas que possam ter em relação à aula.</a:t>
            </a:r>
          </a:p>
          <a:p>
            <a:endParaRPr lang="en-GB" altLang="en-US" b="1" dirty="0"/>
          </a:p>
          <a:p>
            <a:r>
              <a:rPr lang="pt-PT" b="1"/>
              <a:t>Avaliação de conhecimentos</a:t>
            </a:r>
          </a:p>
          <a:p>
            <a:r>
              <a:rPr lang="pt-PT"/>
              <a:t>O formador pode avaliar os conhecimentos fazendo perguntas relevantes.</a:t>
            </a:r>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8F8C24EB-5D36-4175-A329-6B72CC70616C}" type="slidenum">
              <a:rPr lang="en-GB" altLang="sr-Latn-RS"/>
              <a:pPr algn="r" eaLnBrk="1" hangingPunct="1">
                <a:spcBef>
                  <a:spcPct val="0"/>
                </a:spcBef>
              </a:pPr>
              <a:t>15</a:t>
            </a:fld>
            <a:endParaRPr lang="en-GB" altLang="sr-Latn-RS"/>
          </a:p>
        </p:txBody>
      </p:sp>
    </p:spTree>
    <p:extLst>
      <p:ext uri="{BB962C8B-B14F-4D97-AF65-F5344CB8AC3E}">
        <p14:creationId xmlns:p14="http://schemas.microsoft.com/office/powerpoint/2010/main" val="2291644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Este slide resume os objetivos da sessão.</a:t>
            </a:r>
          </a:p>
          <a:p>
            <a:endParaRPr lang="en-US" altLang="en-US" dirty="0"/>
          </a:p>
          <a:p>
            <a:r>
              <a:rPr lang="pt-PT" dirty="0"/>
              <a:t>O formador deve explicar claramente os objetivos desta sessão aos formandos.</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7DD51BE-9394-4FAF-BE6A-0B7BA2985FE4}" type="slidenum">
              <a:rPr lang="en-US" altLang="en-US" smtClean="0"/>
              <a:pPr>
                <a:spcBef>
                  <a:spcPct val="0"/>
                </a:spcBef>
              </a:pPr>
              <a:t>2</a:t>
            </a:fld>
            <a:endParaRPr lang="en-US" altLang="en-US"/>
          </a:p>
        </p:txBody>
      </p:sp>
    </p:spTree>
    <p:extLst>
      <p:ext uri="{BB962C8B-B14F-4D97-AF65-F5344CB8AC3E}">
        <p14:creationId xmlns:p14="http://schemas.microsoft.com/office/powerpoint/2010/main" val="196183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FBE08C0-0017-4553-BE4A-76B801CE04B6}" type="slidenum">
              <a:rPr lang="en-US" altLang="en-US" smtClean="0"/>
              <a:pPr>
                <a:spcBef>
                  <a:spcPct val="0"/>
                </a:spcBef>
              </a:pPr>
              <a:t>3</a:t>
            </a:fld>
            <a:endParaRPr lang="en-US" altLang="en-US"/>
          </a:p>
        </p:txBody>
      </p:sp>
    </p:spTree>
    <p:extLst>
      <p:ext uri="{BB962C8B-B14F-4D97-AF65-F5344CB8AC3E}">
        <p14:creationId xmlns:p14="http://schemas.microsoft.com/office/powerpoint/2010/main" val="106478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Este slide explica que os formadores devem realizar uma revisão detalhada do desempenho dos formandos após a conclusão do exercício.</a:t>
            </a:r>
            <a:r>
              <a:rPr lang="pt-PT" baseline="0" dirty="0"/>
              <a:t> O formador deve utilizar as seis etapas do processo de análise identificadas. Este processo de análise é baseado no método </a:t>
            </a:r>
            <a:r>
              <a:rPr lang="pt-PT" baseline="0" dirty="0" err="1"/>
              <a:t>Hampel</a:t>
            </a:r>
            <a:r>
              <a:rPr lang="pt-PT" baseline="0" dirty="0"/>
              <a:t> desenvolvido pelo professor George </a:t>
            </a:r>
            <a:r>
              <a:rPr lang="pt-PT" baseline="0" dirty="0" err="1"/>
              <a:t>Hampel</a:t>
            </a:r>
            <a:r>
              <a:rPr lang="pt-PT" baseline="0" dirty="0"/>
              <a:t> QC. Este método fornece um mecanismo estruturado para fornecer feedback teórico e prático detalhado sobre o desempenho num exercício. Embora inicialmente concebido para a formação de advogado, também pode ser implementado em geral em relação a audiências/considerando solicitações de autorização para conduzir medidas de investigação relacionadas com provas eletrónicas.</a:t>
            </a:r>
          </a:p>
          <a:p>
            <a:endParaRPr lang="en-US" altLang="en-US" baseline="0" dirty="0"/>
          </a:p>
          <a:p>
            <a:r>
              <a:rPr lang="pt-PT" baseline="0" dirty="0"/>
              <a:t>Este slide também enumera as seis etapas do processo de análise que formarão a base para fornecer feedback aos formandos. Estes são:</a:t>
            </a:r>
          </a:p>
          <a:p>
            <a:pPr marL="171450" indent="-171450">
              <a:buFont typeface="Arial" panose="020B0604020202020204" pitchFamily="34" charset="0"/>
              <a:buChar char="•"/>
            </a:pPr>
            <a:r>
              <a:rPr lang="pt-PT" baseline="0" dirty="0"/>
              <a:t>Título</a:t>
            </a:r>
          </a:p>
          <a:p>
            <a:pPr marL="171450" indent="-171450">
              <a:buFont typeface="Arial" panose="020B0604020202020204" pitchFamily="34" charset="0"/>
              <a:buChar char="•"/>
            </a:pPr>
            <a:r>
              <a:rPr lang="pt-PT" baseline="0" dirty="0"/>
              <a:t>Reprodução</a:t>
            </a:r>
          </a:p>
          <a:p>
            <a:pPr marL="171450" indent="-171450">
              <a:buFont typeface="Arial" panose="020B0604020202020204" pitchFamily="34" charset="0"/>
              <a:buChar char="•"/>
            </a:pPr>
            <a:r>
              <a:rPr lang="pt-PT" baseline="0" dirty="0"/>
              <a:t>Motivo</a:t>
            </a:r>
          </a:p>
          <a:p>
            <a:pPr marL="171450" indent="-171450">
              <a:buFont typeface="Arial" panose="020B0604020202020204" pitchFamily="34" charset="0"/>
              <a:buChar char="•"/>
            </a:pPr>
            <a:r>
              <a:rPr lang="pt-PT" baseline="0" dirty="0"/>
              <a:t>Soluções</a:t>
            </a:r>
          </a:p>
          <a:p>
            <a:pPr marL="171450" indent="-171450">
              <a:buFont typeface="Arial" panose="020B0604020202020204" pitchFamily="34" charset="0"/>
              <a:buChar char="•"/>
            </a:pPr>
            <a:r>
              <a:rPr lang="pt-PT" baseline="0" dirty="0"/>
              <a:t>Demonstração</a:t>
            </a:r>
          </a:p>
          <a:p>
            <a:pPr marL="171450" indent="-171450">
              <a:buFont typeface="Arial" panose="020B0604020202020204" pitchFamily="34" charset="0"/>
              <a:buChar char="•"/>
            </a:pPr>
            <a:r>
              <a:rPr lang="pt-PT" baseline="0" dirty="0"/>
              <a:t>Repetição</a:t>
            </a:r>
          </a:p>
        </p:txBody>
      </p:sp>
      <p:sp>
        <p:nvSpPr>
          <p:cNvPr id="266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A879A6-DEC9-48A3-A20B-9657A2807C53}" type="slidenum">
              <a:rPr lang="en-US" altLang="en-US" smtClean="0"/>
              <a:pPr>
                <a:spcBef>
                  <a:spcPct val="0"/>
                </a:spcBef>
              </a:pPr>
              <a:t>4</a:t>
            </a:fld>
            <a:endParaRPr lang="en-US" altLang="en-US"/>
          </a:p>
        </p:txBody>
      </p:sp>
    </p:spTree>
    <p:extLst>
      <p:ext uri="{BB962C8B-B14F-4D97-AF65-F5344CB8AC3E}">
        <p14:creationId xmlns:p14="http://schemas.microsoft.com/office/powerpoint/2010/main" val="397101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representa visualmente as seis etapas do processo de análise.</a:t>
            </a:r>
            <a:r>
              <a:rPr lang="pt-PT" baseline="0"/>
              <a:t> O formador deve explicar a distinção entre “feedback” e “proação”, como demonstrado no slide. </a:t>
            </a:r>
          </a:p>
          <a:p>
            <a:endParaRPr lang="en-US" altLang="en-US" baseline="0" dirty="0"/>
          </a:p>
          <a:p>
            <a:r>
              <a:rPr lang="pt-PT" baseline="0"/>
              <a:t>O feedback refere-se a observar o desempenho do aluno durante o exercício da audiência.</a:t>
            </a:r>
          </a:p>
          <a:p>
            <a:r>
              <a:rPr lang="pt-PT" baseline="0"/>
              <a:t>A proação refere-se a antecipar a forma como abordar aspetos do desempenho do aluno durante o exercício da audiência.</a:t>
            </a:r>
          </a:p>
        </p:txBody>
      </p:sp>
      <p:sp>
        <p:nvSpPr>
          <p:cNvPr id="286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B853847-500D-41E1-BBFA-9BDE1CFFBAC4}" type="slidenum">
              <a:rPr lang="en-US" altLang="en-US" smtClean="0"/>
              <a:pPr>
                <a:spcBef>
                  <a:spcPct val="0"/>
                </a:spcBef>
              </a:pPr>
              <a:t>5</a:t>
            </a:fld>
            <a:endParaRPr lang="en-US" altLang="en-US"/>
          </a:p>
        </p:txBody>
      </p:sp>
    </p:spTree>
    <p:extLst>
      <p:ext uri="{BB962C8B-B14F-4D97-AF65-F5344CB8AC3E}">
        <p14:creationId xmlns:p14="http://schemas.microsoft.com/office/powerpoint/2010/main" val="1922012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"título" é a premissa de todo o processo de feedback.</a:t>
            </a:r>
            <a:r>
              <a:rPr lang="pt-PT" baseline="0"/>
              <a:t> É importante que o formador identifique corretamente o título. Este slide explica que o título é o aspeto particular do desempenho do aluno que será abordado na etapa de fornecimento de feedback. </a:t>
            </a:r>
          </a:p>
          <a:p>
            <a:endParaRPr lang="en-US" altLang="en-US" baseline="0" dirty="0"/>
          </a:p>
          <a:p>
            <a:r>
              <a:rPr lang="pt-PT" baseline="0"/>
              <a:t>O slide também fornece um exemplo de um título que pode ser utilizado para demonstrar aos formadores um exemplo do aspeto de um título. Exemplos das etapas subsequentes também estão baseados no mesmo título. </a:t>
            </a:r>
          </a:p>
        </p:txBody>
      </p:sp>
      <p:sp>
        <p:nvSpPr>
          <p:cNvPr id="3072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A9A6121-7BB1-4D16-8E33-4D21A827089E}" type="slidenum">
              <a:rPr lang="en-US" altLang="en-US" smtClean="0"/>
              <a:pPr>
                <a:spcBef>
                  <a:spcPct val="0"/>
                </a:spcBef>
              </a:pPr>
              <a:t>6</a:t>
            </a:fld>
            <a:endParaRPr lang="en-US" altLang="en-US"/>
          </a:p>
        </p:txBody>
      </p:sp>
    </p:spTree>
    <p:extLst>
      <p:ext uri="{BB962C8B-B14F-4D97-AF65-F5344CB8AC3E}">
        <p14:creationId xmlns:p14="http://schemas.microsoft.com/office/powerpoint/2010/main" val="1644687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enumera alguns princípios orientadores para que um título seja eficaz.</a:t>
            </a:r>
            <a:r>
              <a:rPr lang="pt-PT" baseline="0"/>
              <a:t>  Um título confuso ou complicado representará desafios na etapa das soluções, pois será difícil propor uma solução em termos que os alunos possam entender facilmente. Um título que não é preciso resultará numa solução aberta e não específica que pode não ser tão útil para os alunos.  Se o título não for positivo ou prospetivo, pode acabar por desencorajar os alunos.</a:t>
            </a:r>
          </a:p>
          <a:p>
            <a:endParaRPr lang="en-US" altLang="en-US" baseline="0" dirty="0"/>
          </a:p>
          <a:p>
            <a:r>
              <a:rPr lang="pt-PT" baseline="0"/>
              <a:t>A importância de selecionar o título correto deve ser enfatizada, pois todas as etapas subsequentes do processo de análise são baseados nesta etapa.</a:t>
            </a:r>
          </a:p>
        </p:txBody>
      </p:sp>
      <p:sp>
        <p:nvSpPr>
          <p:cNvPr id="3277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EF3835-9E46-4E3C-AF2D-CD83D5EA1A79}" type="slidenum">
              <a:rPr lang="en-US" altLang="en-US" smtClean="0"/>
              <a:pPr>
                <a:spcBef>
                  <a:spcPct val="0"/>
                </a:spcBef>
              </a:pPr>
              <a:t>7</a:t>
            </a:fld>
            <a:endParaRPr lang="en-US" altLang="en-US"/>
          </a:p>
        </p:txBody>
      </p:sp>
    </p:spTree>
    <p:extLst>
      <p:ext uri="{BB962C8B-B14F-4D97-AF65-F5344CB8AC3E}">
        <p14:creationId xmlns:p14="http://schemas.microsoft.com/office/powerpoint/2010/main" val="1105710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 etapa de "Reprodução" requer que o formador repita as palavras exatas relacionadas com o título que tinham sido identificadas anteriormente e que tenham sido utilizadas pelo formador.</a:t>
            </a:r>
            <a:r>
              <a:rPr lang="pt-PT" baseline="0"/>
              <a:t> É importante na Reprodução utilizar especificamente as palavras exatas que o aluno utilizou. Como tal, também é importante que o formador faça apontamentos durante o processo de audiência.</a:t>
            </a:r>
          </a:p>
          <a:p>
            <a:endParaRPr lang="en-US" baseline="0" dirty="0"/>
          </a:p>
          <a:p>
            <a:r>
              <a:rPr lang="pt-PT"/>
              <a:t>O objetivo da Reprodução é fornecer contexto ao título e lembrar aos alunos a área do seu desempenho que estará sujeita às etapas restantes do processo de análise.</a:t>
            </a:r>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8</a:t>
            </a:fld>
            <a:endParaRPr lang="en-US" altLang="en-US"/>
          </a:p>
        </p:txBody>
      </p:sp>
    </p:spTree>
    <p:extLst>
      <p:ext uri="{BB962C8B-B14F-4D97-AF65-F5344CB8AC3E}">
        <p14:creationId xmlns:p14="http://schemas.microsoft.com/office/powerpoint/2010/main" val="3476493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 etapa "Motivo" requer que os formadores expliquem aos participantes a base para selecionar um determinado título como uma área do desempenho do aluno que tem de ser abordada.</a:t>
            </a:r>
            <a:r>
              <a:rPr lang="pt-PT" baseline="0"/>
              <a:t>  O motivo deve ser claramente indicado para que os alunos possam entender a razão pela qual esse aspeto do seu desempenho tem de ser tratado e isso irá ajudá-los a melhorar o seu desempenho no futuro.</a:t>
            </a:r>
          </a:p>
          <a:p>
            <a:endParaRPr lang="en-US" baseline="0" dirty="0"/>
          </a:p>
          <a:p>
            <a:r>
              <a:rPr lang="pt-PT" baseline="0"/>
              <a:t>O slide também fornece um exemplo baseado no título de exemplo identificado anteriormente. O exemplo explica a importância de especificar a duração da medida de investigação.</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9</a:t>
            </a:fld>
            <a:endParaRPr lang="en-US" altLang="en-US"/>
          </a:p>
        </p:txBody>
      </p:sp>
    </p:spTree>
    <p:extLst>
      <p:ext uri="{BB962C8B-B14F-4D97-AF65-F5344CB8AC3E}">
        <p14:creationId xmlns:p14="http://schemas.microsoft.com/office/powerpoint/2010/main" val="413875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F38D477E-DDDA-4EED-BB28-F28788FFB0A7}"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63480E08-2EAE-484B-B473-98BBB64B6152}" type="slidenum">
              <a:rPr lang="en-US" altLang="en-US"/>
              <a:pPr>
                <a:defRPr/>
              </a:pPr>
              <a:t>‹nº›</a:t>
            </a:fld>
            <a:endParaRPr lang="en-US" altLang="en-US"/>
          </a:p>
        </p:txBody>
      </p:sp>
    </p:spTree>
    <p:extLst>
      <p:ext uri="{BB962C8B-B14F-4D97-AF65-F5344CB8AC3E}">
        <p14:creationId xmlns:p14="http://schemas.microsoft.com/office/powerpoint/2010/main" val="2775417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9AFDFE25-036D-4BD1-A1C8-1682D5CA9667}"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EB89D43F-47FD-40DA-A1CC-E033AD0DD8B8}" type="slidenum">
              <a:rPr lang="en-US" altLang="en-US"/>
              <a:pPr>
                <a:defRPr/>
              </a:pPr>
              <a:t>‹nº›</a:t>
            </a:fld>
            <a:endParaRPr lang="en-US" altLang="en-US"/>
          </a:p>
        </p:txBody>
      </p:sp>
    </p:spTree>
    <p:extLst>
      <p:ext uri="{BB962C8B-B14F-4D97-AF65-F5344CB8AC3E}">
        <p14:creationId xmlns:p14="http://schemas.microsoft.com/office/powerpoint/2010/main" val="4108099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CE9E4D07-DBC1-4052-B5AE-9CD71CEEB9DC}"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CC3FAF78-3664-408E-908E-F7A023CDFB7C}" type="slidenum">
              <a:rPr lang="en-US" altLang="en-US"/>
              <a:pPr>
                <a:defRPr/>
              </a:pPr>
              <a:t>‹nº›</a:t>
            </a:fld>
            <a:endParaRPr lang="en-US" altLang="en-US"/>
          </a:p>
        </p:txBody>
      </p:sp>
    </p:spTree>
    <p:extLst>
      <p:ext uri="{BB962C8B-B14F-4D97-AF65-F5344CB8AC3E}">
        <p14:creationId xmlns:p14="http://schemas.microsoft.com/office/powerpoint/2010/main" val="289432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76289E76-D3F2-41F0-89A6-3656EE385FAF}"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673451F8-E47A-4C4C-AEE5-18DDC4D308B8}" type="slidenum">
              <a:rPr lang="en-US" altLang="en-US"/>
              <a:pPr>
                <a:defRPr/>
              </a:pPr>
              <a:t>‹nº›</a:t>
            </a:fld>
            <a:endParaRPr lang="en-US" altLang="en-US"/>
          </a:p>
        </p:txBody>
      </p:sp>
    </p:spTree>
    <p:extLst>
      <p:ext uri="{BB962C8B-B14F-4D97-AF65-F5344CB8AC3E}">
        <p14:creationId xmlns:p14="http://schemas.microsoft.com/office/powerpoint/2010/main" val="107306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E450FEA8-A8B0-4709-A11E-844AC21B9CD0}"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DEE45F50-78C5-4817-8065-16DF20E8F21B}" type="slidenum">
              <a:rPr lang="en-US" altLang="en-US"/>
              <a:pPr>
                <a:defRPr/>
              </a:pPr>
              <a:t>‹nº›</a:t>
            </a:fld>
            <a:endParaRPr lang="en-US" altLang="en-US"/>
          </a:p>
        </p:txBody>
      </p:sp>
    </p:spTree>
    <p:extLst>
      <p:ext uri="{BB962C8B-B14F-4D97-AF65-F5344CB8AC3E}">
        <p14:creationId xmlns:p14="http://schemas.microsoft.com/office/powerpoint/2010/main" val="357692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p:txBody>
          <a:bodyPr/>
          <a:lstStyle>
            <a:lvl1pPr>
              <a:defRPr/>
            </a:lvl1pPr>
          </a:lstStyle>
          <a:p>
            <a:pPr>
              <a:defRPr/>
            </a:pPr>
            <a:fld id="{980F6493-923E-45A6-9312-131D05B850B9}" type="datetime1">
              <a:rPr lang="en-US"/>
              <a:pPr>
                <a:defRPr/>
              </a:pPr>
              <a:t>4/22/2019</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6B99774F-7F37-4156-B0BA-B2BAFCC3FD35}" type="slidenum">
              <a:rPr lang="en-US" altLang="en-US"/>
              <a:pPr>
                <a:defRPr/>
              </a:pPr>
              <a:t>‹nº›</a:t>
            </a:fld>
            <a:endParaRPr lang="en-US" altLang="en-US"/>
          </a:p>
        </p:txBody>
      </p:sp>
    </p:spTree>
    <p:extLst>
      <p:ext uri="{BB962C8B-B14F-4D97-AF65-F5344CB8AC3E}">
        <p14:creationId xmlns:p14="http://schemas.microsoft.com/office/powerpoint/2010/main" val="918053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p:txBody>
          <a:bodyPr/>
          <a:lstStyle>
            <a:lvl1pPr>
              <a:defRPr/>
            </a:lvl1pPr>
          </a:lstStyle>
          <a:p>
            <a:pPr>
              <a:defRPr/>
            </a:pPr>
            <a:fld id="{7A817021-81AD-4C7B-BF00-EF9E13662862}" type="datetime1">
              <a:rPr lang="en-US"/>
              <a:pPr>
                <a:defRPr/>
              </a:pPr>
              <a:t>4/22/2019</a:t>
            </a:fld>
            <a:endParaRPr lang="en-US"/>
          </a:p>
        </p:txBody>
      </p:sp>
      <p:sp>
        <p:nvSpPr>
          <p:cNvPr id="8" name="Footer Placeholder 4"/>
          <p:cNvSpPr>
            <a:spLocks noGrp="1"/>
          </p:cNvSpPr>
          <p:nvPr>
            <p:ph type="ftr" sz="quarter" idx="11" hasCustomPrompt="1"/>
          </p:nvPr>
        </p:nvSpPr>
        <p:spPr/>
        <p:txBody>
          <a:bodyPr/>
          <a:lstStyle>
            <a:lvl1pPr>
              <a:defRPr/>
            </a:lvl1pPr>
          </a:lstStyle>
          <a:p>
            <a:pPr>
              <a:defRPr/>
            </a:pPr>
            <a:endParaRPr lang="en-US"/>
          </a:p>
        </p:txBody>
      </p:sp>
      <p:sp>
        <p:nvSpPr>
          <p:cNvPr id="9" name="Slide Number Placeholder 5"/>
          <p:cNvSpPr>
            <a:spLocks noGrp="1"/>
          </p:cNvSpPr>
          <p:nvPr>
            <p:ph type="sldNum" sz="quarter" idx="12" hasCustomPrompt="1"/>
          </p:nvPr>
        </p:nvSpPr>
        <p:spPr/>
        <p:txBody>
          <a:bodyPr/>
          <a:lstStyle>
            <a:lvl1pPr>
              <a:defRPr/>
            </a:lvl1pPr>
          </a:lstStyle>
          <a:p>
            <a:pPr>
              <a:defRPr/>
            </a:pPr>
            <a:fld id="{9D2FE74E-B0D3-4F5A-9C3F-EBBCE24B429E}" type="slidenum">
              <a:rPr lang="en-US" altLang="en-US"/>
              <a:pPr>
                <a:defRPr/>
              </a:pPr>
              <a:t>‹nº›</a:t>
            </a:fld>
            <a:endParaRPr lang="en-US" altLang="en-US"/>
          </a:p>
        </p:txBody>
      </p:sp>
    </p:spTree>
    <p:extLst>
      <p:ext uri="{BB962C8B-B14F-4D97-AF65-F5344CB8AC3E}">
        <p14:creationId xmlns:p14="http://schemas.microsoft.com/office/powerpoint/2010/main" val="287618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p:txBody>
          <a:bodyPr/>
          <a:lstStyle>
            <a:lvl1pPr>
              <a:defRPr/>
            </a:lvl1pPr>
          </a:lstStyle>
          <a:p>
            <a:pPr>
              <a:defRPr/>
            </a:pPr>
            <a:fld id="{5397EC58-6570-4117-B522-1144A2922F55}" type="datetime1">
              <a:rPr lang="en-US"/>
              <a:pPr>
                <a:defRPr/>
              </a:pPr>
              <a:t>4/22/2019</a:t>
            </a:fld>
            <a:endParaRPr lang="en-US"/>
          </a:p>
        </p:txBody>
      </p:sp>
      <p:sp>
        <p:nvSpPr>
          <p:cNvPr id="4" name="Footer Placeholder 4"/>
          <p:cNvSpPr>
            <a:spLocks noGrp="1"/>
          </p:cNvSpPr>
          <p:nvPr>
            <p:ph type="ftr" sz="quarter" idx="11" hasCustomPrompt="1"/>
          </p:nvPr>
        </p:nvSpPr>
        <p:spPr/>
        <p:txBody>
          <a:bodyPr/>
          <a:lstStyle>
            <a:lvl1pPr>
              <a:defRPr/>
            </a:lvl1pPr>
          </a:lstStyle>
          <a:p>
            <a:pPr>
              <a:defRPr/>
            </a:pPr>
            <a:endParaRPr lang="en-US"/>
          </a:p>
        </p:txBody>
      </p:sp>
      <p:sp>
        <p:nvSpPr>
          <p:cNvPr id="5" name="Slide Number Placeholder 5"/>
          <p:cNvSpPr>
            <a:spLocks noGrp="1"/>
          </p:cNvSpPr>
          <p:nvPr>
            <p:ph type="sldNum" sz="quarter" idx="12" hasCustomPrompt="1"/>
          </p:nvPr>
        </p:nvSpPr>
        <p:spPr/>
        <p:txBody>
          <a:bodyPr/>
          <a:lstStyle>
            <a:lvl1pPr>
              <a:defRPr/>
            </a:lvl1pPr>
          </a:lstStyle>
          <a:p>
            <a:pPr>
              <a:defRPr/>
            </a:pPr>
            <a:fld id="{DFAB326B-A9C4-4D15-B7F6-DB813C6B1D11}" type="slidenum">
              <a:rPr lang="en-US" altLang="en-US"/>
              <a:pPr>
                <a:defRPr/>
              </a:pPr>
              <a:t>‹nº›</a:t>
            </a:fld>
            <a:endParaRPr lang="en-US" altLang="en-US"/>
          </a:p>
        </p:txBody>
      </p:sp>
    </p:spTree>
    <p:extLst>
      <p:ext uri="{BB962C8B-B14F-4D97-AF65-F5344CB8AC3E}">
        <p14:creationId xmlns:p14="http://schemas.microsoft.com/office/powerpoint/2010/main" val="3863749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p:txBody>
          <a:bodyPr/>
          <a:lstStyle>
            <a:lvl1pPr>
              <a:defRPr/>
            </a:lvl1pPr>
          </a:lstStyle>
          <a:p>
            <a:pPr>
              <a:defRPr/>
            </a:pPr>
            <a:fld id="{89B366F2-EC13-4D2F-9941-2F5F86D8DCA6}" type="datetime1">
              <a:rPr lang="en-US"/>
              <a:pPr>
                <a:defRPr/>
              </a:pPr>
              <a:t>4/22/2019</a:t>
            </a:fld>
            <a:endParaRPr lang="en-US"/>
          </a:p>
        </p:txBody>
      </p:sp>
      <p:sp>
        <p:nvSpPr>
          <p:cNvPr id="3" name="Footer Placeholder 4"/>
          <p:cNvSpPr>
            <a:spLocks noGrp="1"/>
          </p:cNvSpPr>
          <p:nvPr>
            <p:ph type="ftr" sz="quarter" idx="11" hasCustomPrompt="1"/>
          </p:nvPr>
        </p:nvSpPr>
        <p:spPr/>
        <p:txBody>
          <a:bodyPr/>
          <a:lstStyle>
            <a:lvl1pPr>
              <a:defRPr/>
            </a:lvl1pPr>
          </a:lstStyle>
          <a:p>
            <a:pPr>
              <a:defRPr/>
            </a:pPr>
            <a:endParaRPr lang="en-US"/>
          </a:p>
        </p:txBody>
      </p:sp>
      <p:sp>
        <p:nvSpPr>
          <p:cNvPr id="4" name="Slide Number Placeholder 5"/>
          <p:cNvSpPr>
            <a:spLocks noGrp="1"/>
          </p:cNvSpPr>
          <p:nvPr>
            <p:ph type="sldNum" sz="quarter" idx="12" hasCustomPrompt="1"/>
          </p:nvPr>
        </p:nvSpPr>
        <p:spPr/>
        <p:txBody>
          <a:bodyPr/>
          <a:lstStyle>
            <a:lvl1pPr>
              <a:defRPr/>
            </a:lvl1pPr>
          </a:lstStyle>
          <a:p>
            <a:pPr>
              <a:defRPr/>
            </a:pPr>
            <a:fld id="{2AFB0452-DBA8-48EE-9D70-B2FC84ECCE67}" type="slidenum">
              <a:rPr lang="en-US" altLang="en-US"/>
              <a:pPr>
                <a:defRPr/>
              </a:pPr>
              <a:t>‹nº›</a:t>
            </a:fld>
            <a:endParaRPr lang="en-US" altLang="en-US"/>
          </a:p>
        </p:txBody>
      </p:sp>
    </p:spTree>
    <p:extLst>
      <p:ext uri="{BB962C8B-B14F-4D97-AF65-F5344CB8AC3E}">
        <p14:creationId xmlns:p14="http://schemas.microsoft.com/office/powerpoint/2010/main" val="176494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660C1D38-8DB6-436E-9104-01D9AA27752F}" type="datetime1">
              <a:rPr lang="en-US"/>
              <a:pPr>
                <a:defRPr/>
              </a:pPr>
              <a:t>4/22/2019</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34D31FA6-C5B1-4B7A-8C0F-078863E59D2F}" type="slidenum">
              <a:rPr lang="en-US" altLang="en-US"/>
              <a:pPr>
                <a:defRPr/>
              </a:pPr>
              <a:t>‹nº›</a:t>
            </a:fld>
            <a:endParaRPr lang="en-US" altLang="en-US"/>
          </a:p>
        </p:txBody>
      </p:sp>
    </p:spTree>
    <p:extLst>
      <p:ext uri="{BB962C8B-B14F-4D97-AF65-F5344CB8AC3E}">
        <p14:creationId xmlns:p14="http://schemas.microsoft.com/office/powerpoint/2010/main" val="2326180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E1FDE2C7-12F8-4A86-84E2-C57577CFD7EC}" type="datetime1">
              <a:rPr lang="en-US"/>
              <a:pPr>
                <a:defRPr/>
              </a:pPr>
              <a:t>4/22/2019</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984C5359-D88C-4212-ACBB-5893085EEC4B}" type="slidenum">
              <a:rPr lang="en-US" altLang="en-US"/>
              <a:pPr>
                <a:defRPr/>
              </a:pPr>
              <a:t>‹nº›</a:t>
            </a:fld>
            <a:endParaRPr lang="en-US" altLang="en-US"/>
          </a:p>
        </p:txBody>
      </p:sp>
    </p:spTree>
    <p:extLst>
      <p:ext uri="{BB962C8B-B14F-4D97-AF65-F5344CB8AC3E}">
        <p14:creationId xmlns:p14="http://schemas.microsoft.com/office/powerpoint/2010/main" val="2817114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81923126-B0DC-46A0-8706-FCF9B808A616}" type="datetime1">
              <a:rPr lang="en-US"/>
              <a:pPr>
                <a:defRPr/>
              </a:pPr>
              <a:t>4/22/2019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8146C09E-E844-44C7-ACA1-D4FE36B3AEAF}" type="slidenum">
              <a:rPr lang="en-US" altLang="en-US"/>
              <a:pPr>
                <a:defRPr/>
              </a:pPr>
              <a:t>‹nº›</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pt-PT" dirty="0"/>
              <a:t>Formação Avançada sobre Cibercrime para Juízes e Procuradores</a:t>
            </a:r>
          </a:p>
        </p:txBody>
      </p:sp>
      <p:sp>
        <p:nvSpPr>
          <p:cNvPr id="3075" name="Subtitle 2"/>
          <p:cNvSpPr>
            <a:spLocks noGrp="1"/>
          </p:cNvSpPr>
          <p:nvPr>
            <p:ph type="subTitle" idx="1"/>
          </p:nvPr>
        </p:nvSpPr>
        <p:spPr>
          <a:xfrm>
            <a:off x="1371600" y="3886200"/>
            <a:ext cx="6400800" cy="2676525"/>
          </a:xfrm>
        </p:spPr>
        <p:txBody>
          <a:bodyPr/>
          <a:lstStyle/>
          <a:p>
            <a:pPr eaLnBrk="1" hangingPunct="1"/>
            <a:br>
              <a:rPr lang="pt-PT" dirty="0">
                <a:solidFill>
                  <a:srgbClr val="898989"/>
                </a:solidFill>
              </a:rPr>
            </a:br>
            <a:r>
              <a:rPr lang="pt-PT" dirty="0">
                <a:solidFill>
                  <a:srgbClr val="898989"/>
                </a:solidFill>
              </a:rPr>
              <a:t>Aula 2.4.2</a:t>
            </a:r>
            <a:br>
              <a:rPr lang="pt-PT" dirty="0">
                <a:solidFill>
                  <a:srgbClr val="898989"/>
                </a:solidFill>
              </a:rPr>
            </a:br>
            <a:r>
              <a:rPr lang="pt-PT" dirty="0">
                <a:solidFill>
                  <a:srgbClr val="898989"/>
                </a:solidFill>
              </a:rPr>
              <a:t>Feedback sobre o exercício </a:t>
            </a:r>
            <a:r>
              <a:rPr lang="pt-PT" dirty="0">
                <a:solidFill>
                  <a:schemeClr val="bg1">
                    <a:lumMod val="50000"/>
                  </a:schemeClr>
                </a:solidFill>
              </a:rPr>
              <a:t>de </a:t>
            </a:r>
            <a:r>
              <a:rPr lang="pt-PT" dirty="0">
                <a:solidFill>
                  <a:srgbClr val="898989"/>
                </a:solidFill>
              </a:rPr>
              <a:t>audiência </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91968A39-F2CF-42C8-BC62-0E8B7677EBAF}"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5C42FDD-C453-43B2-80BD-20295F5AABF3}"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grpSp>
        <p:nvGrpSpPr>
          <p:cNvPr id="35843" name="Group 5"/>
          <p:cNvGrpSpPr>
            <a:grpSpLocks/>
          </p:cNvGrpSpPr>
          <p:nvPr/>
        </p:nvGrpSpPr>
        <p:grpSpPr bwMode="auto">
          <a:xfrm>
            <a:off x="2436813" y="227013"/>
            <a:ext cx="4116387" cy="920750"/>
            <a:chOff x="4388049" y="2884782"/>
            <a:chExt cx="1828353" cy="731341"/>
          </a:xfrm>
        </p:grpSpPr>
        <p:sp>
          <p:nvSpPr>
            <p:cNvPr id="7" name="Chevron 6"/>
            <p:cNvSpPr/>
            <p:nvPr/>
          </p:nvSpPr>
          <p:spPr>
            <a:xfrm>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754001"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a:solidFill>
                    <a:schemeClr val="tx1"/>
                  </a:solidFill>
                  <a:latin typeface="Times New Roman" panose="02020603050405020304" pitchFamily="18" charset="0"/>
                  <a:cs typeface="Times New Roman" panose="02020603050405020304" pitchFamily="18" charset="0"/>
                </a:rPr>
                <a:t>Soluções</a:t>
              </a:r>
            </a:p>
          </p:txBody>
        </p:sp>
      </p:grpSp>
      <p:sp>
        <p:nvSpPr>
          <p:cNvPr id="35844" name="Rectangle 3"/>
          <p:cNvSpPr txBox="1">
            <a:spLocks/>
          </p:cNvSpPr>
          <p:nvPr/>
        </p:nvSpPr>
        <p:spPr bwMode="auto">
          <a:xfrm>
            <a:off x="744538" y="1402080"/>
            <a:ext cx="7753350" cy="5160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Explique de que forma é que o formando pode resolver o problema identificado no título</a:t>
            </a:r>
          </a:p>
          <a:p>
            <a:pPr algn="just" eaLnBrk="1" hangingPunct="1"/>
            <a:endParaRPr lang="en-GB" altLang="sr-Latn-RS" b="1" dirty="0"/>
          </a:p>
          <a:p>
            <a:pPr algn="just" eaLnBrk="1" hangingPunct="1"/>
            <a:r>
              <a:rPr lang="pt-PT" dirty="0"/>
              <a:t>Exemplo:</a:t>
            </a:r>
          </a:p>
          <a:p>
            <a:pPr lvl="1" algn="just" eaLnBrk="1" hangingPunct="1">
              <a:buFont typeface="Arial" panose="020B0604020202020204" pitchFamily="34" charset="0"/>
              <a:buNone/>
            </a:pPr>
            <a:r>
              <a:rPr lang="pt-PT" sz="3200" dirty="0"/>
              <a:t>"Basta pensar sobre o que deve especificar em relação à duração do poder de </a:t>
            </a:r>
            <a:r>
              <a:rPr lang="pt-PT" sz="3200" dirty="0" err="1"/>
              <a:t>interceção</a:t>
            </a:r>
            <a:r>
              <a:rPr lang="pt-PT" sz="3200" dirty="0"/>
              <a:t>. Talvez uma hora de início, hora de conclusão e se são permitidas renovações".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1630913-797C-46FD-8356-F5854C5B6A42}"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grpSp>
        <p:nvGrpSpPr>
          <p:cNvPr id="37891" name="Group 5"/>
          <p:cNvGrpSpPr>
            <a:grpSpLocks/>
          </p:cNvGrpSpPr>
          <p:nvPr/>
        </p:nvGrpSpPr>
        <p:grpSpPr bwMode="auto">
          <a:xfrm>
            <a:off x="2436813" y="227013"/>
            <a:ext cx="4116387" cy="920750"/>
            <a:chOff x="4388049" y="2884782"/>
            <a:chExt cx="1828353" cy="731341"/>
          </a:xfrm>
        </p:grpSpPr>
        <p:sp>
          <p:nvSpPr>
            <p:cNvPr id="7" name="Chevron 6"/>
            <p:cNvSpPr/>
            <p:nvPr/>
          </p:nvSpPr>
          <p:spPr>
            <a:xfrm>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754001"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a:solidFill>
                    <a:schemeClr val="tx1"/>
                  </a:solidFill>
                  <a:latin typeface="Times New Roman" panose="02020603050405020304" pitchFamily="18" charset="0"/>
                  <a:cs typeface="Times New Roman" panose="02020603050405020304" pitchFamily="18" charset="0"/>
                </a:rPr>
                <a:t>Soluções</a:t>
              </a:r>
            </a:p>
          </p:txBody>
        </p:sp>
      </p:grpSp>
      <p:sp>
        <p:nvSpPr>
          <p:cNvPr id="37892"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A solução deve ser:</a:t>
            </a:r>
          </a:p>
          <a:p>
            <a:pPr lvl="1" algn="just" eaLnBrk="1" hangingPunct="1"/>
            <a:r>
              <a:rPr lang="pt-PT" sz="3200" dirty="0"/>
              <a:t>Clara</a:t>
            </a:r>
          </a:p>
          <a:p>
            <a:pPr lvl="1" algn="just" eaLnBrk="1" hangingPunct="1"/>
            <a:r>
              <a:rPr lang="pt-PT" sz="3200" dirty="0"/>
              <a:t>Simples</a:t>
            </a:r>
          </a:p>
          <a:p>
            <a:pPr lvl="1" algn="just" eaLnBrk="1" hangingPunct="1"/>
            <a:r>
              <a:rPr lang="pt-PT" sz="3200" dirty="0"/>
              <a:t>Específica </a:t>
            </a:r>
          </a:p>
          <a:p>
            <a:pPr lvl="1" algn="just" eaLnBrk="1" hangingPunct="1"/>
            <a:r>
              <a:rPr lang="pt-PT" sz="3200" dirty="0"/>
              <a:t>De apoio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EF2DBCC-354D-4646-9AE6-773A50876666}"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grpSp>
        <p:nvGrpSpPr>
          <p:cNvPr id="39939" name="Group 8"/>
          <p:cNvGrpSpPr>
            <a:grpSpLocks/>
          </p:cNvGrpSpPr>
          <p:nvPr/>
        </p:nvGrpSpPr>
        <p:grpSpPr bwMode="auto">
          <a:xfrm>
            <a:off x="2409825" y="227013"/>
            <a:ext cx="4143375" cy="920750"/>
            <a:chOff x="5850732" y="2884782"/>
            <a:chExt cx="1828353" cy="731341"/>
          </a:xfrm>
        </p:grpSpPr>
        <p:sp>
          <p:nvSpPr>
            <p:cNvPr id="10" name="Chevron 9"/>
            <p:cNvSpPr/>
            <p:nvPr/>
          </p:nvSpPr>
          <p:spPr>
            <a:xfrm>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1"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2900" b="1">
                  <a:solidFill>
                    <a:schemeClr val="tx1"/>
                  </a:solidFill>
                  <a:latin typeface="Times New Roman" panose="02020603050405020304" pitchFamily="18" charset="0"/>
                  <a:cs typeface="Times New Roman" panose="02020603050405020304" pitchFamily="18" charset="0"/>
                </a:rPr>
                <a:t>Demonstração</a:t>
              </a:r>
            </a:p>
          </p:txBody>
        </p:sp>
      </p:grpSp>
      <p:sp>
        <p:nvSpPr>
          <p:cNvPr id="39940"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3000" dirty="0"/>
              <a:t>Demonstrar a solução sugerida </a:t>
            </a:r>
          </a:p>
          <a:p>
            <a:pPr algn="just" eaLnBrk="1" hangingPunct="1"/>
            <a:endParaRPr lang="en-GB" altLang="sr-Latn-RS" sz="3000" b="1" dirty="0"/>
          </a:p>
          <a:p>
            <a:pPr algn="just" eaLnBrk="1" hangingPunct="1"/>
            <a:r>
              <a:rPr lang="pt-PT" sz="3000" dirty="0"/>
              <a:t>Exemplo:</a:t>
            </a:r>
          </a:p>
          <a:p>
            <a:pPr lvl="1" algn="just" eaLnBrk="1" hangingPunct="1">
              <a:buFont typeface="Arial" panose="020B0604020202020204" pitchFamily="34" charset="0"/>
              <a:buNone/>
            </a:pPr>
            <a:r>
              <a:rPr lang="pt-PT" sz="3000" dirty="0"/>
              <a:t>"A sua autorização poderia ter sido mais específica. Por exemplo: 'Está a autorizar a </a:t>
            </a:r>
            <a:r>
              <a:rPr lang="pt-PT" sz="3000" dirty="0" err="1"/>
              <a:t>interceção</a:t>
            </a:r>
            <a:r>
              <a:rPr lang="pt-PT" sz="3000" dirty="0"/>
              <a:t> de comunicações da Conta IM 1 para a Conta IM 2 a partir das 23:00 de 23 de </a:t>
            </a:r>
            <a:r>
              <a:rPr lang="pt-PT" sz="3000" dirty="0" err="1"/>
              <a:t>outubro</a:t>
            </a:r>
            <a:r>
              <a:rPr lang="pt-PT" sz="3000" dirty="0"/>
              <a:t> de 2017 até às 23:59:59 de 23 de </a:t>
            </a:r>
            <a:r>
              <a:rPr lang="pt-PT" sz="3000" dirty="0" err="1"/>
              <a:t>outubro</a:t>
            </a:r>
            <a:r>
              <a:rPr lang="pt-PT" sz="3000" dirty="0"/>
              <a:t> de 2017. Uma nova autorização será concedida para quaisquer renovações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2921C8-3CC2-4D6F-B1F1-F08CA9723977}"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
        <p:nvSpPr>
          <p:cNvPr id="41987" name="Rectangle 3"/>
          <p:cNvSpPr txBox="1">
            <a:spLocks/>
          </p:cNvSpPr>
          <p:nvPr/>
        </p:nvSpPr>
        <p:spPr bwMode="auto">
          <a:xfrm>
            <a:off x="536448" y="1541463"/>
            <a:ext cx="796144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A demonstração deve:</a:t>
            </a:r>
          </a:p>
          <a:p>
            <a:pPr lvl="1" algn="just" eaLnBrk="1" hangingPunct="1"/>
            <a:r>
              <a:rPr lang="pt-PT" sz="3200" dirty="0"/>
              <a:t>Estar a um nível de desempenho em que o formando seja capaz de se identificar e envolver</a:t>
            </a:r>
          </a:p>
          <a:p>
            <a:pPr lvl="1" algn="just" eaLnBrk="1" hangingPunct="1"/>
            <a:r>
              <a:rPr lang="pt-PT" sz="3200" dirty="0"/>
              <a:t>Não demonstrar o que o formando já sabe</a:t>
            </a:r>
          </a:p>
          <a:p>
            <a:pPr lvl="1" algn="just" eaLnBrk="1" hangingPunct="1"/>
            <a:r>
              <a:rPr lang="pt-PT" sz="3200" dirty="0"/>
              <a:t>Mostrar ao formando como este pode alcançar o que pretende alcançar</a:t>
            </a:r>
          </a:p>
          <a:p>
            <a:pPr lvl="1" algn="just" eaLnBrk="1" hangingPunct="1">
              <a:buFont typeface="Arial" panose="020B0604020202020204" pitchFamily="34" charset="0"/>
              <a:buNone/>
            </a:pPr>
            <a:endParaRPr lang="en-GB" altLang="sr-Latn-RS" sz="3200" dirty="0"/>
          </a:p>
        </p:txBody>
      </p:sp>
      <p:grpSp>
        <p:nvGrpSpPr>
          <p:cNvPr id="41988" name="Group 8"/>
          <p:cNvGrpSpPr>
            <a:grpSpLocks/>
          </p:cNvGrpSpPr>
          <p:nvPr/>
        </p:nvGrpSpPr>
        <p:grpSpPr bwMode="auto">
          <a:xfrm>
            <a:off x="2409825" y="227013"/>
            <a:ext cx="4143375" cy="920750"/>
            <a:chOff x="5850732" y="2884782"/>
            <a:chExt cx="1828353" cy="731341"/>
          </a:xfrm>
        </p:grpSpPr>
        <p:sp>
          <p:nvSpPr>
            <p:cNvPr id="13" name="Chevron 12"/>
            <p:cNvSpPr/>
            <p:nvPr/>
          </p:nvSpPr>
          <p:spPr>
            <a:xfrm>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4"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2900" b="1">
                  <a:solidFill>
                    <a:schemeClr val="tx1"/>
                  </a:solidFill>
                  <a:latin typeface="Times New Roman" panose="02020603050405020304" pitchFamily="18" charset="0"/>
                  <a:cs typeface="Times New Roman" panose="02020603050405020304" pitchFamily="18" charset="0"/>
                </a:rPr>
                <a:t>Demonstração</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86BF47-8E39-491F-B72F-4B800B74B955}"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grpSp>
        <p:nvGrpSpPr>
          <p:cNvPr id="44035" name="Group 17"/>
          <p:cNvGrpSpPr>
            <a:grpSpLocks/>
          </p:cNvGrpSpPr>
          <p:nvPr/>
        </p:nvGrpSpPr>
        <p:grpSpPr bwMode="auto">
          <a:xfrm>
            <a:off x="2409825" y="227013"/>
            <a:ext cx="4173538" cy="920750"/>
            <a:chOff x="7314530" y="2884782"/>
            <a:chExt cx="1828353" cy="731341"/>
          </a:xfrm>
        </p:grpSpPr>
        <p:sp>
          <p:nvSpPr>
            <p:cNvPr id="19" name="Chevron 18"/>
            <p:cNvSpPr/>
            <p:nvPr/>
          </p:nvSpPr>
          <p:spPr>
            <a:xfrm>
              <a:off x="7314530" y="2884782"/>
              <a:ext cx="1828353" cy="731341"/>
            </a:xfrm>
            <a:prstGeom prst="chevron">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20" name="Chevron 6"/>
            <p:cNvSpPr/>
            <p:nvPr/>
          </p:nvSpPr>
          <p:spPr>
            <a:xfrm>
              <a:off x="7680340" y="2884782"/>
              <a:ext cx="1096734"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a:solidFill>
                    <a:schemeClr val="tx1"/>
                  </a:solidFill>
                  <a:latin typeface="Times New Roman" panose="02020603050405020304" pitchFamily="18" charset="0"/>
                  <a:cs typeface="Times New Roman" panose="02020603050405020304" pitchFamily="18" charset="0"/>
                </a:rPr>
                <a:t>Repetição</a:t>
              </a:r>
            </a:p>
          </p:txBody>
        </p:sp>
      </p:gr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Peça ao formando para repetir o desempenho da área identificada como título</a:t>
            </a:r>
          </a:p>
          <a:p>
            <a:pPr algn="just" eaLnBrk="1" hangingPunct="1"/>
            <a:endParaRPr lang="en-GB" altLang="sr-Latn-RS" dirty="0"/>
          </a:p>
          <a:p>
            <a:pPr algn="just" eaLnBrk="1" hangingPunct="1"/>
            <a:r>
              <a:rPr lang="pt-PT" dirty="0"/>
              <a:t>O </a:t>
            </a:r>
            <a:r>
              <a:rPr lang="pt-PT" dirty="0" err="1"/>
              <a:t>objetivo</a:t>
            </a:r>
            <a:r>
              <a:rPr lang="pt-PT" dirty="0"/>
              <a:t> da Repetição é:</a:t>
            </a:r>
          </a:p>
          <a:p>
            <a:pPr lvl="1" algn="just" eaLnBrk="1" hangingPunct="1"/>
            <a:r>
              <a:rPr lang="pt-PT" sz="3200" dirty="0"/>
              <a:t>entender se o processo de análise foi bem-sucedido </a:t>
            </a:r>
          </a:p>
          <a:p>
            <a:pPr lvl="1" algn="just" eaLnBrk="1" hangingPunct="1"/>
            <a:r>
              <a:rPr lang="pt-PT" sz="3200" dirty="0"/>
              <a:t>avaliar se o aluno teve em consideração o efeito da Demonstração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pt-PT" sz="5400" b="1"/>
              <a:t>Perguntas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FAD4BB3-B5EB-4E14-A3F3-53EB53763D18}" type="slidenum">
              <a:rPr lang="en-US" altLang="fr-FR" sz="1200" smtClean="0">
                <a:solidFill>
                  <a:srgbClr val="898989"/>
                </a:solidFill>
              </a:rPr>
              <a:pPr>
                <a:spcBef>
                  <a:spcPct val="0"/>
                </a:spcBef>
                <a:buFontTx/>
                <a:buNone/>
              </a:pPr>
              <a:t>15</a:t>
            </a:fld>
            <a:endParaRPr lang="en-US" altLang="fr-F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pt-PT" b="1"/>
              <a:t>Objetivos da sessão</a:t>
            </a:r>
          </a:p>
        </p:txBody>
      </p:sp>
      <p:sp>
        <p:nvSpPr>
          <p:cNvPr id="4" name="Content Placeholder 2"/>
          <p:cNvSpPr txBox="1">
            <a:spLocks/>
          </p:cNvSpPr>
          <p:nvPr/>
        </p:nvSpPr>
        <p:spPr bwMode="auto">
          <a:xfrm>
            <a:off x="457200" y="1548384"/>
            <a:ext cx="8229600" cy="4838129"/>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pt-PT" dirty="0">
                <a:solidFill>
                  <a:srgbClr val="000000"/>
                </a:solidFill>
                <a:latin typeface="+mj-lt"/>
                <a:ea typeface="MS PGothic" charset="0"/>
                <a:cs typeface="MS PGothic" charset="0"/>
              </a:rPr>
              <a:t>No final desta sessão, </a:t>
            </a:r>
            <a:r>
              <a:rPr lang="pt-PT" dirty="0">
                <a:latin typeface="+mj-lt"/>
                <a:ea typeface="MS PGothic" charset="0"/>
                <a:cs typeface="MS PGothic" charset="0"/>
              </a:rPr>
              <a:t>os formandos serão capazes de:</a:t>
            </a:r>
          </a:p>
          <a:p>
            <a:pPr>
              <a:spcBef>
                <a:spcPct val="20000"/>
              </a:spcBef>
              <a:buFont typeface="Arial" charset="0"/>
              <a:buChar char="•"/>
              <a:defRPr/>
            </a:pPr>
            <a:endParaRPr lang="pt-PT" dirty="0">
              <a:latin typeface="+mj-lt"/>
              <a:ea typeface="MS PGothic" charset="0"/>
              <a:cs typeface="MS PGothic" charset="0"/>
            </a:endParaRPr>
          </a:p>
          <a:p>
            <a:pPr algn="just">
              <a:spcBef>
                <a:spcPct val="20000"/>
              </a:spcBef>
              <a:buFont typeface="Arial" charset="0"/>
              <a:buChar char="•"/>
              <a:defRPr/>
            </a:pPr>
            <a:r>
              <a:rPr lang="pt-PT" dirty="0">
                <a:latin typeface="+mj-lt"/>
              </a:rPr>
              <a:t>Compreender como avaliar e analisar o desempenho dos formandos na realização de audiências/consideração de solicitações de medidas de investigação</a:t>
            </a:r>
          </a:p>
          <a:p>
            <a:pPr algn="just">
              <a:spcBef>
                <a:spcPct val="20000"/>
              </a:spcBef>
              <a:buFont typeface="Arial" charset="0"/>
              <a:buChar char="•"/>
              <a:defRPr/>
            </a:pPr>
            <a:endParaRPr lang="en-US" dirty="0">
              <a:solidFill>
                <a:srgbClr val="000000"/>
              </a:solidFill>
              <a:latin typeface="+mj-lt"/>
            </a:endParaRPr>
          </a:p>
          <a:p>
            <a:pPr algn="just">
              <a:spcBef>
                <a:spcPct val="20000"/>
              </a:spcBef>
              <a:buFont typeface="Arial" charset="0"/>
              <a:buChar char="•"/>
              <a:defRPr/>
            </a:pPr>
            <a:r>
              <a:rPr lang="pt-PT" dirty="0">
                <a:solidFill>
                  <a:srgbClr val="000000"/>
                </a:solidFill>
                <a:latin typeface="+mj-lt"/>
              </a:rPr>
              <a:t>Entender como implementar cada uma das seis fases do processo de revisão ao dar feedback aos participantes </a:t>
            </a: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9AC1BC5C-4FE4-4F37-88E8-BE45EBEC5CBC}"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pt-PT" sz="4000" b="1"/>
              <a:t>Feedback sobre o exercício </a:t>
            </a:r>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074E755-9E26-4373-B379-42BE20FECF73}"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Resultado de imagem para feedback de proaçã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305175"/>
            <a:ext cx="3200400"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E8C74A-A6D0-4ED4-8E36-40C8CA303024}"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
        <p:nvSpPr>
          <p:cNvPr id="25604" name="Rectangle 3"/>
          <p:cNvSpPr txBox="1">
            <a:spLocks/>
          </p:cNvSpPr>
          <p:nvPr/>
        </p:nvSpPr>
        <p:spPr bwMode="auto">
          <a:xfrm>
            <a:off x="744538" y="6429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Após a conclusão do exercício, o formador deve realizar uma revisão detalhada do desempenho dos formandos </a:t>
            </a:r>
          </a:p>
          <a:p>
            <a:pPr algn="just" eaLnBrk="1" hangingPunct="1"/>
            <a:r>
              <a:rPr lang="pt-PT" dirty="0"/>
              <a:t>Os formadores devem utilizar o seguinte processo de análise em seis etapas:</a:t>
            </a:r>
          </a:p>
          <a:p>
            <a:pPr lvl="1" algn="just" eaLnBrk="1" hangingPunct="1"/>
            <a:r>
              <a:rPr lang="pt-PT" dirty="0"/>
              <a:t>Título</a:t>
            </a:r>
          </a:p>
          <a:p>
            <a:pPr lvl="1" algn="just" eaLnBrk="1" hangingPunct="1"/>
            <a:r>
              <a:rPr lang="pt-PT" dirty="0"/>
              <a:t>Reprodução</a:t>
            </a:r>
          </a:p>
          <a:p>
            <a:pPr lvl="1" algn="just" eaLnBrk="1" hangingPunct="1"/>
            <a:r>
              <a:rPr lang="pt-PT" dirty="0"/>
              <a:t>Motivo</a:t>
            </a:r>
          </a:p>
          <a:p>
            <a:pPr lvl="1" algn="just" eaLnBrk="1" hangingPunct="1"/>
            <a:r>
              <a:rPr lang="pt-PT" dirty="0"/>
              <a:t>Soluções</a:t>
            </a:r>
          </a:p>
          <a:p>
            <a:pPr lvl="1" algn="just" eaLnBrk="1" hangingPunct="1"/>
            <a:r>
              <a:rPr lang="pt-PT" dirty="0"/>
              <a:t>Demonstração </a:t>
            </a:r>
          </a:p>
          <a:p>
            <a:pPr lvl="1" algn="just" eaLnBrk="1" hangingPunct="1"/>
            <a:r>
              <a:rPr lang="pt-PT" dirty="0"/>
              <a:t>Repetição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009793960"/>
              </p:ext>
            </p:extLst>
          </p:nvPr>
        </p:nvGraphicFramePr>
        <p:xfrm>
          <a:off x="1" y="357093"/>
          <a:ext cx="9144000" cy="6500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1" name="Title 1"/>
          <p:cNvSpPr txBox="1">
            <a:spLocks/>
          </p:cNvSpPr>
          <p:nvPr/>
        </p:nvSpPr>
        <p:spPr bwMode="auto">
          <a:xfrm>
            <a:off x="457200" y="1363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4000" b="1"/>
              <a:t>O processo de análise</a:t>
            </a:r>
          </a:p>
        </p:txBody>
      </p:sp>
      <p:grpSp>
        <p:nvGrpSpPr>
          <p:cNvPr id="16" name="Group 15"/>
          <p:cNvGrpSpPr>
            <a:grpSpLocks/>
          </p:cNvGrpSpPr>
          <p:nvPr/>
        </p:nvGrpSpPr>
        <p:grpSpPr bwMode="auto">
          <a:xfrm>
            <a:off x="125413" y="4087813"/>
            <a:ext cx="4284662" cy="341312"/>
            <a:chOff x="125507" y="4087906"/>
            <a:chExt cx="4285128" cy="340659"/>
          </a:xfrm>
        </p:grpSpPr>
        <p:cxnSp>
          <p:nvCxnSpPr>
            <p:cNvPr id="4" name="Straight Connector 3"/>
            <p:cNvCxnSpPr/>
            <p:nvPr/>
          </p:nvCxnSpPr>
          <p:spPr>
            <a:xfrm>
              <a:off x="125507" y="4087906"/>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38208" y="4338251"/>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410635" y="4087906"/>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1" name="Group 10"/>
          <p:cNvGrpSpPr>
            <a:grpSpLocks/>
          </p:cNvGrpSpPr>
          <p:nvPr/>
        </p:nvGrpSpPr>
        <p:grpSpPr bwMode="auto">
          <a:xfrm>
            <a:off x="4549775" y="4102100"/>
            <a:ext cx="4284663" cy="341313"/>
            <a:chOff x="4549589" y="4102092"/>
            <a:chExt cx="4285128" cy="340659"/>
          </a:xfrm>
        </p:grpSpPr>
        <p:cxnSp>
          <p:nvCxnSpPr>
            <p:cNvPr id="13" name="Straight Connector 12"/>
            <p:cNvCxnSpPr/>
            <p:nvPr/>
          </p:nvCxnSpPr>
          <p:spPr>
            <a:xfrm>
              <a:off x="4549589" y="4102092"/>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562290" y="4352436"/>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8834717" y="4102092"/>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8" name="Title 1"/>
          <p:cNvSpPr txBox="1">
            <a:spLocks/>
          </p:cNvSpPr>
          <p:nvPr/>
        </p:nvSpPr>
        <p:spPr bwMode="auto">
          <a:xfrm>
            <a:off x="139700" y="4514850"/>
            <a:ext cx="42703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2500" b="1"/>
              <a:t>Feedback</a:t>
            </a:r>
          </a:p>
        </p:txBody>
      </p:sp>
      <p:sp>
        <p:nvSpPr>
          <p:cNvPr id="19" name="Title 1"/>
          <p:cNvSpPr txBox="1">
            <a:spLocks/>
          </p:cNvSpPr>
          <p:nvPr/>
        </p:nvSpPr>
        <p:spPr bwMode="auto">
          <a:xfrm>
            <a:off x="4410075" y="4514850"/>
            <a:ext cx="42719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2500" b="1"/>
              <a:t>Proação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0FEF9982-05D5-4F9D-95F8-0941A9B3E4BF}"/>
                                            </p:graphicEl>
                                          </p:spTgt>
                                        </p:tgtEl>
                                        <p:attrNameLst>
                                          <p:attrName>style.visibility</p:attrName>
                                        </p:attrNameLst>
                                      </p:cBhvr>
                                      <p:to>
                                        <p:strVal val="visible"/>
                                      </p:to>
                                    </p:set>
                                    <p:animEffect transition="in" filter="fade">
                                      <p:cBhvr>
                                        <p:cTn id="7" dur="500"/>
                                        <p:tgtEl>
                                          <p:spTgt spid="2">
                                            <p:graphicEl>
                                              <a:dgm id="{0FEF9982-05D5-4F9D-95F8-0941A9B3E4B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BAF0E997-A6A7-4543-A022-AFB0AAD2B834}"/>
                                            </p:graphicEl>
                                          </p:spTgt>
                                        </p:tgtEl>
                                        <p:attrNameLst>
                                          <p:attrName>style.visibility</p:attrName>
                                        </p:attrNameLst>
                                      </p:cBhvr>
                                      <p:to>
                                        <p:strVal val="visible"/>
                                      </p:to>
                                    </p:set>
                                    <p:animEffect transition="in" filter="fade">
                                      <p:cBhvr>
                                        <p:cTn id="12" dur="500"/>
                                        <p:tgtEl>
                                          <p:spTgt spid="2">
                                            <p:graphicEl>
                                              <a:dgm id="{BAF0E997-A6A7-4543-A022-AFB0AAD2B83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FB00FCFA-DD7B-4C62-999F-E9AD31AC0127}"/>
                                            </p:graphicEl>
                                          </p:spTgt>
                                        </p:tgtEl>
                                        <p:attrNameLst>
                                          <p:attrName>style.visibility</p:attrName>
                                        </p:attrNameLst>
                                      </p:cBhvr>
                                      <p:to>
                                        <p:strVal val="visible"/>
                                      </p:to>
                                    </p:set>
                                    <p:animEffect transition="in" filter="fade">
                                      <p:cBhvr>
                                        <p:cTn id="17" dur="500"/>
                                        <p:tgtEl>
                                          <p:spTgt spid="2">
                                            <p:graphicEl>
                                              <a:dgm id="{FB00FCFA-DD7B-4C62-999F-E9AD31AC012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graphicEl>
                                              <a:dgm id="{21482D90-E10E-4256-A7AC-3E97E1A27AE5}"/>
                                            </p:graphicEl>
                                          </p:spTgt>
                                        </p:tgtEl>
                                        <p:attrNameLst>
                                          <p:attrName>style.visibility</p:attrName>
                                        </p:attrNameLst>
                                      </p:cBhvr>
                                      <p:to>
                                        <p:strVal val="visible"/>
                                      </p:to>
                                    </p:set>
                                    <p:animEffect transition="in" filter="fade">
                                      <p:cBhvr>
                                        <p:cTn id="22" dur="500"/>
                                        <p:tgtEl>
                                          <p:spTgt spid="2">
                                            <p:graphicEl>
                                              <a:dgm id="{21482D90-E10E-4256-A7AC-3E97E1A27AE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graphicEl>
                                              <a:dgm id="{12AC6EE2-DF62-46EA-8000-6AAFD7378340}"/>
                                            </p:graphicEl>
                                          </p:spTgt>
                                        </p:tgtEl>
                                        <p:attrNameLst>
                                          <p:attrName>style.visibility</p:attrName>
                                        </p:attrNameLst>
                                      </p:cBhvr>
                                      <p:to>
                                        <p:strVal val="visible"/>
                                      </p:to>
                                    </p:set>
                                    <p:animEffect transition="in" filter="fade">
                                      <p:cBhvr>
                                        <p:cTn id="27" dur="500"/>
                                        <p:tgtEl>
                                          <p:spTgt spid="2">
                                            <p:graphicEl>
                                              <a:dgm id="{12AC6EE2-DF62-46EA-8000-6AAFD737834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graphicEl>
                                              <a:dgm id="{9C071094-6428-4661-AC61-B5DBC1B95392}"/>
                                            </p:graphicEl>
                                          </p:spTgt>
                                        </p:tgtEl>
                                        <p:attrNameLst>
                                          <p:attrName>style.visibility</p:attrName>
                                        </p:attrNameLst>
                                      </p:cBhvr>
                                      <p:to>
                                        <p:strVal val="visible"/>
                                      </p:to>
                                    </p:set>
                                    <p:animEffect transition="in" filter="fade">
                                      <p:cBhvr>
                                        <p:cTn id="32" dur="500"/>
                                        <p:tgtEl>
                                          <p:spTgt spid="2">
                                            <p:graphicEl>
                                              <a:dgm id="{9C071094-6428-4661-AC61-B5DBC1B95392}"/>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A56745-9E69-41DD-A63D-12BBF779B07C}" type="slidenum">
              <a:rPr lang="en-US" altLang="fr-FR" sz="1200" smtClean="0">
                <a:solidFill>
                  <a:srgbClr val="898989"/>
                </a:solidFill>
              </a:rPr>
              <a:pPr>
                <a:spcBef>
                  <a:spcPct val="0"/>
                </a:spcBef>
                <a:buFontTx/>
                <a:buNone/>
              </a:pPr>
              <a:t>6</a:t>
            </a:fld>
            <a:endParaRPr lang="en-US" altLang="fr-FR" sz="1200">
              <a:solidFill>
                <a:srgbClr val="898989"/>
              </a:solidFill>
            </a:endParaRPr>
          </a:p>
        </p:txBody>
      </p:sp>
      <p:grpSp>
        <p:nvGrpSpPr>
          <p:cNvPr id="29699" name="Group 8"/>
          <p:cNvGrpSpPr>
            <a:grpSpLocks/>
          </p:cNvGrpSpPr>
          <p:nvPr/>
        </p:nvGrpSpPr>
        <p:grpSpPr bwMode="auto">
          <a:xfrm>
            <a:off x="2384425" y="244475"/>
            <a:ext cx="4429125" cy="920750"/>
            <a:chOff x="0" y="2884782"/>
            <a:chExt cx="1828353" cy="731341"/>
          </a:xfrm>
        </p:grpSpPr>
        <p:sp>
          <p:nvSpPr>
            <p:cNvPr id="10" name="Pentagon 9"/>
            <p:cNvSpPr/>
            <p:nvPr/>
          </p:nvSpPr>
          <p:spPr>
            <a:xfrm>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a:lnSpc>
                  <a:spcPct val="90000"/>
                </a:lnSpc>
                <a:spcAft>
                  <a:spcPct val="35000"/>
                </a:spcAft>
                <a:defRPr/>
              </a:pPr>
              <a:r>
                <a:rPr lang="pt-PT" sz="4000" b="1">
                  <a:solidFill>
                    <a:schemeClr val="tx1"/>
                  </a:solidFill>
                  <a:latin typeface="Times New Roman" panose="02020603050405020304" pitchFamily="18" charset="0"/>
                  <a:cs typeface="Times New Roman" panose="02020603050405020304" pitchFamily="18" charset="0"/>
                </a:rPr>
                <a:t>Título</a:t>
              </a:r>
            </a:p>
          </p:txBody>
        </p:sp>
      </p:grpSp>
      <p:sp>
        <p:nvSpPr>
          <p:cNvPr id="19"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GB" altLang="sr-Latn-RS" dirty="0"/>
          </a:p>
          <a:p>
            <a:pPr algn="just" eaLnBrk="1" hangingPunct="1">
              <a:defRPr/>
            </a:pPr>
            <a:r>
              <a:rPr lang="pt-PT" dirty="0"/>
              <a:t>Identificar um </a:t>
            </a:r>
            <a:r>
              <a:rPr lang="pt-PT" dirty="0" err="1"/>
              <a:t>aspeto</a:t>
            </a:r>
            <a:r>
              <a:rPr lang="pt-PT" dirty="0"/>
              <a:t> particular do desempenho do formando que será abordado </a:t>
            </a:r>
          </a:p>
          <a:p>
            <a:pPr marL="0" indent="0" algn="just" eaLnBrk="1" hangingPunct="1">
              <a:buFont typeface="Arial" panose="020B0604020202020204" pitchFamily="34" charset="0"/>
              <a:buNone/>
              <a:defRPr/>
            </a:pPr>
            <a:endParaRPr lang="en-GB" altLang="sr-Latn-RS" dirty="0"/>
          </a:p>
          <a:p>
            <a:pPr algn="just" eaLnBrk="1" hangingPunct="1">
              <a:defRPr/>
            </a:pPr>
            <a:r>
              <a:rPr lang="pt-PT" dirty="0"/>
              <a:t>Exemplo:</a:t>
            </a:r>
          </a:p>
          <a:p>
            <a:pPr marL="400050" lvl="1" indent="0" algn="just" eaLnBrk="1" hangingPunct="1">
              <a:buFont typeface="Arial" panose="020B0604020202020204" pitchFamily="34" charset="0"/>
              <a:buNone/>
              <a:defRPr/>
            </a:pPr>
            <a:r>
              <a:rPr lang="pt-PT" sz="3200" dirty="0"/>
              <a:t>"Quero discutir a forma como deve explicar a duração de um poder processual"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3B12B10-CC2C-46D3-BD6B-E0FEBEDEAF09}" type="slidenum">
              <a:rPr lang="en-US" altLang="fr-FR" sz="1200" smtClean="0">
                <a:solidFill>
                  <a:srgbClr val="898989"/>
                </a:solidFill>
              </a:rPr>
              <a:pPr>
                <a:spcBef>
                  <a:spcPct val="0"/>
                </a:spcBef>
                <a:buFontTx/>
                <a:buNone/>
              </a:pPr>
              <a:t>7</a:t>
            </a:fld>
            <a:endParaRPr lang="en-US" altLang="fr-FR" sz="1200">
              <a:solidFill>
                <a:srgbClr val="898989"/>
              </a:solidFill>
            </a:endParaRPr>
          </a:p>
        </p:txBody>
      </p:sp>
      <p:grpSp>
        <p:nvGrpSpPr>
          <p:cNvPr id="31747" name="Group 8"/>
          <p:cNvGrpSpPr>
            <a:grpSpLocks/>
          </p:cNvGrpSpPr>
          <p:nvPr/>
        </p:nvGrpSpPr>
        <p:grpSpPr bwMode="auto">
          <a:xfrm>
            <a:off x="2384425" y="244475"/>
            <a:ext cx="4429125" cy="920750"/>
            <a:chOff x="0" y="2884782"/>
            <a:chExt cx="1828353" cy="731341"/>
          </a:xfrm>
        </p:grpSpPr>
        <p:sp>
          <p:nvSpPr>
            <p:cNvPr id="10" name="Pentagon 9"/>
            <p:cNvSpPr/>
            <p:nvPr/>
          </p:nvSpPr>
          <p:spPr>
            <a:xfrm>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a:lnSpc>
                  <a:spcPct val="90000"/>
                </a:lnSpc>
                <a:spcAft>
                  <a:spcPct val="35000"/>
                </a:spcAft>
                <a:defRPr/>
              </a:pPr>
              <a:r>
                <a:rPr lang="pt-PT" sz="4000" b="1">
                  <a:solidFill>
                    <a:schemeClr val="tx1"/>
                  </a:solidFill>
                  <a:latin typeface="Times New Roman" panose="02020603050405020304" pitchFamily="18" charset="0"/>
                  <a:cs typeface="Times New Roman" panose="02020603050405020304" pitchFamily="18" charset="0"/>
                </a:rPr>
                <a:t>Título</a:t>
              </a:r>
            </a:p>
          </p:txBody>
        </p:sp>
      </p:grpSp>
      <p:sp>
        <p:nvSpPr>
          <p:cNvPr id="31748"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O título deve ser:</a:t>
            </a:r>
          </a:p>
          <a:p>
            <a:pPr lvl="1" algn="just" eaLnBrk="1" hangingPunct="1"/>
            <a:r>
              <a:rPr lang="pt-PT" sz="3200" dirty="0"/>
              <a:t>Claro</a:t>
            </a:r>
          </a:p>
          <a:p>
            <a:pPr lvl="1" algn="just" eaLnBrk="1" hangingPunct="1"/>
            <a:r>
              <a:rPr lang="pt-PT" sz="3200" dirty="0"/>
              <a:t>Simples</a:t>
            </a:r>
          </a:p>
          <a:p>
            <a:pPr lvl="1" algn="just" eaLnBrk="1" hangingPunct="1"/>
            <a:r>
              <a:rPr lang="pt-PT" sz="3200" dirty="0"/>
              <a:t>Preciso </a:t>
            </a:r>
          </a:p>
          <a:p>
            <a:pPr lvl="1" algn="just" eaLnBrk="1" hangingPunct="1"/>
            <a:r>
              <a:rPr lang="pt-PT" sz="3200" dirty="0"/>
              <a:t>Positivo</a:t>
            </a:r>
          </a:p>
          <a:p>
            <a:pPr lvl="1" algn="just" eaLnBrk="1" hangingPunct="1"/>
            <a:r>
              <a:rPr lang="pt-PT" sz="3200" dirty="0"/>
              <a:t>Antecipação</a:t>
            </a:r>
          </a:p>
          <a:p>
            <a:pPr lvl="1" algn="just" eaLnBrk="1" hangingPunct="1"/>
            <a:endParaRPr lang="en-GB" altLang="sr-Latn-RS" sz="3200" dirty="0"/>
          </a:p>
          <a:p>
            <a:pPr algn="just" eaLnBrk="1" hangingPunct="1"/>
            <a:r>
              <a:rPr lang="pt-PT" dirty="0" err="1"/>
              <a:t>Selecionar</a:t>
            </a:r>
            <a:r>
              <a:rPr lang="pt-PT" dirty="0"/>
              <a:t> o título certo é a base de uma análise bem-sucedida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7AEBA19-6B30-49CE-9EBC-28FBD82BA82C}" type="slidenum">
              <a:rPr lang="en-US" altLang="en-US" sz="1200" smtClean="0">
                <a:solidFill>
                  <a:srgbClr val="898989"/>
                </a:solidFill>
              </a:rPr>
              <a:pPr>
                <a:spcBef>
                  <a:spcPct val="0"/>
                </a:spcBef>
                <a:buFontTx/>
                <a:buNone/>
              </a:pPr>
              <a:t>8</a:t>
            </a:fld>
            <a:endParaRPr lang="en-US" altLang="en-US" sz="1200">
              <a:solidFill>
                <a:srgbClr val="898989"/>
              </a:solidFill>
            </a:endParaRPr>
          </a:p>
        </p:txBody>
      </p:sp>
      <p:grpSp>
        <p:nvGrpSpPr>
          <p:cNvPr id="33795" name="Group 4"/>
          <p:cNvGrpSpPr>
            <a:grpSpLocks/>
          </p:cNvGrpSpPr>
          <p:nvPr/>
        </p:nvGrpSpPr>
        <p:grpSpPr bwMode="auto">
          <a:xfrm>
            <a:off x="2384425" y="207963"/>
            <a:ext cx="4168775" cy="922337"/>
            <a:chOff x="1462683" y="2884782"/>
            <a:chExt cx="1828353" cy="731341"/>
          </a:xfrm>
        </p:grpSpPr>
        <p:sp>
          <p:nvSpPr>
            <p:cNvPr id="6" name="Chevron 5"/>
            <p:cNvSpPr/>
            <p:nvPr/>
          </p:nvSpPr>
          <p:spPr>
            <a:xfrm>
              <a:off x="1462683" y="2884782"/>
              <a:ext cx="1828353" cy="731341"/>
            </a:xfrm>
            <a:prstGeom prst="chevron">
              <a:avLst/>
            </a:prstGeom>
          </p:spPr>
          <p:style>
            <a:lnRef idx="2">
              <a:schemeClr val="lt1">
                <a:hueOff val="0"/>
                <a:satOff val="0"/>
                <a:lumOff val="0"/>
                <a:alphaOff val="0"/>
              </a:schemeClr>
            </a:lnRef>
            <a:fillRef idx="1">
              <a:schemeClr val="accent5">
                <a:hueOff val="-1986775"/>
                <a:satOff val="7962"/>
                <a:lumOff val="1726"/>
                <a:alphaOff val="0"/>
              </a:schemeClr>
            </a:fillRef>
            <a:effectRef idx="0">
              <a:schemeClr val="accent5">
                <a:hueOff val="-1986775"/>
                <a:satOff val="7962"/>
                <a:lumOff val="1726"/>
                <a:alphaOff val="0"/>
              </a:schemeClr>
            </a:effectRef>
            <a:fontRef idx="minor">
              <a:schemeClr val="lt1"/>
            </a:fontRef>
          </p:style>
        </p:sp>
        <p:sp>
          <p:nvSpPr>
            <p:cNvPr id="7" name="Chevron 4"/>
            <p:cNvSpPr/>
            <p:nvPr/>
          </p:nvSpPr>
          <p:spPr>
            <a:xfrm>
              <a:off x="1828215" y="2884782"/>
              <a:ext cx="1253840"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dirty="0">
                  <a:solidFill>
                    <a:schemeClr val="tx1"/>
                  </a:solidFill>
                  <a:latin typeface="Times New Roman" panose="02020603050405020304" pitchFamily="18" charset="0"/>
                  <a:cs typeface="Times New Roman" panose="02020603050405020304" pitchFamily="18" charset="0"/>
                </a:rPr>
                <a:t>Reprodução</a:t>
              </a:r>
            </a:p>
          </p:txBody>
        </p:sp>
      </p:grpSp>
      <p:sp>
        <p:nvSpPr>
          <p:cNvPr id="11"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pt-PT" dirty="0"/>
              <a:t>Repita as palavras </a:t>
            </a:r>
            <a:r>
              <a:rPr lang="pt-PT" dirty="0" err="1"/>
              <a:t>exatas</a:t>
            </a:r>
            <a:r>
              <a:rPr lang="pt-PT" dirty="0"/>
              <a:t> utilizadas pelo formador relacionadas com o título</a:t>
            </a:r>
          </a:p>
          <a:p>
            <a:pPr algn="just" eaLnBrk="1" hangingPunct="1">
              <a:defRPr/>
            </a:pPr>
            <a:endParaRPr lang="en-GB" altLang="sr-Latn-RS" dirty="0"/>
          </a:p>
          <a:p>
            <a:pPr algn="just" eaLnBrk="1" hangingPunct="1">
              <a:defRPr/>
            </a:pPr>
            <a:r>
              <a:rPr lang="pt-PT" dirty="0"/>
              <a:t>Exemplo: </a:t>
            </a:r>
          </a:p>
          <a:p>
            <a:pPr marL="341313" indent="-341313" algn="just" eaLnBrk="1" hangingPunct="1">
              <a:buFont typeface="Arial" panose="020B0604020202020204" pitchFamily="34" charset="0"/>
              <a:buNone/>
              <a:defRPr/>
            </a:pPr>
            <a:r>
              <a:rPr lang="pt-PT" dirty="0"/>
              <a:t>	"Vamos ver o que fez. Ao dar autorização, declarou 'o investigador pode registar todas as comunicações feitas de uma conta de MI para outra com a ajuda do fornecedor de serviços de mensagens instantâneas'"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446223F-DD5B-494D-A771-8544A57F9F1B}"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grpSp>
        <p:nvGrpSpPr>
          <p:cNvPr id="34819" name="Group 7"/>
          <p:cNvGrpSpPr>
            <a:grpSpLocks/>
          </p:cNvGrpSpPr>
          <p:nvPr/>
        </p:nvGrpSpPr>
        <p:grpSpPr bwMode="auto">
          <a:xfrm>
            <a:off x="2436813" y="227013"/>
            <a:ext cx="4116387" cy="920750"/>
            <a:chOff x="2925366" y="2884782"/>
            <a:chExt cx="1828353" cy="731341"/>
          </a:xfrm>
        </p:grpSpPr>
        <p:sp>
          <p:nvSpPr>
            <p:cNvPr id="9" name="Chevron 8"/>
            <p:cNvSpPr/>
            <p:nvPr/>
          </p:nvSpPr>
          <p:spPr>
            <a:xfrm>
              <a:off x="2925366" y="2884782"/>
              <a:ext cx="1828353" cy="731341"/>
            </a:xfrm>
            <a:prstGeom prst="chevron">
              <a:avLst/>
            </a:prstGeom>
          </p:spPr>
          <p:style>
            <a:lnRef idx="2">
              <a:schemeClr val="lt1">
                <a:hueOff val="0"/>
                <a:satOff val="0"/>
                <a:lumOff val="0"/>
                <a:alphaOff val="0"/>
              </a:schemeClr>
            </a:lnRef>
            <a:fillRef idx="1">
              <a:schemeClr val="accent5">
                <a:hueOff val="-3973551"/>
                <a:satOff val="15924"/>
                <a:lumOff val="3451"/>
                <a:alphaOff val="0"/>
              </a:schemeClr>
            </a:fillRef>
            <a:effectRef idx="0">
              <a:schemeClr val="accent5">
                <a:hueOff val="-3973551"/>
                <a:satOff val="15924"/>
                <a:lumOff val="3451"/>
                <a:alphaOff val="0"/>
              </a:schemeClr>
            </a:effectRef>
            <a:fontRef idx="minor">
              <a:schemeClr val="lt1"/>
            </a:fontRef>
          </p:style>
        </p:sp>
        <p:sp>
          <p:nvSpPr>
            <p:cNvPr id="10" name="Chevron 4"/>
            <p:cNvSpPr/>
            <p:nvPr/>
          </p:nvSpPr>
          <p:spPr>
            <a:xfrm>
              <a:off x="3291318"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a:solidFill>
                    <a:schemeClr val="tx1"/>
                  </a:solidFill>
                  <a:latin typeface="Times New Roman" panose="02020603050405020304" pitchFamily="18" charset="0"/>
                  <a:cs typeface="Times New Roman" panose="02020603050405020304" pitchFamily="18" charset="0"/>
                </a:rPr>
                <a:t>Motivo</a:t>
              </a:r>
            </a:p>
          </p:txBody>
        </p:sp>
      </p:grpSp>
      <p:sp>
        <p:nvSpPr>
          <p:cNvPr id="34820"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Explique porque é que a questão identificada no título tem de ser abordada</a:t>
            </a:r>
          </a:p>
          <a:p>
            <a:pPr algn="just" eaLnBrk="1" hangingPunct="1"/>
            <a:endParaRPr lang="en-GB" altLang="sr-Latn-RS" b="1" dirty="0"/>
          </a:p>
          <a:p>
            <a:pPr algn="just" eaLnBrk="1" hangingPunct="1"/>
            <a:r>
              <a:rPr lang="pt-PT" dirty="0"/>
              <a:t>Exemplo:</a:t>
            </a:r>
          </a:p>
          <a:p>
            <a:pPr lvl="1" algn="just" eaLnBrk="1" hangingPunct="1">
              <a:buFont typeface="Arial" panose="020B0604020202020204" pitchFamily="34" charset="0"/>
              <a:buNone/>
            </a:pPr>
            <a:r>
              <a:rPr lang="pt-PT" sz="3200" dirty="0"/>
              <a:t>"Ao não especificar a duração da medida de investigação para </a:t>
            </a:r>
            <a:r>
              <a:rPr lang="pt-PT" sz="3200" dirty="0" err="1"/>
              <a:t>interceção</a:t>
            </a:r>
            <a:r>
              <a:rPr lang="pt-PT" sz="3200" dirty="0"/>
              <a:t> das comunicações, o poder é ambíguo e </a:t>
            </a:r>
            <a:r>
              <a:rPr lang="pt-PT" sz="3200" dirty="0" err="1"/>
              <a:t>suscetível</a:t>
            </a:r>
            <a:r>
              <a:rPr lang="pt-PT" sz="3200" dirty="0"/>
              <a:t> de abusos por parte das forças de segurança"</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16871</TotalTime>
  <Words>1612</Words>
  <Application>Microsoft Office PowerPoint</Application>
  <PresentationFormat>Apresentação no Ecrã (4:3)</PresentationFormat>
  <Paragraphs>155</Paragraphs>
  <Slides>15</Slides>
  <Notes>15</Notes>
  <HiddenSlides>0</HiddenSlides>
  <MMClips>0</MMClips>
  <ScaleCrop>false</ScaleCrop>
  <HeadingPairs>
    <vt:vector size="6" baseType="variant">
      <vt:variant>
        <vt:lpstr>Tipos de letra usados</vt:lpstr>
      </vt:variant>
      <vt:variant>
        <vt:i4>3</vt:i4>
      </vt:variant>
      <vt:variant>
        <vt:lpstr>Tema</vt:lpstr>
      </vt:variant>
      <vt:variant>
        <vt:i4>1</vt:i4>
      </vt:variant>
      <vt:variant>
        <vt:lpstr>Títulos dos diapositivos</vt:lpstr>
      </vt:variant>
      <vt:variant>
        <vt:i4>15</vt:i4>
      </vt:variant>
    </vt:vector>
  </HeadingPairs>
  <TitlesOfParts>
    <vt:vector size="19" baseType="lpstr">
      <vt:lpstr>Arial</vt:lpstr>
      <vt:lpstr>Calibri</vt:lpstr>
      <vt:lpstr>Times New Roman</vt:lpstr>
      <vt:lpstr>Office Theme</vt:lpstr>
      <vt:lpstr>Formação Avançada sobre Cibercrime para Juízes e Procuradores</vt:lpstr>
      <vt:lpstr>Objetivos da sessão</vt:lpstr>
      <vt:lpstr>Feedback sobre o exercício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Pedro Verdelho</cp:lastModifiedBy>
  <cp:revision>542</cp:revision>
  <dcterms:created xsi:type="dcterms:W3CDTF">2012-01-26T09:33:22Z</dcterms:created>
  <dcterms:modified xsi:type="dcterms:W3CDTF">2019-04-22T15:21:26Z</dcterms:modified>
</cp:coreProperties>
</file>