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8" r:id="rId2"/>
    <p:sldId id="279" r:id="rId3"/>
    <p:sldId id="280" r:id="rId4"/>
    <p:sldId id="262" r:id="rId5"/>
    <p:sldId id="263" r:id="rId6"/>
    <p:sldId id="261" r:id="rId7"/>
    <p:sldId id="264" r:id="rId8"/>
    <p:sldId id="265" r:id="rId9"/>
    <p:sldId id="266" r:id="rId10"/>
    <p:sldId id="267" r:id="rId11"/>
    <p:sldId id="268" r:id="rId12"/>
    <p:sldId id="269" r:id="rId13"/>
    <p:sldId id="282" r:id="rId14"/>
    <p:sldId id="284" r:id="rId15"/>
    <p:sldId id="270" r:id="rId16"/>
    <p:sldId id="271" r:id="rId17"/>
    <p:sldId id="277" r:id="rId18"/>
    <p:sldId id="257" r:id="rId19"/>
    <p:sldId id="274" r:id="rId20"/>
    <p:sldId id="273" r:id="rId21"/>
    <p:sldId id="275" r:id="rId22"/>
    <p:sldId id="276" r:id="rId23"/>
    <p:sldId id="278" r:id="rId24"/>
    <p:sldId id="283" r:id="rId25"/>
    <p:sldId id="28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se.l.mota_st" initials="j"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79592" autoAdjust="0"/>
  </p:normalViewPr>
  <p:slideViewPr>
    <p:cSldViewPr snapToGrid="0" snapToObjects="1">
      <p:cViewPr varScale="1">
        <p:scale>
          <a:sx n="53" d="100"/>
          <a:sy n="53" d="100"/>
        </p:scale>
        <p:origin x="268" y="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21421B-D87C-DD47-85AF-E0D026A4AD96}" type="datetimeFigureOut">
              <a:rPr lang="en-GB" smtClean="0"/>
              <a:t>22/04/2019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C3B405-5308-D44F-BF65-50105B636C37}" type="slidenum">
              <a:rPr lang="en-GB" smtClean="0"/>
              <a:t>‹nº›</a:t>
            </a:fld>
            <a:endParaRPr lang="en-GB"/>
          </a:p>
        </p:txBody>
      </p:sp>
    </p:spTree>
    <p:extLst>
      <p:ext uri="{BB962C8B-B14F-4D97-AF65-F5344CB8AC3E}">
        <p14:creationId xmlns:p14="http://schemas.microsoft.com/office/powerpoint/2010/main" val="522110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0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GB" altLang="en-US">
              <a:ea typeface="MS PGothic" charset="-128"/>
            </a:endParaRPr>
          </a:p>
        </p:txBody>
      </p:sp>
      <p:sp>
        <p:nvSpPr>
          <p:cNvPr id="410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5492BD83-E251-AA4F-AF9C-65A019BA1D75}" type="slidenum">
              <a:rPr lang="en-US" altLang="en-US"/>
              <a:pPr>
                <a:spcBef>
                  <a:spcPct val="0"/>
                </a:spcBef>
              </a:pPr>
              <a:t>1</a:t>
            </a:fld>
            <a:endParaRPr lang="en-US" altLang="en-US"/>
          </a:p>
        </p:txBody>
      </p:sp>
    </p:spTree>
    <p:extLst>
      <p:ext uri="{BB962C8B-B14F-4D97-AF65-F5344CB8AC3E}">
        <p14:creationId xmlns:p14="http://schemas.microsoft.com/office/powerpoint/2010/main" val="4854287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slide não precisa de ser explicado</a:t>
            </a:r>
          </a:p>
        </p:txBody>
      </p:sp>
      <p:sp>
        <p:nvSpPr>
          <p:cNvPr id="4" name="Slide Number Placeholder 3"/>
          <p:cNvSpPr>
            <a:spLocks noGrp="1"/>
          </p:cNvSpPr>
          <p:nvPr>
            <p:ph type="sldNum" sz="quarter" idx="10"/>
          </p:nvPr>
        </p:nvSpPr>
        <p:spPr/>
        <p:txBody>
          <a:bodyPr/>
          <a:lstStyle/>
          <a:p>
            <a:fld id="{07C3B405-5308-D44F-BF65-50105B636C37}" type="slidenum">
              <a:rPr lang="en-GB" smtClean="0"/>
              <a:t>10</a:t>
            </a:fld>
            <a:endParaRPr lang="en-GB"/>
          </a:p>
        </p:txBody>
      </p:sp>
    </p:spTree>
    <p:extLst>
      <p:ext uri="{BB962C8B-B14F-4D97-AF65-F5344CB8AC3E}">
        <p14:creationId xmlns:p14="http://schemas.microsoft.com/office/powerpoint/2010/main" val="15744040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slide não precisa de ser explicado</a:t>
            </a:r>
          </a:p>
        </p:txBody>
      </p:sp>
      <p:sp>
        <p:nvSpPr>
          <p:cNvPr id="4" name="Slide Number Placeholder 3"/>
          <p:cNvSpPr>
            <a:spLocks noGrp="1"/>
          </p:cNvSpPr>
          <p:nvPr>
            <p:ph type="sldNum" sz="quarter" idx="10"/>
          </p:nvPr>
        </p:nvSpPr>
        <p:spPr/>
        <p:txBody>
          <a:bodyPr/>
          <a:lstStyle/>
          <a:p>
            <a:fld id="{07C3B405-5308-D44F-BF65-50105B636C37}" type="slidenum">
              <a:rPr lang="en-GB" smtClean="0"/>
              <a:t>11</a:t>
            </a:fld>
            <a:endParaRPr lang="en-GB"/>
          </a:p>
        </p:txBody>
      </p:sp>
    </p:spTree>
    <p:extLst>
      <p:ext uri="{BB962C8B-B14F-4D97-AF65-F5344CB8AC3E}">
        <p14:creationId xmlns:p14="http://schemas.microsoft.com/office/powerpoint/2010/main" val="620233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slide é um lembrete de que a legislação e os procedimentos nacionais têm precedência </a:t>
            </a:r>
            <a:r>
              <a:rPr lang="pt-PT" baseline="0"/>
              <a:t>e dá aos delegados outras referências de COE para os ajudar na ausência de documentos nacionais.</a:t>
            </a:r>
          </a:p>
        </p:txBody>
      </p:sp>
      <p:sp>
        <p:nvSpPr>
          <p:cNvPr id="4" name="Slide Number Placeholder 3"/>
          <p:cNvSpPr>
            <a:spLocks noGrp="1"/>
          </p:cNvSpPr>
          <p:nvPr>
            <p:ph type="sldNum" sz="quarter" idx="10"/>
          </p:nvPr>
        </p:nvSpPr>
        <p:spPr/>
        <p:txBody>
          <a:bodyPr/>
          <a:lstStyle/>
          <a:p>
            <a:fld id="{07C3B405-5308-D44F-BF65-50105B636C37}" type="slidenum">
              <a:rPr lang="en-GB" smtClean="0"/>
              <a:t>12</a:t>
            </a:fld>
            <a:endParaRPr lang="en-GB"/>
          </a:p>
        </p:txBody>
      </p:sp>
    </p:spTree>
    <p:extLst>
      <p:ext uri="{BB962C8B-B14F-4D97-AF65-F5344CB8AC3E}">
        <p14:creationId xmlns:p14="http://schemas.microsoft.com/office/powerpoint/2010/main" val="18634923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a:t>Os </a:t>
            </a:r>
            <a:r>
              <a:rPr lang="pt-PT" u="none" dirty="0"/>
              <a:t>formandos devem </a:t>
            </a:r>
            <a:r>
              <a:rPr lang="pt-PT" dirty="0"/>
              <a:t>ser lembrados de que os documentos do COE </a:t>
            </a:r>
            <a:r>
              <a:rPr lang="pt-PT" baseline="0" dirty="0"/>
              <a:t>estão disponíveis gratuitamente através da comunidade </a:t>
            </a:r>
            <a:r>
              <a:rPr lang="pt-PT" baseline="0" dirty="0" err="1"/>
              <a:t>Octopus</a:t>
            </a:r>
            <a:r>
              <a:rPr lang="pt-PT" baseline="0" dirty="0"/>
              <a:t> e devem ser encorajados a obtê-los.</a:t>
            </a:r>
          </a:p>
        </p:txBody>
      </p:sp>
      <p:sp>
        <p:nvSpPr>
          <p:cNvPr id="4" name="Slide Number Placeholder 3"/>
          <p:cNvSpPr>
            <a:spLocks noGrp="1"/>
          </p:cNvSpPr>
          <p:nvPr>
            <p:ph type="sldNum" sz="quarter" idx="10"/>
          </p:nvPr>
        </p:nvSpPr>
        <p:spPr/>
        <p:txBody>
          <a:bodyPr/>
          <a:lstStyle/>
          <a:p>
            <a:fld id="{07C3B405-5308-D44F-BF65-50105B636C37}" type="slidenum">
              <a:rPr lang="en-GB" smtClean="0"/>
              <a:t>13</a:t>
            </a:fld>
            <a:endParaRPr lang="en-GB"/>
          </a:p>
        </p:txBody>
      </p:sp>
    </p:spTree>
    <p:extLst>
      <p:ext uri="{BB962C8B-B14F-4D97-AF65-F5344CB8AC3E}">
        <p14:creationId xmlns:p14="http://schemas.microsoft.com/office/powerpoint/2010/main" val="10774329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O formador deve fazer as perguntas</a:t>
            </a:r>
            <a:r>
              <a:rPr lang="pt-PT" baseline="0"/>
              <a:t> no slide e estar preparado para discutir os exemplos de casos reais antes de passar para as provas do estudo de caso do curso. </a:t>
            </a:r>
          </a:p>
        </p:txBody>
      </p:sp>
      <p:sp>
        <p:nvSpPr>
          <p:cNvPr id="4" name="Slide Number Placeholder 3"/>
          <p:cNvSpPr>
            <a:spLocks noGrp="1"/>
          </p:cNvSpPr>
          <p:nvPr>
            <p:ph type="sldNum" sz="quarter" idx="10"/>
          </p:nvPr>
        </p:nvSpPr>
        <p:spPr/>
        <p:txBody>
          <a:bodyPr/>
          <a:lstStyle/>
          <a:p>
            <a:fld id="{07C3B405-5308-D44F-BF65-50105B636C37}" type="slidenum">
              <a:rPr lang="en-GB" smtClean="0"/>
              <a:t>14</a:t>
            </a:fld>
            <a:endParaRPr lang="en-GB"/>
          </a:p>
        </p:txBody>
      </p:sp>
    </p:spTree>
    <p:extLst>
      <p:ext uri="{BB962C8B-B14F-4D97-AF65-F5344CB8AC3E}">
        <p14:creationId xmlns:p14="http://schemas.microsoft.com/office/powerpoint/2010/main" val="1159394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Os </a:t>
            </a:r>
            <a:r>
              <a:rPr lang="pt-PT" baseline="0"/>
              <a:t>dois slides que se seguem fornecem detalhes da prova que foi produzida na investigação do caso.  O formador deve lembrar os delegados e discutir as questões de admissibilidade em relação a diferentes tipos de ficheiros.</a:t>
            </a:r>
          </a:p>
          <a:p>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15</a:t>
            </a:fld>
            <a:endParaRPr lang="en-GB"/>
          </a:p>
        </p:txBody>
      </p:sp>
    </p:spTree>
    <p:extLst>
      <p:ext uri="{BB962C8B-B14F-4D97-AF65-F5344CB8AC3E}">
        <p14:creationId xmlns:p14="http://schemas.microsoft.com/office/powerpoint/2010/main" val="6157307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a:t>O formador deve </a:t>
            </a:r>
            <a:r>
              <a:rPr lang="pt-PT" baseline="0" dirty="0"/>
              <a:t>fornecer </a:t>
            </a:r>
            <a:r>
              <a:rPr lang="pt-PT" u="none" baseline="0" dirty="0"/>
              <a:t>aos formandos cópias impressas dos documentos mail 11.doc e mail 11 (hash).doc e pedir que identifiquem quaisquer diferenças</a:t>
            </a:r>
            <a:r>
              <a:rPr lang="pt-PT" baseline="0" dirty="0"/>
              <a:t>.  Se alguém vir que há um espaço extra entre as palavras utilizar e seguinte na primeira linha do primeiro parágrafo, elas têm uma boa visão.  O </a:t>
            </a:r>
            <a:r>
              <a:rPr lang="pt-PT" baseline="0" dirty="0" err="1"/>
              <a:t>objetivo</a:t>
            </a:r>
            <a:r>
              <a:rPr lang="pt-PT" baseline="0" dirty="0"/>
              <a:t> de fazer a pergunta é destacar que até mesmo a menor alteração mudará o </a:t>
            </a:r>
            <a:r>
              <a:rPr lang="pt-PT" baseline="0" dirty="0" err="1"/>
              <a:t>hash</a:t>
            </a:r>
            <a:r>
              <a:rPr lang="pt-PT" baseline="0" dirty="0"/>
              <a:t> MD5 ou a impressão digital do ficheiro, conforme demonstrado nos slides seguintes.</a:t>
            </a:r>
          </a:p>
        </p:txBody>
      </p:sp>
      <p:sp>
        <p:nvSpPr>
          <p:cNvPr id="4" name="Slide Number Placeholder 3"/>
          <p:cNvSpPr>
            <a:spLocks noGrp="1"/>
          </p:cNvSpPr>
          <p:nvPr>
            <p:ph type="sldNum" sz="quarter" idx="10"/>
          </p:nvPr>
        </p:nvSpPr>
        <p:spPr/>
        <p:txBody>
          <a:bodyPr/>
          <a:lstStyle/>
          <a:p>
            <a:fld id="{07C3B405-5308-D44F-BF65-50105B636C37}" type="slidenum">
              <a:rPr lang="en-GB" smtClean="0"/>
              <a:t>17</a:t>
            </a:fld>
            <a:endParaRPr lang="en-GB"/>
          </a:p>
        </p:txBody>
      </p:sp>
    </p:spTree>
    <p:extLst>
      <p:ext uri="{BB962C8B-B14F-4D97-AF65-F5344CB8AC3E}">
        <p14:creationId xmlns:p14="http://schemas.microsoft.com/office/powerpoint/2010/main" val="10735554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a:t>
            </a:r>
            <a:r>
              <a:rPr lang="pt-PT" baseline="0"/>
              <a:t>é o ficheiro de mensagens 11.doc e uma captura de ecrã da primeira página foi tirada e inserida no slide</a:t>
            </a:r>
          </a:p>
        </p:txBody>
      </p:sp>
      <p:sp>
        <p:nvSpPr>
          <p:cNvPr id="4" name="Slide Number Placeholder 3"/>
          <p:cNvSpPr>
            <a:spLocks noGrp="1"/>
          </p:cNvSpPr>
          <p:nvPr>
            <p:ph type="sldNum" sz="quarter" idx="10"/>
          </p:nvPr>
        </p:nvSpPr>
        <p:spPr/>
        <p:txBody>
          <a:bodyPr/>
          <a:lstStyle/>
          <a:p>
            <a:fld id="{07C3B405-5308-D44F-BF65-50105B636C37}" type="slidenum">
              <a:rPr lang="en-GB" smtClean="0"/>
              <a:t>18</a:t>
            </a:fld>
            <a:endParaRPr lang="en-GB"/>
          </a:p>
        </p:txBody>
      </p:sp>
    </p:spTree>
    <p:extLst>
      <p:ext uri="{BB962C8B-B14F-4D97-AF65-F5344CB8AC3E}">
        <p14:creationId xmlns:p14="http://schemas.microsoft.com/office/powerpoint/2010/main" val="15707017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a:t>Este é o </a:t>
            </a:r>
            <a:r>
              <a:rPr lang="pt-PT" dirty="0" err="1"/>
              <a:t>hash</a:t>
            </a:r>
            <a:r>
              <a:rPr lang="pt-PT" dirty="0"/>
              <a:t> do ficheiro mail11.doc e deve ser destacado </a:t>
            </a:r>
            <a:r>
              <a:rPr lang="pt-PT" baseline="0" dirty="0"/>
              <a:t>aos </a:t>
            </a:r>
            <a:r>
              <a:rPr lang="pt-PT" u="sng" baseline="0" dirty="0"/>
              <a:t>formandos</a:t>
            </a:r>
            <a:r>
              <a:rPr lang="pt-PT" baseline="0" dirty="0"/>
              <a:t>.  O valor de </a:t>
            </a:r>
            <a:r>
              <a:rPr lang="pt-PT" baseline="0" dirty="0" err="1"/>
              <a:t>hash</a:t>
            </a:r>
            <a:r>
              <a:rPr lang="pt-PT" baseline="0" dirty="0"/>
              <a:t> foi destacado para facilitar a visualização.</a:t>
            </a:r>
          </a:p>
        </p:txBody>
      </p:sp>
      <p:sp>
        <p:nvSpPr>
          <p:cNvPr id="4" name="Slide Number Placeholder 3"/>
          <p:cNvSpPr>
            <a:spLocks noGrp="1"/>
          </p:cNvSpPr>
          <p:nvPr>
            <p:ph type="sldNum" sz="quarter" idx="10"/>
          </p:nvPr>
        </p:nvSpPr>
        <p:spPr/>
        <p:txBody>
          <a:bodyPr/>
          <a:lstStyle/>
          <a:p>
            <a:fld id="{07C3B405-5308-D44F-BF65-50105B636C37}" type="slidenum">
              <a:rPr lang="en-GB" smtClean="0"/>
              <a:t>19</a:t>
            </a:fld>
            <a:endParaRPr lang="en-GB"/>
          </a:p>
        </p:txBody>
      </p:sp>
    </p:spTree>
    <p:extLst>
      <p:ext uri="{BB962C8B-B14F-4D97-AF65-F5344CB8AC3E}">
        <p14:creationId xmlns:p14="http://schemas.microsoft.com/office/powerpoint/2010/main" val="7729130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a:t>
            </a:r>
            <a:r>
              <a:rPr lang="pt-PT" baseline="0"/>
              <a:t>é o ficheiro mail11.(hash).doc e foi tirada uma captura de ecrã da primeira página e inserida no slide  Um observador verá que a diferença entre este e o ficheiro original, é o espaço extra entre as palavras utilizar e seguinte, que é destacado na captura de ecrã.</a:t>
            </a:r>
          </a:p>
          <a:p>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20</a:t>
            </a:fld>
            <a:endParaRPr lang="en-GB"/>
          </a:p>
        </p:txBody>
      </p:sp>
    </p:spTree>
    <p:extLst>
      <p:ext uri="{BB962C8B-B14F-4D97-AF65-F5344CB8AC3E}">
        <p14:creationId xmlns:p14="http://schemas.microsoft.com/office/powerpoint/2010/main" val="1186060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14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dirty="0"/>
              <a:t>O slide </a:t>
            </a:r>
            <a:r>
              <a:rPr lang="pt-PT" baseline="0" dirty="0">
                <a:ea typeface="MS PGothic" charset="-128"/>
              </a:rPr>
              <a:t>fala por si.</a:t>
            </a:r>
          </a:p>
        </p:txBody>
      </p:sp>
      <p:sp>
        <p:nvSpPr>
          <p:cNvPr id="614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134BBE68-E7B3-FD40-A4C4-9485539D11FE}" type="slidenum">
              <a:rPr lang="en-US" altLang="en-US"/>
              <a:pPr>
                <a:spcBef>
                  <a:spcPct val="0"/>
                </a:spcBef>
              </a:pPr>
              <a:t>2</a:t>
            </a:fld>
            <a:endParaRPr lang="en-US" altLang="en-US"/>
          </a:p>
        </p:txBody>
      </p:sp>
    </p:spTree>
    <p:extLst>
      <p:ext uri="{BB962C8B-B14F-4D97-AF65-F5344CB8AC3E}">
        <p14:creationId xmlns:p14="http://schemas.microsoft.com/office/powerpoint/2010/main" val="19960745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é o hash do ficheiro mail11(hash).doc e deve ser destacado </a:t>
            </a:r>
            <a:r>
              <a:rPr lang="pt-PT" baseline="0"/>
              <a:t>aos delegados.  O valor de hash foi destacado para facilitar a visualização.</a:t>
            </a:r>
          </a:p>
        </p:txBody>
      </p:sp>
      <p:sp>
        <p:nvSpPr>
          <p:cNvPr id="4" name="Slide Number Placeholder 3"/>
          <p:cNvSpPr>
            <a:spLocks noGrp="1"/>
          </p:cNvSpPr>
          <p:nvPr>
            <p:ph type="sldNum" sz="quarter" idx="10"/>
          </p:nvPr>
        </p:nvSpPr>
        <p:spPr/>
        <p:txBody>
          <a:bodyPr/>
          <a:lstStyle/>
          <a:p>
            <a:fld id="{07C3B405-5308-D44F-BF65-50105B636C37}" type="slidenum">
              <a:rPr lang="en-GB" smtClean="0"/>
              <a:t>21</a:t>
            </a:fld>
            <a:endParaRPr lang="en-GB"/>
          </a:p>
        </p:txBody>
      </p:sp>
    </p:spTree>
    <p:extLst>
      <p:ext uri="{BB962C8B-B14F-4D97-AF65-F5344CB8AC3E}">
        <p14:creationId xmlns:p14="http://schemas.microsoft.com/office/powerpoint/2010/main" val="21165267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Isto mostra os </a:t>
            </a:r>
            <a:r>
              <a:rPr lang="pt-PT" baseline="0"/>
              <a:t>hashes de cada ficheiro e pode ser visto como diferente.  A única alteração feita no ficheiro foi inserir um espaço extra entre as palavras.  Deve ser indicado aos delegados que hashing é muito confiável e permite a fácil comparação entre documentos. O formador deve demonstrar isto sempre que possível, fazendo uma simples alteração num ficheiro e, em seguida, fazendo o hashing do original e dos novos ficheiros, para ver a diferença.</a:t>
            </a:r>
          </a:p>
        </p:txBody>
      </p:sp>
      <p:sp>
        <p:nvSpPr>
          <p:cNvPr id="4" name="Slide Number Placeholder 3"/>
          <p:cNvSpPr>
            <a:spLocks noGrp="1"/>
          </p:cNvSpPr>
          <p:nvPr>
            <p:ph type="sldNum" sz="quarter" idx="10"/>
          </p:nvPr>
        </p:nvSpPr>
        <p:spPr/>
        <p:txBody>
          <a:bodyPr/>
          <a:lstStyle/>
          <a:p>
            <a:fld id="{07C3B405-5308-D44F-BF65-50105B636C37}" type="slidenum">
              <a:rPr lang="en-GB" smtClean="0"/>
              <a:t>22</a:t>
            </a:fld>
            <a:endParaRPr lang="en-GB"/>
          </a:p>
        </p:txBody>
      </p:sp>
    </p:spTree>
    <p:extLst>
      <p:ext uri="{BB962C8B-B14F-4D97-AF65-F5344CB8AC3E}">
        <p14:creationId xmlns:p14="http://schemas.microsoft.com/office/powerpoint/2010/main" val="18437655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Existem muitas formas </a:t>
            </a:r>
            <a:r>
              <a:rPr lang="pt-PT" baseline="0"/>
              <a:t>em que a validade dos e-mails pode ser verificada. Neste cenário, todas as mensagens de e-mail estão na forma de documentos do Word e, portanto, não há artefactos de e-mail a rever.  O formador pode, se desejar, apresentar e-mails reais para explicar como as provas de e-mail podem ser produzidas.</a:t>
            </a:r>
          </a:p>
        </p:txBody>
      </p:sp>
      <p:sp>
        <p:nvSpPr>
          <p:cNvPr id="4" name="Slide Number Placeholder 3"/>
          <p:cNvSpPr>
            <a:spLocks noGrp="1"/>
          </p:cNvSpPr>
          <p:nvPr>
            <p:ph type="sldNum" sz="quarter" idx="10"/>
          </p:nvPr>
        </p:nvSpPr>
        <p:spPr/>
        <p:txBody>
          <a:bodyPr/>
          <a:lstStyle/>
          <a:p>
            <a:fld id="{07C3B405-5308-D44F-BF65-50105B636C37}" type="slidenum">
              <a:rPr lang="en-GB" smtClean="0"/>
              <a:t>23</a:t>
            </a:fld>
            <a:endParaRPr lang="en-GB"/>
          </a:p>
        </p:txBody>
      </p:sp>
    </p:spTree>
    <p:extLst>
      <p:ext uri="{BB962C8B-B14F-4D97-AF65-F5344CB8AC3E}">
        <p14:creationId xmlns:p14="http://schemas.microsoft.com/office/powerpoint/2010/main" val="9037568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 formador deve apresentar os objetivos desta sessão aos participantes. O formador também deve informar os participantes que esta sessão é na forma de uma revisão </a:t>
            </a:r>
            <a:r>
              <a:rPr lang="pt-PT" baseline="0">
                <a:ea typeface="MS PGothic" charset="-128"/>
              </a:rPr>
              <a:t>de provas eletrónicas como abordadas no curso inicial e uma breve sessão sobre como validar provas. </a:t>
            </a:r>
            <a:r>
              <a:rPr lang="pt-PT"/>
              <a:t> </a:t>
            </a:r>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EE7AAD77-C20E-2F4D-AEB9-14DC8CF73586}" type="slidenum">
              <a:rPr lang="en-US" altLang="en-US"/>
              <a:pPr>
                <a:spcBef>
                  <a:spcPct val="0"/>
                </a:spcBef>
              </a:pPr>
              <a:t>24</a:t>
            </a:fld>
            <a:endParaRPr lang="en-US" altLang="en-US"/>
          </a:p>
        </p:txBody>
      </p:sp>
    </p:spTree>
    <p:extLst>
      <p:ext uri="{BB962C8B-B14F-4D97-AF65-F5344CB8AC3E}">
        <p14:creationId xmlns:p14="http://schemas.microsoft.com/office/powerpoint/2010/main" val="16870579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72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a:t>O formador deve dar aos participantes a oportunidade de fazer quaisquer perguntas que possam ter em relação à aula.</a:t>
            </a:r>
          </a:p>
          <a:p>
            <a:r>
              <a:rPr lang="pt-PT"/>
              <a:t> </a:t>
            </a:r>
          </a:p>
          <a:p>
            <a:r>
              <a:rPr lang="pt-PT" b="1">
                <a:ea typeface="MS PGothic" charset="-128"/>
              </a:rPr>
              <a:t>Avaliação de conhecimentos</a:t>
            </a:r>
          </a:p>
          <a:p>
            <a:r>
              <a:rPr lang="pt-PT"/>
              <a:t>O formador deve avaliar os conhecimentos através de perguntas relevantes durante cada um dos aspetos da sessão.</a:t>
            </a:r>
          </a:p>
        </p:txBody>
      </p:sp>
      <p:sp>
        <p:nvSpPr>
          <p:cNvPr id="172036"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lgn="r" eaLnBrk="1" hangingPunct="1">
              <a:spcBef>
                <a:spcPct val="0"/>
              </a:spcBef>
            </a:pPr>
            <a:fld id="{6F249420-7B1E-6F4C-9EF3-CD0750FABD2C}" type="slidenum">
              <a:rPr lang="en-GB" altLang="sr-Latn-CS"/>
              <a:pPr algn="r" eaLnBrk="1" hangingPunct="1">
                <a:spcBef>
                  <a:spcPct val="0"/>
                </a:spcBef>
              </a:pPr>
              <a:t>25</a:t>
            </a:fld>
            <a:endParaRPr lang="en-GB" altLang="sr-Latn-CS"/>
          </a:p>
        </p:txBody>
      </p:sp>
    </p:spTree>
    <p:extLst>
      <p:ext uri="{BB962C8B-B14F-4D97-AF65-F5344CB8AC3E}">
        <p14:creationId xmlns:p14="http://schemas.microsoft.com/office/powerpoint/2010/main" val="126648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dirty="0"/>
              <a:t>O formador deve apresentar os </a:t>
            </a:r>
            <a:r>
              <a:rPr lang="pt-PT" dirty="0" err="1"/>
              <a:t>objetivos</a:t>
            </a:r>
            <a:r>
              <a:rPr lang="pt-PT" dirty="0"/>
              <a:t> desta sessão aos participantes. O formador também deve informar os participantes que esta sessão é na forma de uma revisão </a:t>
            </a:r>
            <a:r>
              <a:rPr lang="pt-PT" baseline="0" dirty="0">
                <a:ea typeface="MS PGothic" charset="-128"/>
              </a:rPr>
              <a:t>de provas </a:t>
            </a:r>
            <a:r>
              <a:rPr lang="pt-PT" baseline="0" dirty="0" err="1">
                <a:ea typeface="MS PGothic" charset="-128"/>
              </a:rPr>
              <a:t>eletrónicas</a:t>
            </a:r>
            <a:r>
              <a:rPr lang="pt-PT" baseline="0" dirty="0">
                <a:ea typeface="MS PGothic" charset="-128"/>
              </a:rPr>
              <a:t> como abordadas no curso inicial e uma breve sessão sobre como validar provas. </a:t>
            </a:r>
            <a:r>
              <a:rPr lang="pt-PT" dirty="0"/>
              <a:t> </a:t>
            </a:r>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EE7AAD77-C20E-2F4D-AEB9-14DC8CF73586}" type="slidenum">
              <a:rPr lang="en-US" altLang="en-US"/>
              <a:pPr>
                <a:spcBef>
                  <a:spcPct val="0"/>
                </a:spcBef>
              </a:pPr>
              <a:t>3</a:t>
            </a:fld>
            <a:endParaRPr lang="en-US" altLang="en-US"/>
          </a:p>
        </p:txBody>
      </p:sp>
    </p:spTree>
    <p:extLst>
      <p:ext uri="{BB962C8B-B14F-4D97-AF65-F5344CB8AC3E}">
        <p14:creationId xmlns:p14="http://schemas.microsoft.com/office/powerpoint/2010/main" val="983852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93663" marR="0" indent="-3175" algn="l" defTabSz="457200" rtl="0" eaLnBrk="1" fontAlgn="auto" latinLnBrk="0" hangingPunct="1">
              <a:lnSpc>
                <a:spcPct val="100000"/>
              </a:lnSpc>
              <a:spcBef>
                <a:spcPts val="0"/>
              </a:spcBef>
              <a:spcAft>
                <a:spcPts val="0"/>
              </a:spcAft>
              <a:buClrTx/>
              <a:buSzTx/>
              <a:buFontTx/>
              <a:buNone/>
              <a:tabLst/>
              <a:defRPr/>
            </a:pPr>
            <a:r>
              <a:rPr lang="pt-PT" sz="1200" dirty="0">
                <a:solidFill>
                  <a:schemeClr val="tx1"/>
                </a:solidFill>
                <a:latin typeface="+mn-lt"/>
                <a:ea typeface="+mn-ea"/>
                <a:cs typeface="+mn-cs"/>
              </a:rPr>
              <a:t>Este slide é um lembrete da </a:t>
            </a:r>
            <a:r>
              <a:rPr lang="pt-PT" sz="1200" baseline="0" dirty="0">
                <a:solidFill>
                  <a:schemeClr val="tx1"/>
                </a:solidFill>
                <a:latin typeface="+mn-lt"/>
                <a:ea typeface="+mn-ea"/>
                <a:cs typeface="+mn-cs"/>
              </a:rPr>
              <a:t>questão abordada no curso introdutório. </a:t>
            </a:r>
          </a:p>
          <a:p>
            <a:pPr marL="93663" marR="0" indent="-3175" algn="l" defTabSz="457200" rtl="0" eaLnBrk="1" fontAlgn="auto" latinLnBrk="0" hangingPunct="1">
              <a:lnSpc>
                <a:spcPct val="100000"/>
              </a:lnSpc>
              <a:spcBef>
                <a:spcPts val="0"/>
              </a:spcBef>
              <a:spcAft>
                <a:spcPts val="0"/>
              </a:spcAft>
              <a:buClrTx/>
              <a:buSzTx/>
              <a:buFontTx/>
              <a:buNone/>
              <a:tabLst/>
              <a:defRPr/>
            </a:pPr>
            <a:endParaRPr lang="en-GB" sz="1200" kern="1200" baseline="0" dirty="0">
              <a:solidFill>
                <a:schemeClr val="tx1"/>
              </a:solidFill>
              <a:effectLst/>
              <a:latin typeface="+mn-lt"/>
              <a:ea typeface="+mn-ea"/>
              <a:cs typeface="+mn-cs"/>
            </a:endParaRPr>
          </a:p>
          <a:p>
            <a:pPr marL="93663" marR="0" indent="-3175" algn="l" defTabSz="457200" rtl="0" eaLnBrk="1" fontAlgn="auto" latinLnBrk="0" hangingPunct="1">
              <a:lnSpc>
                <a:spcPct val="100000"/>
              </a:lnSpc>
              <a:spcBef>
                <a:spcPts val="0"/>
              </a:spcBef>
              <a:spcAft>
                <a:spcPts val="0"/>
              </a:spcAft>
              <a:buClrTx/>
              <a:buSzTx/>
              <a:buFontTx/>
              <a:buNone/>
              <a:tabLst/>
              <a:defRPr/>
            </a:pPr>
            <a:r>
              <a:rPr lang="pt-PT" sz="1200" dirty="0">
                <a:solidFill>
                  <a:schemeClr val="tx1"/>
                </a:solidFill>
                <a:latin typeface="+mn-lt"/>
                <a:ea typeface="+mn-ea"/>
                <a:cs typeface="+mn-cs"/>
              </a:rPr>
              <a:t>Não existe uma definição internacionalmente aceite do termo provas eletrónicas. No entanto, existem em todos os países regulamentos que contêm preceitos que, de alguma forma, se referem a </a:t>
            </a:r>
            <a:r>
              <a:rPr lang="pt-PT" sz="1200" i="1" dirty="0">
                <a:solidFill>
                  <a:schemeClr val="tx1"/>
                </a:solidFill>
                <a:latin typeface="+mn-lt"/>
                <a:ea typeface="+mn-ea"/>
                <a:cs typeface="+mn-cs"/>
              </a:rPr>
              <a:t>provas eletrónicas. </a:t>
            </a:r>
          </a:p>
          <a:p>
            <a:pPr marL="93663" indent="-3175" algn="just">
              <a:buNone/>
            </a:pPr>
            <a:endParaRPr lang="en-US" dirty="0"/>
          </a:p>
          <a:p>
            <a:pPr marL="93663" indent="-3175" algn="just">
              <a:buNone/>
            </a:pPr>
            <a:r>
              <a:rPr lang="pt-PT" dirty="0"/>
              <a:t>A "definição" no CE é:</a:t>
            </a:r>
          </a:p>
          <a:p>
            <a:pPr marL="0" indent="0" algn="just">
              <a:buNone/>
            </a:pPr>
            <a:r>
              <a:rPr lang="pt-PT" b="1" i="1" dirty="0"/>
              <a:t>"Quaisquer informações geradas, armazenadas ou transmitidas em formato digital que possam posteriormente ser necessárias para provar ou refutar um facto contestado em processos legais".</a:t>
            </a:r>
          </a:p>
          <a:p>
            <a:pPr marL="0" marR="0" indent="0" algn="l" defTabSz="4572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pt-PT" sz="1200" dirty="0">
                <a:solidFill>
                  <a:schemeClr val="tx1"/>
                </a:solidFill>
                <a:latin typeface="+mn-lt"/>
                <a:ea typeface="+mn-ea"/>
                <a:cs typeface="+mn-cs"/>
              </a:rPr>
              <a:t>Mais uma vez, é da responsabilidade do formador garantir que qualquer definição nacional que possa existir esteja incluída no curso de formação num determinado país.</a:t>
            </a:r>
          </a:p>
          <a:p>
            <a:endParaRPr lang="en-US" dirty="0"/>
          </a:p>
        </p:txBody>
      </p:sp>
      <p:sp>
        <p:nvSpPr>
          <p:cNvPr id="4" name="Slide Number Placeholder 3"/>
          <p:cNvSpPr>
            <a:spLocks noGrp="1"/>
          </p:cNvSpPr>
          <p:nvPr>
            <p:ph type="sldNum" sz="quarter" idx="10"/>
          </p:nvPr>
        </p:nvSpPr>
        <p:spPr/>
        <p:txBody>
          <a:bodyPr/>
          <a:lstStyle/>
          <a:p>
            <a:fld id="{6F040226-21D7-5847-B396-76B67129E36D}" type="slidenum">
              <a:rPr lang="en-US" smtClean="0"/>
              <a:pPr/>
              <a:t>4</a:t>
            </a:fld>
            <a:endParaRPr lang="en-US"/>
          </a:p>
        </p:txBody>
      </p:sp>
    </p:spTree>
    <p:extLst>
      <p:ext uri="{BB962C8B-B14F-4D97-AF65-F5344CB8AC3E}">
        <p14:creationId xmlns:p14="http://schemas.microsoft.com/office/powerpoint/2010/main" val="1319086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PT" sz="1200" dirty="0">
                <a:solidFill>
                  <a:schemeClr val="tx1"/>
                </a:solidFill>
                <a:latin typeface="+mn-lt"/>
                <a:ea typeface="+mn-ea"/>
                <a:cs typeface="+mn-cs"/>
              </a:rPr>
              <a:t>Este slide é um lembrete da </a:t>
            </a:r>
            <a:r>
              <a:rPr lang="pt-PT" sz="1200" baseline="0" dirty="0">
                <a:solidFill>
                  <a:schemeClr val="tx1"/>
                </a:solidFill>
                <a:latin typeface="+mn-lt"/>
                <a:ea typeface="+mn-ea"/>
                <a:cs typeface="+mn-cs"/>
              </a:rPr>
              <a:t>questão abordada no curso introdutório. </a:t>
            </a: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pt-PT" sz="1200" dirty="0">
                <a:solidFill>
                  <a:schemeClr val="tx1"/>
                </a:solidFill>
                <a:latin typeface="+mn-lt"/>
                <a:ea typeface="+mn-ea"/>
                <a:cs typeface="+mn-cs"/>
              </a:rPr>
              <a:t>As provas eletrónicas partilham a maioria das propriedades com formas tradicionais de evidência, mas possuem algumas características únicas que as distinguem:</a:t>
            </a:r>
          </a:p>
          <a:p>
            <a:r>
              <a:rPr lang="pt-PT" sz="1200" b="1" dirty="0">
                <a:solidFill>
                  <a:schemeClr val="tx1"/>
                </a:solidFill>
                <a:latin typeface="+mn-lt"/>
                <a:ea typeface="+mn-ea"/>
                <a:cs typeface="+mn-cs"/>
              </a:rPr>
              <a:t>São invisíveis para o olho destreinado</a:t>
            </a:r>
            <a:r>
              <a:rPr lang="pt-PT" sz="1200" dirty="0">
                <a:solidFill>
                  <a:schemeClr val="tx1"/>
                </a:solidFill>
                <a:latin typeface="+mn-lt"/>
                <a:ea typeface="+mn-ea"/>
                <a:cs typeface="+mn-cs"/>
              </a:rPr>
              <a:t>: As provas eletrónicas são frequentemente encontradas em lugares onde apenas especialistas procurariam ou em locais acessíveis apenas recorrendo a ferramentas muito específicas. Tal como um microscópio de eletrões permite que um entomologista identifique as principais características morfológicas dos ovos de mosca, existem ferramentas específicas na investigação forense digital para examinar e analisar os dados encontrados em computadores.</a:t>
            </a:r>
          </a:p>
          <a:p>
            <a:r>
              <a:rPr lang="pt-PT" sz="1200" b="1" dirty="0">
                <a:solidFill>
                  <a:schemeClr val="tx1"/>
                </a:solidFill>
                <a:latin typeface="+mn-lt"/>
                <a:ea typeface="+mn-ea"/>
                <a:cs typeface="+mn-cs"/>
              </a:rPr>
              <a:t>Podem ter de ser interpretadas por um especialista</a:t>
            </a:r>
            <a:r>
              <a:rPr lang="pt-PT" sz="1200" dirty="0">
                <a:solidFill>
                  <a:schemeClr val="tx1"/>
                </a:solidFill>
                <a:latin typeface="+mn-lt"/>
                <a:ea typeface="+mn-ea"/>
                <a:cs typeface="+mn-cs"/>
              </a:rPr>
              <a:t>: As informações encontradas em computadores não são muito úteis para um não especialista, pois este não será capaz de extrair as propriedades ou as provas relacionadas que garantem que as informações relevantes são verdadeiras e que não foram manipuladas ou adulteradas. Em alguns casos, tal como na análise de padrões de gotas de sangue, deve ser aplicado um conhecimento altamente especializado.</a:t>
            </a:r>
          </a:p>
          <a:p>
            <a:r>
              <a:rPr lang="pt-PT" sz="1200" b="1" dirty="0">
                <a:solidFill>
                  <a:schemeClr val="tx1"/>
                </a:solidFill>
                <a:latin typeface="+mn-lt"/>
                <a:ea typeface="+mn-ea"/>
                <a:cs typeface="+mn-cs"/>
              </a:rPr>
              <a:t>São altamente voláteis</a:t>
            </a:r>
            <a:r>
              <a:rPr lang="pt-PT" sz="1200" dirty="0">
                <a:solidFill>
                  <a:schemeClr val="tx1"/>
                </a:solidFill>
                <a:latin typeface="+mn-lt"/>
                <a:ea typeface="+mn-ea"/>
                <a:cs typeface="+mn-cs"/>
              </a:rPr>
              <a:t>: Por vezes, são encontradas provas eletrónicas em dispositivos nos quais o estado (0 ou 1 por bit) da sua memória é substituído sempre que ocorre um evento específico. Em alguns casos, pode ser a perda de energia. Noutros casos, pode ser um sistema automatizado que tenha substituído informações antigas para deixar espaços para o armazenamento de novas informações. Os dispositivos nos quais a provas eletrónicas podem residir devem ser preservados o mais rápido possível.</a:t>
            </a:r>
          </a:p>
          <a:p>
            <a:r>
              <a:rPr lang="pt-PT" sz="1200" b="1" dirty="0">
                <a:solidFill>
                  <a:schemeClr val="tx1"/>
                </a:solidFill>
                <a:latin typeface="+mn-lt"/>
                <a:ea typeface="+mn-ea"/>
                <a:cs typeface="+mn-cs"/>
              </a:rPr>
              <a:t>Podem ser alteradas ou destruídas com a utilização normal</a:t>
            </a:r>
            <a:r>
              <a:rPr lang="pt-PT" sz="1200" dirty="0">
                <a:solidFill>
                  <a:schemeClr val="tx1"/>
                </a:solidFill>
                <a:latin typeface="+mn-lt"/>
                <a:ea typeface="+mn-ea"/>
                <a:cs typeface="+mn-cs"/>
              </a:rPr>
              <a:t>: Os dispositivos mudam constantemente o estado das suas memórias, seja por pedido do utilizador ("guardar este documento", "copiar este ficheiro") ou automaticamente pelo sistema operativo do computador ("atribuir espaço para este programa", "armazenar temporariamente informações para troca entre dispositivos"). Esta característica destaca a importância do tratamento do dispositivo eletrónico de forma adequada a partir do momento em que é identificado como relevante para uma investigação. </a:t>
            </a:r>
          </a:p>
          <a:p>
            <a:r>
              <a:rPr lang="pt-PT" sz="1200" b="1" dirty="0">
                <a:solidFill>
                  <a:schemeClr val="tx1"/>
                </a:solidFill>
                <a:latin typeface="+mn-lt"/>
                <a:ea typeface="+mn-ea"/>
                <a:cs typeface="+mn-cs"/>
              </a:rPr>
              <a:t>Podem ser copiadas sem limites</a:t>
            </a:r>
            <a:r>
              <a:rPr lang="pt-PT" sz="1200" dirty="0">
                <a:solidFill>
                  <a:schemeClr val="tx1"/>
                </a:solidFill>
                <a:latin typeface="+mn-lt"/>
                <a:ea typeface="+mn-ea"/>
                <a:cs typeface="+mn-cs"/>
              </a:rPr>
              <a:t>: as informações digitais podem ser copiadas indefinidamente e cada cópia será exatamente igual ao original. Este atributo único permite que várias cópias exatas do original sejam distribuídas e analisadas por diferentes especialistas ao mesmo tempo. Permite também que provas eletrónicas sejam apresentadas num tribunal em conjunto com o relatório de testemunhas especializado.</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5</a:t>
            </a:fld>
            <a:endParaRPr lang="en-US"/>
          </a:p>
        </p:txBody>
      </p:sp>
    </p:spTree>
    <p:extLst>
      <p:ext uri="{BB962C8B-B14F-4D97-AF65-F5344CB8AC3E}">
        <p14:creationId xmlns:p14="http://schemas.microsoft.com/office/powerpoint/2010/main" val="210358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a:t>Este é o slide introdutório para uma análise mais profunda das considerações </a:t>
            </a:r>
            <a:r>
              <a:rPr lang="pt-PT" baseline="0" dirty="0"/>
              <a:t>sobre provas eletrónicas.  Isto só foi abordado brevemente no curso introdutório e deve ser tratado mais detalhadamente com a ajuda dos sete slides seguintes.</a:t>
            </a:r>
          </a:p>
        </p:txBody>
      </p:sp>
      <p:sp>
        <p:nvSpPr>
          <p:cNvPr id="4" name="Slide Number Placeholder 3"/>
          <p:cNvSpPr>
            <a:spLocks noGrp="1"/>
          </p:cNvSpPr>
          <p:nvPr>
            <p:ph type="sldNum" sz="quarter" idx="10"/>
          </p:nvPr>
        </p:nvSpPr>
        <p:spPr/>
        <p:txBody>
          <a:bodyPr/>
          <a:lstStyle/>
          <a:p>
            <a:fld id="{07C3B405-5308-D44F-BF65-50105B636C37}" type="slidenum">
              <a:rPr lang="en-GB" smtClean="0"/>
              <a:t>6</a:t>
            </a:fld>
            <a:endParaRPr lang="en-GB"/>
          </a:p>
        </p:txBody>
      </p:sp>
    </p:spTree>
    <p:extLst>
      <p:ext uri="{BB962C8B-B14F-4D97-AF65-F5344CB8AC3E}">
        <p14:creationId xmlns:p14="http://schemas.microsoft.com/office/powerpoint/2010/main" val="2038934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slide não precisa de ser explicado</a:t>
            </a:r>
          </a:p>
        </p:txBody>
      </p:sp>
      <p:sp>
        <p:nvSpPr>
          <p:cNvPr id="4" name="Slide Number Placeholder 3"/>
          <p:cNvSpPr>
            <a:spLocks noGrp="1"/>
          </p:cNvSpPr>
          <p:nvPr>
            <p:ph type="sldNum" sz="quarter" idx="10"/>
          </p:nvPr>
        </p:nvSpPr>
        <p:spPr/>
        <p:txBody>
          <a:bodyPr/>
          <a:lstStyle/>
          <a:p>
            <a:fld id="{07C3B405-5308-D44F-BF65-50105B636C37}" type="slidenum">
              <a:rPr lang="en-GB" smtClean="0"/>
              <a:t>7</a:t>
            </a:fld>
            <a:endParaRPr lang="en-GB"/>
          </a:p>
        </p:txBody>
      </p:sp>
    </p:spTree>
    <p:extLst>
      <p:ext uri="{BB962C8B-B14F-4D97-AF65-F5344CB8AC3E}">
        <p14:creationId xmlns:p14="http://schemas.microsoft.com/office/powerpoint/2010/main" val="851903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slide não precisa de ser explicado</a:t>
            </a:r>
          </a:p>
        </p:txBody>
      </p:sp>
      <p:sp>
        <p:nvSpPr>
          <p:cNvPr id="4" name="Slide Number Placeholder 3"/>
          <p:cNvSpPr>
            <a:spLocks noGrp="1"/>
          </p:cNvSpPr>
          <p:nvPr>
            <p:ph type="sldNum" sz="quarter" idx="10"/>
          </p:nvPr>
        </p:nvSpPr>
        <p:spPr/>
        <p:txBody>
          <a:bodyPr/>
          <a:lstStyle/>
          <a:p>
            <a:fld id="{07C3B405-5308-D44F-BF65-50105B636C37}" type="slidenum">
              <a:rPr lang="en-GB" smtClean="0"/>
              <a:t>8</a:t>
            </a:fld>
            <a:endParaRPr lang="en-GB"/>
          </a:p>
        </p:txBody>
      </p:sp>
    </p:spTree>
    <p:extLst>
      <p:ext uri="{BB962C8B-B14F-4D97-AF65-F5344CB8AC3E}">
        <p14:creationId xmlns:p14="http://schemas.microsoft.com/office/powerpoint/2010/main" val="11283587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PT"/>
              <a:t>Este slide não precisa de ser explicado</a:t>
            </a:r>
          </a:p>
          <a:p>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9</a:t>
            </a:fld>
            <a:endParaRPr lang="en-GB"/>
          </a:p>
        </p:txBody>
      </p:sp>
    </p:spTree>
    <p:extLst>
      <p:ext uri="{BB962C8B-B14F-4D97-AF65-F5344CB8AC3E}">
        <p14:creationId xmlns:p14="http://schemas.microsoft.com/office/powerpoint/2010/main" val="2044975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a:lvl1pPr>
          </a:lstStyle>
          <a:p>
            <a:r>
              <a:rPr lang="pt-PT"/>
              <a:t>Clique para editar o estilo do título principal</a:t>
            </a:r>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PT"/>
              <a:t>Clique para editar o estilo do subtítulo principal</a:t>
            </a:r>
          </a:p>
        </p:txBody>
      </p:sp>
      <p:sp>
        <p:nvSpPr>
          <p:cNvPr id="4" name="Date Placeholder 3"/>
          <p:cNvSpPr>
            <a:spLocks noGrp="1"/>
          </p:cNvSpPr>
          <p:nvPr>
            <p:ph type="dt" sz="half" idx="10" hasCustomPrompt="1"/>
          </p:nvPr>
        </p:nvSpPr>
        <p:spPr/>
        <p:txBody>
          <a:bodyPr/>
          <a:lstStyle/>
          <a:p>
            <a:fld id="{A2A44151-FB84-6F46-9E99-8F0D2EBA48D3}" type="datetimeFigureOut">
              <a:rPr lang="en-GB" smtClean="0"/>
              <a:t>22/04/2019</a:t>
            </a:fld>
            <a:endParaRPr lang="en-GB"/>
          </a:p>
        </p:txBody>
      </p:sp>
      <p:sp>
        <p:nvSpPr>
          <p:cNvPr id="5" name="Footer Placeholder 4"/>
          <p:cNvSpPr>
            <a:spLocks noGrp="1"/>
          </p:cNvSpPr>
          <p:nvPr>
            <p:ph type="ftr" sz="quarter" idx="11" hasCustomPrompt="1"/>
          </p:nvPr>
        </p:nvSpPr>
        <p:spPr/>
        <p:txBody>
          <a:bodyPr/>
          <a:lstStyle/>
          <a:p>
            <a:endParaRPr lang="en-GB"/>
          </a:p>
        </p:txBody>
      </p:sp>
      <p:sp>
        <p:nvSpPr>
          <p:cNvPr id="6" name="Slide Number Placeholder 5"/>
          <p:cNvSpPr>
            <a:spLocks noGrp="1"/>
          </p:cNvSpPr>
          <p:nvPr>
            <p:ph type="sldNum" sz="quarter" idx="12" hasCustomPrompt="1"/>
          </p:nvPr>
        </p:nvSpPr>
        <p:spPr/>
        <p:txBody>
          <a:bodyPr/>
          <a:lstStyle/>
          <a:p>
            <a:fld id="{F52D4C9E-BDDE-B24B-AC4C-3ED2D2515D77}" type="slidenum">
              <a:rPr lang="en-GB" smtClean="0"/>
              <a:t>‹nº›</a:t>
            </a:fld>
            <a:endParaRPr lang="en-GB"/>
          </a:p>
        </p:txBody>
      </p:sp>
    </p:spTree>
    <p:extLst>
      <p:ext uri="{BB962C8B-B14F-4D97-AF65-F5344CB8AC3E}">
        <p14:creationId xmlns:p14="http://schemas.microsoft.com/office/powerpoint/2010/main" val="1810232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Vertical Text Placeholder 2"/>
          <p:cNvSpPr>
            <a:spLocks noGrp="1"/>
          </p:cNvSpPr>
          <p:nvPr>
            <p:ph type="body" orient="vert" idx="1" hasCustomPrompt="1"/>
          </p:nvPr>
        </p:nvSpPr>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p>
            <a:fld id="{A2A44151-FB84-6F46-9E99-8F0D2EBA48D3}" type="datetimeFigureOut">
              <a:rPr lang="en-GB" smtClean="0"/>
              <a:t>22/04/2019</a:t>
            </a:fld>
            <a:endParaRPr lang="en-GB"/>
          </a:p>
        </p:txBody>
      </p:sp>
      <p:sp>
        <p:nvSpPr>
          <p:cNvPr id="5" name="Footer Placeholder 4"/>
          <p:cNvSpPr>
            <a:spLocks noGrp="1"/>
          </p:cNvSpPr>
          <p:nvPr>
            <p:ph type="ftr" sz="quarter" idx="11" hasCustomPrompt="1"/>
          </p:nvPr>
        </p:nvSpPr>
        <p:spPr/>
        <p:txBody>
          <a:bodyPr/>
          <a:lstStyle/>
          <a:p>
            <a:endParaRPr lang="en-GB"/>
          </a:p>
        </p:txBody>
      </p:sp>
      <p:sp>
        <p:nvSpPr>
          <p:cNvPr id="6" name="Slide Number Placeholder 5"/>
          <p:cNvSpPr>
            <a:spLocks noGrp="1"/>
          </p:cNvSpPr>
          <p:nvPr>
            <p:ph type="sldNum" sz="quarter" idx="12" hasCustomPrompt="1"/>
          </p:nvPr>
        </p:nvSpPr>
        <p:spPr/>
        <p:txBody>
          <a:bodyPr/>
          <a:lstStyle/>
          <a:p>
            <a:fld id="{F52D4C9E-BDDE-B24B-AC4C-3ED2D2515D77}" type="slidenum">
              <a:rPr lang="en-GB" smtClean="0"/>
              <a:t>‹nº›</a:t>
            </a:fld>
            <a:endParaRPr lang="en-GB"/>
          </a:p>
        </p:txBody>
      </p:sp>
    </p:spTree>
    <p:extLst>
      <p:ext uri="{BB962C8B-B14F-4D97-AF65-F5344CB8AC3E}">
        <p14:creationId xmlns:p14="http://schemas.microsoft.com/office/powerpoint/2010/main" val="1718023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8724900" y="365125"/>
            <a:ext cx="2628900" cy="5811838"/>
          </a:xfrm>
        </p:spPr>
        <p:txBody>
          <a:bodyPr vert="eaVert"/>
          <a:lstStyle/>
          <a:p>
            <a:r>
              <a:rPr lang="pt-PT"/>
              <a:t>Clique para editar o estilo do título principal</a:t>
            </a:r>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p>
            <a:fld id="{A2A44151-FB84-6F46-9E99-8F0D2EBA48D3}" type="datetimeFigureOut">
              <a:rPr lang="en-GB" smtClean="0"/>
              <a:t>22/04/2019</a:t>
            </a:fld>
            <a:endParaRPr lang="en-GB"/>
          </a:p>
        </p:txBody>
      </p:sp>
      <p:sp>
        <p:nvSpPr>
          <p:cNvPr id="5" name="Footer Placeholder 4"/>
          <p:cNvSpPr>
            <a:spLocks noGrp="1"/>
          </p:cNvSpPr>
          <p:nvPr>
            <p:ph type="ftr" sz="quarter" idx="11" hasCustomPrompt="1"/>
          </p:nvPr>
        </p:nvSpPr>
        <p:spPr/>
        <p:txBody>
          <a:bodyPr/>
          <a:lstStyle/>
          <a:p>
            <a:endParaRPr lang="en-GB"/>
          </a:p>
        </p:txBody>
      </p:sp>
      <p:sp>
        <p:nvSpPr>
          <p:cNvPr id="6" name="Slide Number Placeholder 5"/>
          <p:cNvSpPr>
            <a:spLocks noGrp="1"/>
          </p:cNvSpPr>
          <p:nvPr>
            <p:ph type="sldNum" sz="quarter" idx="12" hasCustomPrompt="1"/>
          </p:nvPr>
        </p:nvSpPr>
        <p:spPr/>
        <p:txBody>
          <a:bodyPr/>
          <a:lstStyle/>
          <a:p>
            <a:fld id="{F52D4C9E-BDDE-B24B-AC4C-3ED2D2515D77}" type="slidenum">
              <a:rPr lang="en-GB" smtClean="0"/>
              <a:t>‹nº›</a:t>
            </a:fld>
            <a:endParaRPr lang="en-GB"/>
          </a:p>
        </p:txBody>
      </p:sp>
    </p:spTree>
    <p:extLst>
      <p:ext uri="{BB962C8B-B14F-4D97-AF65-F5344CB8AC3E}">
        <p14:creationId xmlns:p14="http://schemas.microsoft.com/office/powerpoint/2010/main" val="1902036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idx="1" hasCustomPrompt="1"/>
          </p:nvPr>
        </p:nvSpPr>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p>
            <a:fld id="{A2A44151-FB84-6F46-9E99-8F0D2EBA48D3}" type="datetimeFigureOut">
              <a:rPr lang="en-GB" smtClean="0"/>
              <a:t>22/04/2019</a:t>
            </a:fld>
            <a:endParaRPr lang="en-GB"/>
          </a:p>
        </p:txBody>
      </p:sp>
      <p:sp>
        <p:nvSpPr>
          <p:cNvPr id="5" name="Footer Placeholder 4"/>
          <p:cNvSpPr>
            <a:spLocks noGrp="1"/>
          </p:cNvSpPr>
          <p:nvPr>
            <p:ph type="ftr" sz="quarter" idx="11" hasCustomPrompt="1"/>
          </p:nvPr>
        </p:nvSpPr>
        <p:spPr/>
        <p:txBody>
          <a:bodyPr/>
          <a:lstStyle/>
          <a:p>
            <a:endParaRPr lang="en-GB"/>
          </a:p>
        </p:txBody>
      </p:sp>
      <p:sp>
        <p:nvSpPr>
          <p:cNvPr id="6" name="Slide Number Placeholder 5"/>
          <p:cNvSpPr>
            <a:spLocks noGrp="1"/>
          </p:cNvSpPr>
          <p:nvPr>
            <p:ph type="sldNum" sz="quarter" idx="12" hasCustomPrompt="1"/>
          </p:nvPr>
        </p:nvSpPr>
        <p:spPr/>
        <p:txBody>
          <a:bodyPr/>
          <a:lstStyle/>
          <a:p>
            <a:fld id="{F52D4C9E-BDDE-B24B-AC4C-3ED2D2515D77}" type="slidenum">
              <a:rPr lang="en-GB" smtClean="0"/>
              <a:t>‹nº›</a:t>
            </a:fld>
            <a:endParaRPr lang="en-GB"/>
          </a:p>
        </p:txBody>
      </p:sp>
    </p:spTree>
    <p:extLst>
      <p:ext uri="{BB962C8B-B14F-4D97-AF65-F5344CB8AC3E}">
        <p14:creationId xmlns:p14="http://schemas.microsoft.com/office/powerpoint/2010/main" val="1180111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1709738"/>
            <a:ext cx="10515600" cy="2852737"/>
          </a:xfrm>
        </p:spPr>
        <p:txBody>
          <a:bodyPr anchor="b"/>
          <a:lstStyle>
            <a:lvl1pPr>
              <a:defRPr sz="6000"/>
            </a:lvl1pPr>
          </a:lstStyle>
          <a:p>
            <a:r>
              <a:rPr lang="pt-PT"/>
              <a:t>Clique para editar o estilo do título principal</a:t>
            </a:r>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PT"/>
              <a:t>Clique para editar os estilos de texto principais</a:t>
            </a:r>
          </a:p>
        </p:txBody>
      </p:sp>
      <p:sp>
        <p:nvSpPr>
          <p:cNvPr id="4" name="Date Placeholder 3"/>
          <p:cNvSpPr>
            <a:spLocks noGrp="1"/>
          </p:cNvSpPr>
          <p:nvPr>
            <p:ph type="dt" sz="half" idx="10" hasCustomPrompt="1"/>
          </p:nvPr>
        </p:nvSpPr>
        <p:spPr/>
        <p:txBody>
          <a:bodyPr/>
          <a:lstStyle/>
          <a:p>
            <a:fld id="{A2A44151-FB84-6F46-9E99-8F0D2EBA48D3}" type="datetimeFigureOut">
              <a:rPr lang="en-GB" smtClean="0"/>
              <a:t>22/04/2019</a:t>
            </a:fld>
            <a:endParaRPr lang="en-GB"/>
          </a:p>
        </p:txBody>
      </p:sp>
      <p:sp>
        <p:nvSpPr>
          <p:cNvPr id="5" name="Footer Placeholder 4"/>
          <p:cNvSpPr>
            <a:spLocks noGrp="1"/>
          </p:cNvSpPr>
          <p:nvPr>
            <p:ph type="ftr" sz="quarter" idx="11" hasCustomPrompt="1"/>
          </p:nvPr>
        </p:nvSpPr>
        <p:spPr/>
        <p:txBody>
          <a:bodyPr/>
          <a:lstStyle/>
          <a:p>
            <a:endParaRPr lang="en-GB"/>
          </a:p>
        </p:txBody>
      </p:sp>
      <p:sp>
        <p:nvSpPr>
          <p:cNvPr id="6" name="Slide Number Placeholder 5"/>
          <p:cNvSpPr>
            <a:spLocks noGrp="1"/>
          </p:cNvSpPr>
          <p:nvPr>
            <p:ph type="sldNum" sz="quarter" idx="12" hasCustomPrompt="1"/>
          </p:nvPr>
        </p:nvSpPr>
        <p:spPr/>
        <p:txBody>
          <a:bodyPr/>
          <a:lstStyle/>
          <a:p>
            <a:fld id="{F52D4C9E-BDDE-B24B-AC4C-3ED2D2515D77}" type="slidenum">
              <a:rPr lang="en-GB" smtClean="0"/>
              <a:t>‹nº›</a:t>
            </a:fld>
            <a:endParaRPr lang="en-GB"/>
          </a:p>
        </p:txBody>
      </p:sp>
    </p:spTree>
    <p:extLst>
      <p:ext uri="{BB962C8B-B14F-4D97-AF65-F5344CB8AC3E}">
        <p14:creationId xmlns:p14="http://schemas.microsoft.com/office/powerpoint/2010/main" val="2121323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sz="half" idx="1" hasCustomPrompt="1"/>
          </p:nvPr>
        </p:nvSpPr>
        <p:spPr>
          <a:xfrm>
            <a:off x="838200" y="1825625"/>
            <a:ext cx="5181600" cy="4351338"/>
          </a:xfrm>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Content Placeholder 3"/>
          <p:cNvSpPr>
            <a:spLocks noGrp="1"/>
          </p:cNvSpPr>
          <p:nvPr>
            <p:ph sz="half" idx="2" hasCustomPrompt="1"/>
          </p:nvPr>
        </p:nvSpPr>
        <p:spPr>
          <a:xfrm>
            <a:off x="6172200" y="1825625"/>
            <a:ext cx="5181600" cy="4351338"/>
          </a:xfrm>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Date Placeholder 4"/>
          <p:cNvSpPr>
            <a:spLocks noGrp="1"/>
          </p:cNvSpPr>
          <p:nvPr>
            <p:ph type="dt" sz="half" idx="10" hasCustomPrompt="1"/>
          </p:nvPr>
        </p:nvSpPr>
        <p:spPr/>
        <p:txBody>
          <a:bodyPr/>
          <a:lstStyle/>
          <a:p>
            <a:fld id="{A2A44151-FB84-6F46-9E99-8F0D2EBA48D3}" type="datetimeFigureOut">
              <a:rPr lang="en-GB" smtClean="0"/>
              <a:t>22/04/2019</a:t>
            </a:fld>
            <a:endParaRPr lang="en-GB"/>
          </a:p>
        </p:txBody>
      </p:sp>
      <p:sp>
        <p:nvSpPr>
          <p:cNvPr id="6" name="Footer Placeholder 5"/>
          <p:cNvSpPr>
            <a:spLocks noGrp="1"/>
          </p:cNvSpPr>
          <p:nvPr>
            <p:ph type="ftr" sz="quarter" idx="11" hasCustomPrompt="1"/>
          </p:nvPr>
        </p:nvSpPr>
        <p:spPr/>
        <p:txBody>
          <a:bodyPr/>
          <a:lstStyle/>
          <a:p>
            <a:endParaRPr lang="en-GB"/>
          </a:p>
        </p:txBody>
      </p:sp>
      <p:sp>
        <p:nvSpPr>
          <p:cNvPr id="7" name="Slide Number Placeholder 6"/>
          <p:cNvSpPr>
            <a:spLocks noGrp="1"/>
          </p:cNvSpPr>
          <p:nvPr>
            <p:ph type="sldNum" sz="quarter" idx="12" hasCustomPrompt="1"/>
          </p:nvPr>
        </p:nvSpPr>
        <p:spPr/>
        <p:txBody>
          <a:bodyPr/>
          <a:lstStyle/>
          <a:p>
            <a:fld id="{F52D4C9E-BDDE-B24B-AC4C-3ED2D2515D77}" type="slidenum">
              <a:rPr lang="en-GB" smtClean="0"/>
              <a:t>‹nº›</a:t>
            </a:fld>
            <a:endParaRPr lang="en-GB"/>
          </a:p>
        </p:txBody>
      </p:sp>
    </p:spTree>
    <p:extLst>
      <p:ext uri="{BB962C8B-B14F-4D97-AF65-F5344CB8AC3E}">
        <p14:creationId xmlns:p14="http://schemas.microsoft.com/office/powerpoint/2010/main" val="568372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5"/>
            <a:ext cx="10515600" cy="1325563"/>
          </a:xfrm>
        </p:spPr>
        <p:txBody>
          <a:bodyPr/>
          <a:lstStyle/>
          <a:p>
            <a:r>
              <a:rPr lang="pt-PT"/>
              <a:t>Clique para editar o estilo do título principal</a:t>
            </a:r>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4" name="Content Placeholder 3"/>
          <p:cNvSpPr>
            <a:spLocks noGrp="1"/>
          </p:cNvSpPr>
          <p:nvPr>
            <p:ph sz="half" idx="2" hasCustomPrompt="1"/>
          </p:nvPr>
        </p:nvSpPr>
        <p:spPr>
          <a:xfrm>
            <a:off x="839788" y="2505075"/>
            <a:ext cx="5157787" cy="3684588"/>
          </a:xfrm>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6" name="Content Placeholder 5"/>
          <p:cNvSpPr>
            <a:spLocks noGrp="1"/>
          </p:cNvSpPr>
          <p:nvPr>
            <p:ph sz="quarter" idx="4" hasCustomPrompt="1"/>
          </p:nvPr>
        </p:nvSpPr>
        <p:spPr>
          <a:xfrm>
            <a:off x="6172200" y="2505075"/>
            <a:ext cx="5183188" cy="3684588"/>
          </a:xfrm>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7" name="Date Placeholder 6"/>
          <p:cNvSpPr>
            <a:spLocks noGrp="1"/>
          </p:cNvSpPr>
          <p:nvPr>
            <p:ph type="dt" sz="half" idx="10" hasCustomPrompt="1"/>
          </p:nvPr>
        </p:nvSpPr>
        <p:spPr/>
        <p:txBody>
          <a:bodyPr/>
          <a:lstStyle/>
          <a:p>
            <a:fld id="{A2A44151-FB84-6F46-9E99-8F0D2EBA48D3}" type="datetimeFigureOut">
              <a:rPr lang="en-GB" smtClean="0"/>
              <a:t>22/04/2019</a:t>
            </a:fld>
            <a:endParaRPr lang="en-GB"/>
          </a:p>
        </p:txBody>
      </p:sp>
      <p:sp>
        <p:nvSpPr>
          <p:cNvPr id="8" name="Footer Placeholder 7"/>
          <p:cNvSpPr>
            <a:spLocks noGrp="1"/>
          </p:cNvSpPr>
          <p:nvPr>
            <p:ph type="ftr" sz="quarter" idx="11" hasCustomPrompt="1"/>
          </p:nvPr>
        </p:nvSpPr>
        <p:spPr/>
        <p:txBody>
          <a:bodyPr/>
          <a:lstStyle/>
          <a:p>
            <a:endParaRPr lang="en-GB"/>
          </a:p>
        </p:txBody>
      </p:sp>
      <p:sp>
        <p:nvSpPr>
          <p:cNvPr id="9" name="Slide Number Placeholder 8"/>
          <p:cNvSpPr>
            <a:spLocks noGrp="1"/>
          </p:cNvSpPr>
          <p:nvPr>
            <p:ph type="sldNum" sz="quarter" idx="12" hasCustomPrompt="1"/>
          </p:nvPr>
        </p:nvSpPr>
        <p:spPr/>
        <p:txBody>
          <a:bodyPr/>
          <a:lstStyle/>
          <a:p>
            <a:fld id="{F52D4C9E-BDDE-B24B-AC4C-3ED2D2515D77}" type="slidenum">
              <a:rPr lang="en-GB" smtClean="0"/>
              <a:t>‹nº›</a:t>
            </a:fld>
            <a:endParaRPr lang="en-GB"/>
          </a:p>
        </p:txBody>
      </p:sp>
    </p:spTree>
    <p:extLst>
      <p:ext uri="{BB962C8B-B14F-4D97-AF65-F5344CB8AC3E}">
        <p14:creationId xmlns:p14="http://schemas.microsoft.com/office/powerpoint/2010/main" val="625328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Date Placeholder 2"/>
          <p:cNvSpPr>
            <a:spLocks noGrp="1"/>
          </p:cNvSpPr>
          <p:nvPr>
            <p:ph type="dt" sz="half" idx="10" hasCustomPrompt="1"/>
          </p:nvPr>
        </p:nvSpPr>
        <p:spPr/>
        <p:txBody>
          <a:bodyPr/>
          <a:lstStyle/>
          <a:p>
            <a:fld id="{A2A44151-FB84-6F46-9E99-8F0D2EBA48D3}" type="datetimeFigureOut">
              <a:rPr lang="en-GB" smtClean="0"/>
              <a:t>22/04/2019</a:t>
            </a:fld>
            <a:endParaRPr lang="en-GB"/>
          </a:p>
        </p:txBody>
      </p:sp>
      <p:sp>
        <p:nvSpPr>
          <p:cNvPr id="4" name="Footer Placeholder 3"/>
          <p:cNvSpPr>
            <a:spLocks noGrp="1"/>
          </p:cNvSpPr>
          <p:nvPr>
            <p:ph type="ftr" sz="quarter" idx="11" hasCustomPrompt="1"/>
          </p:nvPr>
        </p:nvSpPr>
        <p:spPr/>
        <p:txBody>
          <a:bodyPr/>
          <a:lstStyle/>
          <a:p>
            <a:endParaRPr lang="en-GB"/>
          </a:p>
        </p:txBody>
      </p:sp>
      <p:sp>
        <p:nvSpPr>
          <p:cNvPr id="5" name="Slide Number Placeholder 4"/>
          <p:cNvSpPr>
            <a:spLocks noGrp="1"/>
          </p:cNvSpPr>
          <p:nvPr>
            <p:ph type="sldNum" sz="quarter" idx="12" hasCustomPrompt="1"/>
          </p:nvPr>
        </p:nvSpPr>
        <p:spPr/>
        <p:txBody>
          <a:bodyPr/>
          <a:lstStyle/>
          <a:p>
            <a:fld id="{F52D4C9E-BDDE-B24B-AC4C-3ED2D2515D77}" type="slidenum">
              <a:rPr lang="en-GB" smtClean="0"/>
              <a:t>‹nº›</a:t>
            </a:fld>
            <a:endParaRPr lang="en-GB"/>
          </a:p>
        </p:txBody>
      </p:sp>
    </p:spTree>
    <p:extLst>
      <p:ext uri="{BB962C8B-B14F-4D97-AF65-F5344CB8AC3E}">
        <p14:creationId xmlns:p14="http://schemas.microsoft.com/office/powerpoint/2010/main" val="115685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hasCustomPrompt="1"/>
          </p:nvPr>
        </p:nvSpPr>
        <p:spPr/>
        <p:txBody>
          <a:bodyPr/>
          <a:lstStyle/>
          <a:p>
            <a:fld id="{A2A44151-FB84-6F46-9E99-8F0D2EBA48D3}" type="datetimeFigureOut">
              <a:rPr lang="en-GB" smtClean="0"/>
              <a:t>22/04/2019</a:t>
            </a:fld>
            <a:endParaRPr lang="en-GB"/>
          </a:p>
        </p:txBody>
      </p:sp>
      <p:sp>
        <p:nvSpPr>
          <p:cNvPr id="3" name="Footer Placeholder 2"/>
          <p:cNvSpPr>
            <a:spLocks noGrp="1"/>
          </p:cNvSpPr>
          <p:nvPr>
            <p:ph type="ftr" sz="quarter" idx="11" hasCustomPrompt="1"/>
          </p:nvPr>
        </p:nvSpPr>
        <p:spPr/>
        <p:txBody>
          <a:bodyPr/>
          <a:lstStyle/>
          <a:p>
            <a:endParaRPr lang="en-GB"/>
          </a:p>
        </p:txBody>
      </p:sp>
      <p:sp>
        <p:nvSpPr>
          <p:cNvPr id="4" name="Slide Number Placeholder 3"/>
          <p:cNvSpPr>
            <a:spLocks noGrp="1"/>
          </p:cNvSpPr>
          <p:nvPr>
            <p:ph type="sldNum" sz="quarter" idx="12" hasCustomPrompt="1"/>
          </p:nvPr>
        </p:nvSpPr>
        <p:spPr/>
        <p:txBody>
          <a:bodyPr/>
          <a:lstStyle/>
          <a:p>
            <a:fld id="{F52D4C9E-BDDE-B24B-AC4C-3ED2D2515D77}" type="slidenum">
              <a:rPr lang="en-GB" smtClean="0"/>
              <a:t>‹nº›</a:t>
            </a:fld>
            <a:endParaRPr lang="en-GB"/>
          </a:p>
        </p:txBody>
      </p:sp>
    </p:spTree>
    <p:extLst>
      <p:ext uri="{BB962C8B-B14F-4D97-AF65-F5344CB8AC3E}">
        <p14:creationId xmlns:p14="http://schemas.microsoft.com/office/powerpoint/2010/main" val="858187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lstStyle>
            <a:lvl1pPr>
              <a:defRPr sz="3200"/>
            </a:lvl1pPr>
          </a:lstStyle>
          <a:p>
            <a:r>
              <a:rPr lang="pt-PT"/>
              <a:t>Clique para editar o estilo do título principal</a:t>
            </a:r>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a:t>Clique para editar os estilos de texto principais</a:t>
            </a:r>
          </a:p>
        </p:txBody>
      </p:sp>
      <p:sp>
        <p:nvSpPr>
          <p:cNvPr id="5" name="Date Placeholder 4"/>
          <p:cNvSpPr>
            <a:spLocks noGrp="1"/>
          </p:cNvSpPr>
          <p:nvPr>
            <p:ph type="dt" sz="half" idx="10" hasCustomPrompt="1"/>
          </p:nvPr>
        </p:nvSpPr>
        <p:spPr/>
        <p:txBody>
          <a:bodyPr/>
          <a:lstStyle/>
          <a:p>
            <a:fld id="{A2A44151-FB84-6F46-9E99-8F0D2EBA48D3}" type="datetimeFigureOut">
              <a:rPr lang="en-GB" smtClean="0"/>
              <a:t>22/04/2019</a:t>
            </a:fld>
            <a:endParaRPr lang="en-GB"/>
          </a:p>
        </p:txBody>
      </p:sp>
      <p:sp>
        <p:nvSpPr>
          <p:cNvPr id="6" name="Footer Placeholder 5"/>
          <p:cNvSpPr>
            <a:spLocks noGrp="1"/>
          </p:cNvSpPr>
          <p:nvPr>
            <p:ph type="ftr" sz="quarter" idx="11" hasCustomPrompt="1"/>
          </p:nvPr>
        </p:nvSpPr>
        <p:spPr/>
        <p:txBody>
          <a:bodyPr/>
          <a:lstStyle/>
          <a:p>
            <a:endParaRPr lang="en-GB"/>
          </a:p>
        </p:txBody>
      </p:sp>
      <p:sp>
        <p:nvSpPr>
          <p:cNvPr id="7" name="Slide Number Placeholder 6"/>
          <p:cNvSpPr>
            <a:spLocks noGrp="1"/>
          </p:cNvSpPr>
          <p:nvPr>
            <p:ph type="sldNum" sz="quarter" idx="12" hasCustomPrompt="1"/>
          </p:nvPr>
        </p:nvSpPr>
        <p:spPr/>
        <p:txBody>
          <a:bodyPr/>
          <a:lstStyle/>
          <a:p>
            <a:fld id="{F52D4C9E-BDDE-B24B-AC4C-3ED2D2515D77}" type="slidenum">
              <a:rPr lang="en-GB" smtClean="0"/>
              <a:t>‹nº›</a:t>
            </a:fld>
            <a:endParaRPr lang="en-GB"/>
          </a:p>
        </p:txBody>
      </p:sp>
    </p:spTree>
    <p:extLst>
      <p:ext uri="{BB962C8B-B14F-4D97-AF65-F5344CB8AC3E}">
        <p14:creationId xmlns:p14="http://schemas.microsoft.com/office/powerpoint/2010/main" val="1050718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lstStyle>
            <a:lvl1pPr>
              <a:defRPr sz="3200"/>
            </a:lvl1pPr>
          </a:lstStyle>
          <a:p>
            <a:r>
              <a:rPr lang="pt-PT"/>
              <a:t>Clique para editar o estilo do título principal</a:t>
            </a:r>
          </a:p>
        </p:txBody>
      </p:sp>
      <p:sp>
        <p:nvSpPr>
          <p:cNvPr id="3" name="Picture Placeholder 2"/>
          <p:cNvSpPr>
            <a:spLocks noGrp="1"/>
          </p:cNvSpPr>
          <p:nvPr>
            <p:ph type="pic" idx="1" hasCustomPrompt="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a:t>Clique para editar os estilos de texto principais</a:t>
            </a:r>
          </a:p>
        </p:txBody>
      </p:sp>
      <p:sp>
        <p:nvSpPr>
          <p:cNvPr id="5" name="Date Placeholder 4"/>
          <p:cNvSpPr>
            <a:spLocks noGrp="1"/>
          </p:cNvSpPr>
          <p:nvPr>
            <p:ph type="dt" sz="half" idx="10" hasCustomPrompt="1"/>
          </p:nvPr>
        </p:nvSpPr>
        <p:spPr/>
        <p:txBody>
          <a:bodyPr/>
          <a:lstStyle/>
          <a:p>
            <a:fld id="{A2A44151-FB84-6F46-9E99-8F0D2EBA48D3}" type="datetimeFigureOut">
              <a:rPr lang="en-GB" smtClean="0"/>
              <a:t>22/04/2019</a:t>
            </a:fld>
            <a:endParaRPr lang="en-GB"/>
          </a:p>
        </p:txBody>
      </p:sp>
      <p:sp>
        <p:nvSpPr>
          <p:cNvPr id="6" name="Footer Placeholder 5"/>
          <p:cNvSpPr>
            <a:spLocks noGrp="1"/>
          </p:cNvSpPr>
          <p:nvPr>
            <p:ph type="ftr" sz="quarter" idx="11" hasCustomPrompt="1"/>
          </p:nvPr>
        </p:nvSpPr>
        <p:spPr/>
        <p:txBody>
          <a:bodyPr/>
          <a:lstStyle/>
          <a:p>
            <a:endParaRPr lang="en-GB"/>
          </a:p>
        </p:txBody>
      </p:sp>
      <p:sp>
        <p:nvSpPr>
          <p:cNvPr id="7" name="Slide Number Placeholder 6"/>
          <p:cNvSpPr>
            <a:spLocks noGrp="1"/>
          </p:cNvSpPr>
          <p:nvPr>
            <p:ph type="sldNum" sz="quarter" idx="12" hasCustomPrompt="1"/>
          </p:nvPr>
        </p:nvSpPr>
        <p:spPr/>
        <p:txBody>
          <a:bodyPr/>
          <a:lstStyle/>
          <a:p>
            <a:fld id="{F52D4C9E-BDDE-B24B-AC4C-3ED2D2515D77}" type="slidenum">
              <a:rPr lang="en-GB" smtClean="0"/>
              <a:t>‹nº›</a:t>
            </a:fld>
            <a:endParaRPr lang="en-GB"/>
          </a:p>
        </p:txBody>
      </p:sp>
    </p:spTree>
    <p:extLst>
      <p:ext uri="{BB962C8B-B14F-4D97-AF65-F5344CB8AC3E}">
        <p14:creationId xmlns:p14="http://schemas.microsoft.com/office/powerpoint/2010/main" val="675766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PT"/>
              <a:t>Clique para editar o estilo do título principal</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A44151-FB84-6F46-9E99-8F0D2EBA48D3}" type="datetimeFigureOut">
              <a:rPr lang="en-GB" smtClean="0"/>
              <a:t>22/04/2019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2D4C9E-BDDE-B24B-AC4C-3ED2D2515D77}" type="slidenum">
              <a:rPr lang="en-GB" smtClean="0"/>
              <a:t>‹nº›</a:t>
            </a:fld>
            <a:endParaRPr lang="en-GB"/>
          </a:p>
        </p:txBody>
      </p:sp>
    </p:spTree>
    <p:extLst>
      <p:ext uri="{BB962C8B-B14F-4D97-AF65-F5344CB8AC3E}">
        <p14:creationId xmlns:p14="http://schemas.microsoft.com/office/powerpoint/2010/main" val="11056011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3207" y="1553369"/>
            <a:ext cx="9144000" cy="2387600"/>
          </a:xfrm>
        </p:spPr>
        <p:txBody>
          <a:bodyPr>
            <a:normAutofit fontScale="90000"/>
          </a:bodyPr>
          <a:lstStyle/>
          <a:p>
            <a:pPr eaLnBrk="1" hangingPunct="1"/>
            <a:r>
              <a:rPr lang="pt-PT"/>
              <a:t>Formação Avançada sobre Cibercrime para Juízes e Procuradores  </a:t>
            </a:r>
          </a:p>
        </p:txBody>
      </p:sp>
      <p:sp>
        <p:nvSpPr>
          <p:cNvPr id="3075" name="Subtitle 2"/>
          <p:cNvSpPr>
            <a:spLocks noGrp="1"/>
          </p:cNvSpPr>
          <p:nvPr>
            <p:ph type="subTitle" idx="1"/>
          </p:nvPr>
        </p:nvSpPr>
        <p:spPr>
          <a:xfrm>
            <a:off x="1524000" y="4232275"/>
            <a:ext cx="9144000" cy="1655762"/>
          </a:xfrm>
        </p:spPr>
        <p:txBody>
          <a:bodyPr/>
          <a:lstStyle/>
          <a:p>
            <a:pPr eaLnBrk="1" hangingPunct="1"/>
            <a:r>
              <a:rPr lang="pt-PT">
                <a:solidFill>
                  <a:srgbClr val="898989"/>
                </a:solidFill>
                <a:ea typeface="MS PGothic" charset="-128"/>
              </a:rPr>
              <a:t>Sessão 2.3.2 </a:t>
            </a:r>
          </a:p>
          <a:p>
            <a:pPr eaLnBrk="1" hangingPunct="1"/>
            <a:r>
              <a:rPr lang="pt-PT">
                <a:solidFill>
                  <a:srgbClr val="898989"/>
                </a:solidFill>
                <a:ea typeface="MS PGothic" charset="-128"/>
              </a:rPr>
              <a:t>Provas Eletrónicas</a:t>
            </a: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9064" y="400051"/>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07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pt-PT" sz="1200">
                <a:solidFill>
                  <a:srgbClr val="898989"/>
                </a:solidFill>
              </a:rPr>
              <a:t>!</a:t>
            </a:r>
            <a:fld id="{B11A088D-57C8-144E-A18A-36632855AD10}" type="slidenum">
              <a:rPr lang="en-US" altLang="fr-FR" sz="1200">
                <a:solidFill>
                  <a:srgbClr val="898989"/>
                </a:solidFill>
              </a:rPr>
              <a:pPr>
                <a:spcBef>
                  <a:spcPct val="0"/>
                </a:spcBef>
                <a:buFontTx/>
                <a:buNone/>
              </a:pPr>
              <a:t>1</a:t>
            </a:fld>
            <a:endParaRPr lang="en-US" altLang="fr-FR" sz="1200">
              <a:solidFill>
                <a:srgbClr val="898989"/>
              </a:solidFill>
            </a:endParaRPr>
          </a:p>
        </p:txBody>
      </p:sp>
    </p:spTree>
    <p:extLst>
      <p:ext uri="{BB962C8B-B14F-4D97-AF65-F5344CB8AC3E}">
        <p14:creationId xmlns:p14="http://schemas.microsoft.com/office/powerpoint/2010/main" val="492237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Considerações sobre Admissibilidade </a:t>
            </a:r>
          </a:p>
        </p:txBody>
      </p:sp>
      <p:sp>
        <p:nvSpPr>
          <p:cNvPr id="3" name="Content Placeholder 2"/>
          <p:cNvSpPr>
            <a:spLocks noGrp="1"/>
          </p:cNvSpPr>
          <p:nvPr>
            <p:ph idx="1"/>
          </p:nvPr>
        </p:nvSpPr>
        <p:spPr/>
        <p:txBody>
          <a:bodyPr>
            <a:normAutofit lnSpcReduction="10000"/>
          </a:bodyPr>
          <a:lstStyle/>
          <a:p>
            <a:pPr algn="just"/>
            <a:r>
              <a:rPr lang="pt-PT" dirty="0"/>
              <a:t>Uma vez que o </a:t>
            </a:r>
            <a:r>
              <a:rPr lang="pt-PT" dirty="0" err="1"/>
              <a:t>objetivo</a:t>
            </a:r>
            <a:r>
              <a:rPr lang="pt-PT" dirty="0"/>
              <a:t> final é a utilização de provas adquiridas e analisadas para apoiar um caso em tribunal, as provas </a:t>
            </a:r>
            <a:r>
              <a:rPr lang="pt-PT" dirty="0" err="1"/>
              <a:t>eletrónicas</a:t>
            </a:r>
            <a:r>
              <a:rPr lang="pt-PT" dirty="0"/>
              <a:t> devem ser obtidas em conformidade com a legislação existente e o procedimento de melhores práticas para que sejam admissíveis num julgamento. Embora os detalhes sejam diferentes dependendo da lei nacional, os seguintes critérios básicos detalhados nos slides seguintes devem, geralmente, ser tidos em consideração.</a:t>
            </a:r>
          </a:p>
          <a:p>
            <a:pPr algn="just"/>
            <a:r>
              <a:rPr lang="pt-PT" b="1" dirty="0"/>
              <a:t>Autenticidade</a:t>
            </a:r>
            <a:r>
              <a:rPr lang="pt-PT" dirty="0"/>
              <a:t> - Deve ser possível vincular positivamente o material probatório ao incidente investigado.</a:t>
            </a:r>
          </a:p>
          <a:p>
            <a:pPr algn="just"/>
            <a:r>
              <a:rPr lang="pt-PT" b="1" dirty="0"/>
              <a:t>Integridade </a:t>
            </a:r>
            <a:r>
              <a:rPr lang="pt-PT" dirty="0"/>
              <a:t>- Deve contar toda a história e não apenas uma </a:t>
            </a:r>
            <a:r>
              <a:rPr lang="pt-PT" dirty="0" err="1"/>
              <a:t>perspetiva</a:t>
            </a:r>
            <a:r>
              <a:rPr lang="pt-PT" dirty="0"/>
              <a:t> particular.</a:t>
            </a:r>
          </a:p>
          <a:p>
            <a:pPr algn="just"/>
            <a:endParaRPr lang="en-GB" dirty="0"/>
          </a:p>
          <a:p>
            <a:pPr algn="just"/>
            <a:endParaRPr lang="en-GB" dirty="0"/>
          </a:p>
        </p:txBody>
      </p:sp>
    </p:spTree>
    <p:extLst>
      <p:ext uri="{BB962C8B-B14F-4D97-AF65-F5344CB8AC3E}">
        <p14:creationId xmlns:p14="http://schemas.microsoft.com/office/powerpoint/2010/main" val="19681244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Considerações sobre Admissibilidade</a:t>
            </a:r>
          </a:p>
        </p:txBody>
      </p:sp>
      <p:sp>
        <p:nvSpPr>
          <p:cNvPr id="3" name="Content Placeholder 2"/>
          <p:cNvSpPr>
            <a:spLocks noGrp="1"/>
          </p:cNvSpPr>
          <p:nvPr>
            <p:ph idx="1"/>
          </p:nvPr>
        </p:nvSpPr>
        <p:spPr>
          <a:xfrm>
            <a:off x="838200" y="1825625"/>
            <a:ext cx="10515600" cy="4661802"/>
          </a:xfrm>
        </p:spPr>
        <p:txBody>
          <a:bodyPr/>
          <a:lstStyle/>
          <a:p>
            <a:r>
              <a:rPr lang="pt-PT" b="1" dirty="0"/>
              <a:t>Fiabilidade</a:t>
            </a:r>
            <a:r>
              <a:rPr lang="pt-PT" dirty="0"/>
              <a:t>: Nada em relação ao modo como as provas foram obtidas e posteriormente tratadas pode suscitar dúvidas sobre a sua autenticidade ou veracidade.</a:t>
            </a:r>
          </a:p>
          <a:p>
            <a:r>
              <a:rPr lang="pt-PT" b="1" dirty="0"/>
              <a:t>Credibilidade</a:t>
            </a:r>
            <a:r>
              <a:rPr lang="pt-PT" dirty="0"/>
              <a:t>: Devem ser prontamente credíveis e compreensíveis para um juiz e/ou membros de um júri.</a:t>
            </a:r>
          </a:p>
          <a:p>
            <a:r>
              <a:rPr lang="pt-PT" b="1" dirty="0"/>
              <a:t>Proporcionalidade</a:t>
            </a:r>
            <a:r>
              <a:rPr lang="pt-PT" dirty="0"/>
              <a:t>: a sua aplicação à investigação forense digital estabelece que todo o processo de investigação deve ser adequado e apropriado: os benefícios obtidos utilizando uma medida específica devem prevalecer sobre danos causados à parte ou às partes </a:t>
            </a:r>
            <a:r>
              <a:rPr lang="pt-PT" dirty="0" err="1"/>
              <a:t>afetadas</a:t>
            </a:r>
            <a:r>
              <a:rPr lang="pt-PT" dirty="0"/>
              <a:t> pela medida.</a:t>
            </a:r>
          </a:p>
        </p:txBody>
      </p:sp>
    </p:spTree>
    <p:extLst>
      <p:ext uri="{BB962C8B-B14F-4D97-AF65-F5344CB8AC3E}">
        <p14:creationId xmlns:p14="http://schemas.microsoft.com/office/powerpoint/2010/main" val="8553142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Documentos Relevantes</a:t>
            </a:r>
          </a:p>
        </p:txBody>
      </p:sp>
      <p:sp>
        <p:nvSpPr>
          <p:cNvPr id="3" name="Content Placeholder 2"/>
          <p:cNvSpPr>
            <a:spLocks noGrp="1"/>
          </p:cNvSpPr>
          <p:nvPr>
            <p:ph idx="1"/>
          </p:nvPr>
        </p:nvSpPr>
        <p:spPr>
          <a:xfrm>
            <a:off x="838200" y="1825625"/>
            <a:ext cx="11106752" cy="4351338"/>
          </a:xfrm>
        </p:spPr>
        <p:txBody>
          <a:bodyPr>
            <a:normAutofit lnSpcReduction="10000"/>
          </a:bodyPr>
          <a:lstStyle/>
          <a:p>
            <a:r>
              <a:rPr lang="pt-PT" dirty="0"/>
              <a:t>Nacionais</a:t>
            </a:r>
          </a:p>
          <a:p>
            <a:pPr lvl="1"/>
            <a:r>
              <a:rPr lang="pt-PT" dirty="0"/>
              <a:t>Legislação processual</a:t>
            </a:r>
          </a:p>
          <a:p>
            <a:pPr lvl="1"/>
            <a:r>
              <a:rPr lang="pt-PT" dirty="0" err="1"/>
              <a:t>Diretrizes</a:t>
            </a:r>
            <a:r>
              <a:rPr lang="pt-PT" dirty="0"/>
              <a:t> para manipulação de provas </a:t>
            </a:r>
            <a:r>
              <a:rPr lang="pt-PT" dirty="0" err="1"/>
              <a:t>eletrónicas</a:t>
            </a:r>
            <a:r>
              <a:rPr lang="pt-PT" dirty="0"/>
              <a:t>/digitais</a:t>
            </a:r>
          </a:p>
          <a:p>
            <a:pPr lvl="1"/>
            <a:r>
              <a:rPr lang="pt-PT" dirty="0" err="1"/>
              <a:t>Diretrizes</a:t>
            </a:r>
            <a:r>
              <a:rPr lang="pt-PT" dirty="0"/>
              <a:t> para laboratórios forenses digitais</a:t>
            </a:r>
          </a:p>
          <a:p>
            <a:r>
              <a:rPr lang="pt-PT" dirty="0"/>
              <a:t>Os documentos nacionais devem ter sempre prioridade; no entanto, na sua ausência, o COE publicou vários documentos relacionados ao assunto:</a:t>
            </a:r>
          </a:p>
          <a:p>
            <a:pPr lvl="1"/>
            <a:r>
              <a:rPr lang="pt-PT" dirty="0"/>
              <a:t>Guia sobre provas </a:t>
            </a:r>
            <a:r>
              <a:rPr lang="pt-PT" dirty="0" err="1"/>
              <a:t>eletrónicas</a:t>
            </a:r>
            <a:r>
              <a:rPr lang="pt-PT" dirty="0"/>
              <a:t> do COE </a:t>
            </a:r>
          </a:p>
          <a:p>
            <a:pPr lvl="1"/>
            <a:r>
              <a:rPr lang="pt-PT" dirty="0"/>
              <a:t>Guia sobre investigação laboratorial digital forense do COE </a:t>
            </a:r>
          </a:p>
          <a:p>
            <a:pPr lvl="1"/>
            <a:r>
              <a:rPr lang="pt-PT" dirty="0">
                <a:solidFill>
                  <a:srgbClr val="FF0000"/>
                </a:solidFill>
              </a:rPr>
              <a:t>Livro de banco </a:t>
            </a:r>
            <a:r>
              <a:rPr lang="pt-PT" dirty="0"/>
              <a:t>dos juízes do COE sobre cibercrime e provas </a:t>
            </a:r>
            <a:r>
              <a:rPr lang="pt-PT" dirty="0" err="1"/>
              <a:t>eletrónicas</a:t>
            </a:r>
            <a:r>
              <a:rPr lang="pt-PT" dirty="0"/>
              <a:t>.</a:t>
            </a:r>
          </a:p>
          <a:p>
            <a:r>
              <a:rPr lang="pt-PT" dirty="0"/>
              <a:t>Estes documentos podem ser úteis para os juízes na identificação e enquadramento de questões</a:t>
            </a:r>
          </a:p>
        </p:txBody>
      </p:sp>
    </p:spTree>
    <p:extLst>
      <p:ext uri="{BB962C8B-B14F-4D97-AF65-F5344CB8AC3E}">
        <p14:creationId xmlns:p14="http://schemas.microsoft.com/office/powerpoint/2010/main" val="5594255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Publicações COE</a:t>
            </a:r>
          </a:p>
        </p:txBody>
      </p:sp>
      <p:pic>
        <p:nvPicPr>
          <p:cNvPr id="5" name="Bild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184881">
            <a:off x="2691167" y="1892965"/>
            <a:ext cx="3139314" cy="4456627"/>
          </a:xfrm>
          <a:prstGeom prst="rect">
            <a:avLst/>
          </a:prstGeom>
          <a:effectLst>
            <a:outerShdw blurRad="50800" dist="88900" dir="2700000" algn="tl" rotWithShape="0">
              <a:srgbClr val="000000">
                <a:alpha val="58000"/>
              </a:srgbClr>
            </a:outerShdw>
          </a:effectLst>
        </p:spPr>
      </p:pic>
      <p:pic>
        <p:nvPicPr>
          <p:cNvPr id="7" name="Content Placeholder 6"/>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rot="1097794">
            <a:off x="7613798" y="1883198"/>
            <a:ext cx="3224954" cy="4431169"/>
          </a:xfrm>
          <a:effectLst>
            <a:outerShdw blurRad="50800" dist="88900" dir="2700000" algn="ctr" rotWithShape="0">
              <a:srgbClr val="000000">
                <a:alpha val="58000"/>
              </a:srgbClr>
            </a:outerShdw>
          </a:effectLst>
          <a:scene3d>
            <a:camera prst="orthographicFront"/>
            <a:lightRig rig="threePt" dir="t"/>
          </a:scene3d>
          <a:sp3d extrusionH="76200"/>
        </p:spPr>
      </p:pic>
    </p:spTree>
    <p:extLst>
      <p:ext uri="{BB962C8B-B14F-4D97-AF65-F5344CB8AC3E}">
        <p14:creationId xmlns:p14="http://schemas.microsoft.com/office/powerpoint/2010/main" val="4315664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Delegar Experiência</a:t>
            </a:r>
          </a:p>
        </p:txBody>
      </p:sp>
      <p:sp>
        <p:nvSpPr>
          <p:cNvPr id="3" name="Content Placeholder 2"/>
          <p:cNvSpPr>
            <a:spLocks noGrp="1"/>
          </p:cNvSpPr>
          <p:nvPr>
            <p:ph idx="1"/>
          </p:nvPr>
        </p:nvSpPr>
        <p:spPr/>
        <p:txBody>
          <a:bodyPr/>
          <a:lstStyle/>
          <a:p>
            <a:r>
              <a:rPr lang="pt-PT" dirty="0"/>
              <a:t>Algum formando encontrou provas </a:t>
            </a:r>
            <a:r>
              <a:rPr lang="pt-PT" dirty="0" err="1"/>
              <a:t>eletrónicas</a:t>
            </a:r>
            <a:r>
              <a:rPr lang="pt-PT" dirty="0"/>
              <a:t> que necessitaram de alguma das considerações supramencionadas?</a:t>
            </a:r>
          </a:p>
          <a:p>
            <a:r>
              <a:rPr lang="pt-PT" dirty="0"/>
              <a:t>Se assim for, esteja preparado para discutir os detalhes.</a:t>
            </a:r>
          </a:p>
        </p:txBody>
      </p:sp>
    </p:spTree>
    <p:extLst>
      <p:ext uri="{BB962C8B-B14F-4D97-AF65-F5344CB8AC3E}">
        <p14:creationId xmlns:p14="http://schemas.microsoft.com/office/powerpoint/2010/main" val="1250635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Provas de Investigação de um Caso</a:t>
            </a:r>
          </a:p>
        </p:txBody>
      </p:sp>
      <p:sp>
        <p:nvSpPr>
          <p:cNvPr id="3" name="Content Placeholder 2"/>
          <p:cNvSpPr>
            <a:spLocks noGrp="1"/>
          </p:cNvSpPr>
          <p:nvPr>
            <p:ph idx="1"/>
          </p:nvPr>
        </p:nvSpPr>
        <p:spPr>
          <a:xfrm>
            <a:off x="510139" y="1825625"/>
            <a:ext cx="11681861" cy="4351338"/>
          </a:xfrm>
        </p:spPr>
        <p:txBody>
          <a:bodyPr>
            <a:normAutofit fontScale="92500" lnSpcReduction="10000"/>
          </a:bodyPr>
          <a:lstStyle/>
          <a:p>
            <a:r>
              <a:rPr lang="pt-PT" sz="2300"/>
              <a:t>1</a:t>
            </a:r>
            <a:r>
              <a:rPr lang="pt-PT" sz="2300" baseline="30000"/>
              <a:t>º</a:t>
            </a:r>
            <a:r>
              <a:rPr lang="pt-PT" sz="2300"/>
              <a:t> e-mail - E-mails entre o Conselho do FBA e o Chefe de Logística do FBA - 21 de set de 2017</a:t>
            </a:r>
          </a:p>
          <a:p>
            <a:r>
              <a:rPr lang="pt-PT" sz="2300"/>
              <a:t>2</a:t>
            </a:r>
            <a:r>
              <a:rPr lang="pt-PT" sz="2300" baseline="30000"/>
              <a:t>º</a:t>
            </a:r>
            <a:r>
              <a:rPr lang="pt-PT" sz="2300"/>
              <a:t> e-mail - E-mails entre o Chefe e o Chefe Adjunto de Logística do FBA - 21 de set de 2017</a:t>
            </a:r>
          </a:p>
          <a:p>
            <a:r>
              <a:rPr lang="pt-PT" sz="2300"/>
              <a:t>3</a:t>
            </a:r>
            <a:r>
              <a:rPr lang="pt-PT" sz="2300" baseline="30000"/>
              <a:t>º</a:t>
            </a:r>
            <a:r>
              <a:rPr lang="pt-PT" sz="2300"/>
              <a:t> e-mail - E-mails entre o Chefe Adjunto de Logística do FBA e o CEO da UBP - 21 de set de 2017 </a:t>
            </a:r>
          </a:p>
          <a:p>
            <a:r>
              <a:rPr lang="pt-PT" sz="2300"/>
              <a:t>4</a:t>
            </a:r>
            <a:r>
              <a:rPr lang="pt-PT" sz="2300" baseline="30000"/>
              <a:t>º</a:t>
            </a:r>
            <a:r>
              <a:rPr lang="pt-PT" sz="2300"/>
              <a:t> e-mail - Vários e-mails entre o FBA e a UBP - 21 de set de 2017</a:t>
            </a:r>
          </a:p>
          <a:p>
            <a:r>
              <a:rPr lang="pt-PT" sz="2300"/>
              <a:t>5</a:t>
            </a:r>
            <a:r>
              <a:rPr lang="pt-PT" sz="2300" baseline="30000"/>
              <a:t>º</a:t>
            </a:r>
            <a:r>
              <a:rPr lang="pt-PT" sz="2300"/>
              <a:t> e-mail - E-mails entre o Chefe Adjunto de Logística do FBA e a Hermes Novas FBA - 21 de set de 2017</a:t>
            </a:r>
          </a:p>
          <a:p>
            <a:r>
              <a:rPr lang="pt-PT" sz="2300"/>
              <a:t>6</a:t>
            </a:r>
            <a:r>
              <a:rPr lang="pt-PT" sz="2300" baseline="30000"/>
              <a:t>º</a:t>
            </a:r>
            <a:r>
              <a:rPr lang="pt-PT" sz="2300"/>
              <a:t> e-mail - E-mails entre o Chefe de Logística do FBA e o CFO da FBA - 21 de set de 2017</a:t>
            </a:r>
          </a:p>
          <a:p>
            <a:r>
              <a:rPr lang="pt-PT" sz="2300"/>
              <a:t>5</a:t>
            </a:r>
            <a:r>
              <a:rPr lang="pt-PT" sz="2300" baseline="30000"/>
              <a:t>º</a:t>
            </a:r>
            <a:r>
              <a:rPr lang="pt-PT" sz="2300"/>
              <a:t> e-mail - E-mails entre o Chefe-Adjunto de Logística do FBA e a Hermes Novas FBA - 21 de set de 2017</a:t>
            </a:r>
          </a:p>
          <a:p>
            <a:r>
              <a:rPr lang="pt-PT" sz="2300"/>
              <a:t>8</a:t>
            </a:r>
            <a:r>
              <a:rPr lang="pt-PT" sz="2300" baseline="30000"/>
              <a:t>ª</a:t>
            </a:r>
            <a:r>
              <a:rPr lang="pt-PT" sz="2300"/>
              <a:t> mail - E-mails entre o CFO do FBA e a Otos Polaroidos UBP - 21 de set de 2017</a:t>
            </a:r>
          </a:p>
          <a:p>
            <a:r>
              <a:rPr lang="pt-PT" sz="2300"/>
              <a:t>9</a:t>
            </a:r>
            <a:r>
              <a:rPr lang="pt-PT" sz="2300" baseline="30000"/>
              <a:t>º</a:t>
            </a:r>
            <a:r>
              <a:rPr lang="pt-PT" sz="2300"/>
              <a:t> e-mail - E-mails entre o Chefe Ajunto de Logística do FBA e o CFO do FBA - 21 de set de 2017</a:t>
            </a:r>
          </a:p>
          <a:p>
            <a:r>
              <a:rPr lang="pt-PT" sz="2300"/>
              <a:t>10 </a:t>
            </a:r>
            <a:r>
              <a:rPr lang="pt-PT" sz="2300" baseline="30000"/>
              <a:t>º</a:t>
            </a:r>
            <a:r>
              <a:rPr lang="pt-PT" sz="2300"/>
              <a:t> e-mail - E-mails entre a Otos Polaroidos UBP e o CFO do FBA - 28 de setembro de 2017</a:t>
            </a:r>
          </a:p>
          <a:p>
            <a:r>
              <a:rPr lang="pt-PT" sz="2300"/>
              <a:t>11 </a:t>
            </a:r>
            <a:r>
              <a:rPr lang="pt-PT" sz="2300" baseline="30000"/>
              <a:t>º</a:t>
            </a:r>
            <a:r>
              <a:rPr lang="pt-PT" sz="2300"/>
              <a:t> e-mail - E-mails entre a Otos Polaroidos UBP e o CFO do FBA - 28 de setembro de 2017</a:t>
            </a:r>
          </a:p>
          <a:p>
            <a:endParaRPr lang="en-GB" dirty="0"/>
          </a:p>
        </p:txBody>
      </p:sp>
    </p:spTree>
    <p:extLst>
      <p:ext uri="{BB962C8B-B14F-4D97-AF65-F5344CB8AC3E}">
        <p14:creationId xmlns:p14="http://schemas.microsoft.com/office/powerpoint/2010/main" val="2623472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365125"/>
            <a:ext cx="10515600" cy="1325563"/>
          </a:xfrm>
        </p:spPr>
        <p:txBody>
          <a:bodyPr/>
          <a:lstStyle/>
          <a:p>
            <a:r>
              <a:rPr lang="pt-PT"/>
              <a:t>Provas de Investigação de um Caso</a:t>
            </a:r>
          </a:p>
        </p:txBody>
      </p:sp>
      <p:sp>
        <p:nvSpPr>
          <p:cNvPr id="5" name="Content Placeholder 4"/>
          <p:cNvSpPr txBox="1">
            <a:spLocks noGrp="1"/>
          </p:cNvSpPr>
          <p:nvPr>
            <p:ph idx="1"/>
          </p:nvPr>
        </p:nvSpPr>
        <p:spPr>
          <a:xfrm>
            <a:off x="558265" y="1690688"/>
            <a:ext cx="6930190" cy="3545586"/>
          </a:xfrm>
          <a:prstGeom prst="rect">
            <a:avLst/>
          </a:prstGeom>
          <a:noFill/>
        </p:spPr>
        <p:txBody>
          <a:bodyPr wrap="square" rtlCol="0">
            <a:spAutoFit/>
          </a:bodyPr>
          <a:lstStyle/>
          <a:p>
            <a:pPr marL="0" indent="0">
              <a:spcBef>
                <a:spcPts val="0"/>
              </a:spcBef>
              <a:spcAft>
                <a:spcPts val="1500"/>
              </a:spcAft>
              <a:buNone/>
            </a:pPr>
            <a:r>
              <a:rPr lang="pt-PT" sz="2400" b="1" u="sng" dirty="0"/>
              <a:t>Diversas Provas</a:t>
            </a:r>
          </a:p>
          <a:p>
            <a:pPr>
              <a:spcBef>
                <a:spcPts val="0"/>
              </a:spcBef>
              <a:spcAft>
                <a:spcPts val="300"/>
              </a:spcAft>
            </a:pPr>
            <a:r>
              <a:rPr lang="pt-PT" sz="2400" dirty="0"/>
              <a:t>Relatório de resultados de verificação de software </a:t>
            </a:r>
            <a:r>
              <a:rPr lang="pt-PT" sz="2400" dirty="0" err="1"/>
              <a:t>anti-spyware</a:t>
            </a:r>
            <a:endParaRPr lang="pt-PT" sz="2400" dirty="0"/>
          </a:p>
          <a:p>
            <a:pPr>
              <a:spcBef>
                <a:spcPts val="0"/>
              </a:spcBef>
              <a:spcAft>
                <a:spcPts val="300"/>
              </a:spcAft>
            </a:pPr>
            <a:r>
              <a:rPr lang="pt-PT" sz="2400" dirty="0"/>
              <a:t>Registo de Conta </a:t>
            </a:r>
            <a:r>
              <a:rPr lang="pt-PT" sz="2400" dirty="0" err="1"/>
              <a:t>DSBNO</a:t>
            </a:r>
            <a:r>
              <a:rPr lang="pt-PT" sz="2400" dirty="0"/>
              <a:t> </a:t>
            </a:r>
            <a:r>
              <a:rPr lang="pt-PT" sz="2400" dirty="0" err="1"/>
              <a:t>UBPO</a:t>
            </a:r>
            <a:endParaRPr lang="pt-PT" sz="2400" dirty="0"/>
          </a:p>
          <a:p>
            <a:pPr>
              <a:spcBef>
                <a:spcPts val="0"/>
              </a:spcBef>
              <a:spcAft>
                <a:spcPts val="300"/>
              </a:spcAft>
            </a:pPr>
            <a:r>
              <a:rPr lang="pt-PT" sz="2400" dirty="0"/>
              <a:t>Contrato entre o </a:t>
            </a:r>
            <a:r>
              <a:rPr lang="pt-PT" sz="2400" dirty="0" err="1"/>
              <a:t>FBA</a:t>
            </a:r>
            <a:r>
              <a:rPr lang="pt-PT" sz="2400" dirty="0"/>
              <a:t> e a </a:t>
            </a:r>
            <a:r>
              <a:rPr lang="pt-PT" sz="2400" dirty="0" err="1"/>
              <a:t>UBP</a:t>
            </a:r>
            <a:r>
              <a:rPr lang="pt-PT" sz="2400" dirty="0"/>
              <a:t>.</a:t>
            </a:r>
          </a:p>
          <a:p>
            <a:pPr>
              <a:spcBef>
                <a:spcPts val="0"/>
              </a:spcBef>
              <a:spcAft>
                <a:spcPts val="300"/>
              </a:spcAft>
            </a:pPr>
            <a:r>
              <a:rPr lang="pt-PT" sz="2400" dirty="0"/>
              <a:t>Anúncio do bónus de aniversário por parte do </a:t>
            </a:r>
            <a:r>
              <a:rPr lang="pt-PT" sz="2400" dirty="0" err="1"/>
              <a:t>FBA</a:t>
            </a:r>
            <a:endParaRPr lang="pt-PT" sz="2400" dirty="0"/>
          </a:p>
          <a:p>
            <a:pPr>
              <a:spcBef>
                <a:spcPts val="0"/>
              </a:spcBef>
              <a:spcAft>
                <a:spcPts val="300"/>
              </a:spcAft>
            </a:pPr>
            <a:r>
              <a:rPr lang="pt-PT" sz="2400" dirty="0"/>
              <a:t>Bónus do </a:t>
            </a:r>
            <a:r>
              <a:rPr lang="pt-PT" sz="2400" dirty="0" err="1"/>
              <a:t>FBA</a:t>
            </a:r>
            <a:endParaRPr lang="pt-PT" sz="2400" dirty="0"/>
          </a:p>
          <a:p>
            <a:pPr>
              <a:spcBef>
                <a:spcPts val="0"/>
              </a:spcBef>
              <a:spcAft>
                <a:spcPts val="300"/>
              </a:spcAft>
            </a:pPr>
            <a:r>
              <a:rPr lang="pt-PT" sz="2400" dirty="0"/>
              <a:t>Relatório de pagamento via </a:t>
            </a:r>
            <a:r>
              <a:rPr lang="pt-PT" sz="2400" dirty="0" err="1"/>
              <a:t>Bitcoin</a:t>
            </a:r>
            <a:r>
              <a:rPr lang="pt-PT" sz="2400" dirty="0"/>
              <a:t> da Empresa de Servidores SMTP</a:t>
            </a:r>
          </a:p>
          <a:p>
            <a:pPr>
              <a:spcBef>
                <a:spcPts val="0"/>
              </a:spcBef>
              <a:spcAft>
                <a:spcPts val="300"/>
              </a:spcAft>
            </a:pPr>
            <a:r>
              <a:rPr lang="pt-PT" sz="2400" dirty="0"/>
              <a:t>Relatório de localização de rede do servidor SMTP</a:t>
            </a:r>
          </a:p>
          <a:p>
            <a:pPr>
              <a:spcBef>
                <a:spcPts val="0"/>
              </a:spcBef>
              <a:spcAft>
                <a:spcPts val="300"/>
              </a:spcAft>
            </a:pPr>
            <a:r>
              <a:rPr lang="pt-PT" sz="2400" dirty="0"/>
              <a:t>Registo de empresa fictícia de </a:t>
            </a:r>
            <a:r>
              <a:rPr lang="pt-PT" sz="2400" dirty="0" err="1"/>
              <a:t>UBPO</a:t>
            </a:r>
            <a:endParaRPr lang="pt-PT" sz="2400" dirty="0"/>
          </a:p>
        </p:txBody>
      </p:sp>
      <p:sp>
        <p:nvSpPr>
          <p:cNvPr id="6" name="TextBox 5"/>
          <p:cNvSpPr txBox="1"/>
          <p:nvPr/>
        </p:nvSpPr>
        <p:spPr>
          <a:xfrm>
            <a:off x="7691387" y="1663194"/>
            <a:ext cx="4272815" cy="2246769"/>
          </a:xfrm>
          <a:prstGeom prst="rect">
            <a:avLst/>
          </a:prstGeom>
          <a:noFill/>
        </p:spPr>
        <p:txBody>
          <a:bodyPr wrap="square" rtlCol="0">
            <a:spAutoFit/>
          </a:bodyPr>
          <a:lstStyle/>
          <a:p>
            <a:pPr>
              <a:spcAft>
                <a:spcPts val="1500"/>
              </a:spcAft>
            </a:pPr>
            <a:r>
              <a:rPr lang="pt-PT" sz="2400" b="1" u="sng"/>
              <a:t>Informação Financeira</a:t>
            </a:r>
          </a:p>
          <a:p>
            <a:pPr marL="342900" indent="-342900">
              <a:spcAft>
                <a:spcPts val="300"/>
              </a:spcAft>
              <a:buFont typeface="Arial" charset="0"/>
              <a:buChar char="•"/>
            </a:pPr>
            <a:r>
              <a:rPr lang="pt-PT" sz="2400"/>
              <a:t>Extrato bancário do FBA</a:t>
            </a:r>
          </a:p>
          <a:p>
            <a:pPr marL="342900" indent="-342900">
              <a:spcAft>
                <a:spcPts val="300"/>
              </a:spcAft>
              <a:buFont typeface="Arial" charset="0"/>
              <a:buChar char="•"/>
            </a:pPr>
            <a:r>
              <a:rPr lang="pt-PT" sz="2400"/>
              <a:t>Extrato bancário da UBP</a:t>
            </a:r>
          </a:p>
          <a:p>
            <a:pPr marL="342900" indent="-342900">
              <a:spcAft>
                <a:spcPts val="300"/>
              </a:spcAft>
              <a:buFont typeface="Arial" charset="0"/>
              <a:buChar char="•"/>
            </a:pPr>
            <a:r>
              <a:rPr lang="pt-PT" sz="2400"/>
              <a:t>Fatura falsa da UBP</a:t>
            </a:r>
          </a:p>
          <a:p>
            <a:pPr marL="342900" indent="-342900">
              <a:spcAft>
                <a:spcPts val="300"/>
              </a:spcAft>
              <a:buFont typeface="Arial" charset="0"/>
              <a:buChar char="•"/>
            </a:pPr>
            <a:r>
              <a:rPr lang="pt-PT" sz="2400"/>
              <a:t>Fatura pro forma da UBP</a:t>
            </a:r>
          </a:p>
        </p:txBody>
      </p:sp>
      <p:sp>
        <p:nvSpPr>
          <p:cNvPr id="7" name="TextBox 6"/>
          <p:cNvSpPr txBox="1"/>
          <p:nvPr/>
        </p:nvSpPr>
        <p:spPr>
          <a:xfrm>
            <a:off x="7691387" y="3932088"/>
            <a:ext cx="3810802" cy="1838965"/>
          </a:xfrm>
          <a:prstGeom prst="rect">
            <a:avLst/>
          </a:prstGeom>
          <a:noFill/>
        </p:spPr>
        <p:txBody>
          <a:bodyPr wrap="square" rtlCol="0">
            <a:spAutoFit/>
          </a:bodyPr>
          <a:lstStyle/>
          <a:p>
            <a:pPr>
              <a:spcAft>
                <a:spcPts val="1500"/>
              </a:spcAft>
            </a:pPr>
            <a:r>
              <a:rPr lang="pt-PT" sz="2400" b="1" u="sng" dirty="0"/>
              <a:t>Declarações de Testemunhas</a:t>
            </a:r>
          </a:p>
          <a:p>
            <a:pPr marL="342900" indent="-342900">
              <a:spcAft>
                <a:spcPts val="300"/>
              </a:spcAft>
              <a:buFont typeface="Arial" charset="0"/>
              <a:buChar char="•"/>
            </a:pPr>
            <a:r>
              <a:rPr lang="pt-PT" sz="2400" dirty="0"/>
              <a:t>Declaração da </a:t>
            </a:r>
            <a:r>
              <a:rPr lang="pt-PT" sz="2400" dirty="0" err="1"/>
              <a:t>FBA</a:t>
            </a:r>
            <a:r>
              <a:rPr lang="pt-PT" sz="2400" dirty="0"/>
              <a:t> </a:t>
            </a:r>
            <a:r>
              <a:rPr lang="pt-PT" sz="2400" dirty="0" err="1"/>
              <a:t>DLO</a:t>
            </a:r>
            <a:endParaRPr lang="pt-PT" sz="2400" dirty="0"/>
          </a:p>
          <a:p>
            <a:pPr marL="342900" indent="-342900">
              <a:spcAft>
                <a:spcPts val="300"/>
              </a:spcAft>
              <a:buFont typeface="Arial" charset="0"/>
              <a:buChar char="•"/>
            </a:pPr>
            <a:r>
              <a:rPr lang="pt-PT" sz="2400" dirty="0"/>
              <a:t>Depoimento do </a:t>
            </a:r>
            <a:r>
              <a:rPr lang="pt-PT" sz="2400" dirty="0" err="1"/>
              <a:t>FD</a:t>
            </a:r>
            <a:r>
              <a:rPr lang="pt-PT" sz="2400" dirty="0"/>
              <a:t> </a:t>
            </a:r>
            <a:r>
              <a:rPr lang="pt-PT" sz="2400" dirty="0" err="1"/>
              <a:t>do</a:t>
            </a:r>
            <a:r>
              <a:rPr lang="pt-PT" sz="2400" dirty="0"/>
              <a:t> </a:t>
            </a:r>
            <a:r>
              <a:rPr lang="pt-PT" sz="2400" dirty="0" err="1"/>
              <a:t>FBA</a:t>
            </a:r>
            <a:endParaRPr lang="pt-PT" sz="2400" dirty="0"/>
          </a:p>
          <a:p>
            <a:pPr marL="342900" indent="-342900">
              <a:spcAft>
                <a:spcPts val="300"/>
              </a:spcAft>
              <a:buFont typeface="Arial" charset="0"/>
              <a:buChar char="•"/>
            </a:pPr>
            <a:r>
              <a:rPr lang="pt-PT" sz="2400" dirty="0"/>
              <a:t>Depoimento do Departamento de TI do </a:t>
            </a:r>
            <a:r>
              <a:rPr lang="pt-PT" sz="2400" dirty="0" err="1"/>
              <a:t>FBA</a:t>
            </a:r>
            <a:endParaRPr lang="pt-PT" sz="2400" dirty="0"/>
          </a:p>
        </p:txBody>
      </p:sp>
    </p:spTree>
    <p:extLst>
      <p:ext uri="{BB962C8B-B14F-4D97-AF65-F5344CB8AC3E}">
        <p14:creationId xmlns:p14="http://schemas.microsoft.com/office/powerpoint/2010/main" val="3742634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Exercício</a:t>
            </a:r>
          </a:p>
        </p:txBody>
      </p:sp>
      <p:sp>
        <p:nvSpPr>
          <p:cNvPr id="3" name="Content Placeholder 2"/>
          <p:cNvSpPr>
            <a:spLocks noGrp="1"/>
          </p:cNvSpPr>
          <p:nvPr>
            <p:ph idx="1"/>
          </p:nvPr>
        </p:nvSpPr>
        <p:spPr>
          <a:xfrm>
            <a:off x="838200" y="1690688"/>
            <a:ext cx="10515600" cy="4351338"/>
          </a:xfrm>
        </p:spPr>
        <p:txBody>
          <a:bodyPr>
            <a:normAutofit/>
          </a:bodyPr>
          <a:lstStyle/>
          <a:p>
            <a:r>
              <a:rPr lang="pt-PT" sz="3200" dirty="0"/>
              <a:t>Preste atenção aos dois documentos:</a:t>
            </a:r>
          </a:p>
          <a:p>
            <a:pPr lvl="1"/>
            <a:r>
              <a:rPr lang="pt-PT" sz="3200" dirty="0"/>
              <a:t>Mail 11</a:t>
            </a:r>
          </a:p>
          <a:p>
            <a:pPr lvl="1"/>
            <a:r>
              <a:rPr lang="pt-PT" sz="3200" dirty="0"/>
              <a:t>Mail 11 (</a:t>
            </a:r>
            <a:r>
              <a:rPr lang="pt-PT" sz="3200" dirty="0" err="1"/>
              <a:t>hash</a:t>
            </a:r>
            <a:r>
              <a:rPr lang="pt-PT" sz="3200" dirty="0"/>
              <a:t>)</a:t>
            </a:r>
          </a:p>
          <a:p>
            <a:pPr lvl="1"/>
            <a:endParaRPr lang="en-GB" sz="3200" dirty="0"/>
          </a:p>
          <a:p>
            <a:r>
              <a:rPr lang="pt-PT" sz="3200" dirty="0"/>
              <a:t>Consegue identificar alguma diferença entre eles?</a:t>
            </a:r>
          </a:p>
        </p:txBody>
      </p:sp>
      <p:pic>
        <p:nvPicPr>
          <p:cNvPr id="5" name="Picture 4"/>
          <p:cNvPicPr>
            <a:picLocks noChangeAspect="1"/>
          </p:cNvPicPr>
          <p:nvPr/>
        </p:nvPicPr>
        <p:blipFill>
          <a:blip r:embed="rId3"/>
          <a:stretch>
            <a:fillRect/>
          </a:stretch>
        </p:blipFill>
        <p:spPr>
          <a:xfrm>
            <a:off x="9575774" y="0"/>
            <a:ext cx="2608919" cy="3047919"/>
          </a:xfrm>
          <a:prstGeom prst="rect">
            <a:avLst/>
          </a:prstGeom>
        </p:spPr>
      </p:pic>
    </p:spTree>
    <p:extLst>
      <p:ext uri="{BB962C8B-B14F-4D97-AF65-F5344CB8AC3E}">
        <p14:creationId xmlns:p14="http://schemas.microsoft.com/office/powerpoint/2010/main" val="19230528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5664" y="150405"/>
            <a:ext cx="5946566" cy="6571488"/>
          </a:xfrm>
          <a:prstGeom prst="rect">
            <a:avLst/>
          </a:prstGeom>
        </p:spPr>
      </p:pic>
      <p:sp>
        <p:nvSpPr>
          <p:cNvPr id="2" name="Rectangle 1"/>
          <p:cNvSpPr/>
          <p:nvPr/>
        </p:nvSpPr>
        <p:spPr>
          <a:xfrm>
            <a:off x="814491" y="626394"/>
            <a:ext cx="2795958" cy="769441"/>
          </a:xfrm>
          <a:prstGeom prst="rect">
            <a:avLst/>
          </a:prstGeom>
        </p:spPr>
        <p:txBody>
          <a:bodyPr wrap="none">
            <a:spAutoFit/>
          </a:bodyPr>
          <a:lstStyle/>
          <a:p>
            <a:r>
              <a:rPr lang="pt-PT" sz="4400" b="1"/>
              <a:t>Mail11.doc</a:t>
            </a:r>
          </a:p>
        </p:txBody>
      </p:sp>
    </p:spTree>
    <p:extLst>
      <p:ext uri="{BB962C8B-B14F-4D97-AF65-F5344CB8AC3E}">
        <p14:creationId xmlns:p14="http://schemas.microsoft.com/office/powerpoint/2010/main" val="10789578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Hash MD5 do ficheiro mail11.doc</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74384" y="1513859"/>
            <a:ext cx="8335697" cy="5344141"/>
          </a:xfrm>
        </p:spPr>
      </p:pic>
      <p:sp>
        <p:nvSpPr>
          <p:cNvPr id="5" name="TextBox 4"/>
          <p:cNvSpPr txBox="1"/>
          <p:nvPr/>
        </p:nvSpPr>
        <p:spPr>
          <a:xfrm>
            <a:off x="4215865" y="4569937"/>
            <a:ext cx="6325644" cy="523220"/>
          </a:xfrm>
          <a:prstGeom prst="rect">
            <a:avLst/>
          </a:prstGeom>
          <a:noFill/>
        </p:spPr>
        <p:txBody>
          <a:bodyPr wrap="square" rtlCol="0">
            <a:spAutoFit/>
          </a:bodyPr>
          <a:lstStyle/>
          <a:p>
            <a:r>
              <a:rPr lang="pt-PT" sz="2800"/>
              <a:t>b5d7a782e6e37df72beaffab61cf6db</a:t>
            </a:r>
          </a:p>
        </p:txBody>
      </p:sp>
      <p:cxnSp>
        <p:nvCxnSpPr>
          <p:cNvPr id="6" name="Straight Connector 5"/>
          <p:cNvCxnSpPr/>
          <p:nvPr/>
        </p:nvCxnSpPr>
        <p:spPr>
          <a:xfrm flipV="1">
            <a:off x="6614599" y="2532020"/>
            <a:ext cx="1528175" cy="2037917"/>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9446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874295" y="731520"/>
            <a:ext cx="8229600" cy="774700"/>
          </a:xfrm>
        </p:spPr>
        <p:txBody>
          <a:bodyPr/>
          <a:lstStyle/>
          <a:p>
            <a:r>
              <a:rPr lang="pt-PT" b="1">
                <a:ea typeface="MS PGothic" charset="-128"/>
              </a:rPr>
              <a:t>Programa</a:t>
            </a:r>
          </a:p>
        </p:txBody>
      </p:sp>
      <p:sp>
        <p:nvSpPr>
          <p:cNvPr id="3075" name="Content Placeholder 2"/>
          <p:cNvSpPr>
            <a:spLocks noGrp="1"/>
          </p:cNvSpPr>
          <p:nvPr>
            <p:ph idx="1"/>
          </p:nvPr>
        </p:nvSpPr>
        <p:spPr>
          <a:xfrm>
            <a:off x="960921" y="1640973"/>
            <a:ext cx="9097479" cy="3258286"/>
          </a:xfrm>
        </p:spPr>
        <p:txBody>
          <a:bodyPr>
            <a:normAutofit/>
          </a:bodyPr>
          <a:lstStyle/>
          <a:p>
            <a:pPr>
              <a:lnSpc>
                <a:spcPts val="3360"/>
              </a:lnSpc>
              <a:spcBef>
                <a:spcPts val="1600"/>
              </a:spcBef>
              <a:buFont typeface="Arial" panose="020B0604020202020204" pitchFamily="34" charset="0"/>
              <a:buChar char="•"/>
              <a:defRPr/>
            </a:pPr>
            <a:r>
              <a:rPr lang="pt-PT" dirty="0">
                <a:solidFill>
                  <a:srgbClr val="000000"/>
                </a:solidFill>
              </a:rPr>
              <a:t>Provas </a:t>
            </a:r>
            <a:r>
              <a:rPr lang="pt-PT" dirty="0" err="1">
                <a:solidFill>
                  <a:srgbClr val="000000"/>
                </a:solidFill>
              </a:rPr>
              <a:t>Eletrónicas</a:t>
            </a:r>
            <a:r>
              <a:rPr lang="pt-PT" dirty="0">
                <a:solidFill>
                  <a:srgbClr val="000000"/>
                </a:solidFill>
              </a:rPr>
              <a:t> - Uma </a:t>
            </a:r>
            <a:r>
              <a:rPr lang="pt-PT" dirty="0" err="1">
                <a:solidFill>
                  <a:srgbClr val="000000"/>
                </a:solidFill>
              </a:rPr>
              <a:t>Atualização</a:t>
            </a:r>
            <a:r>
              <a:rPr lang="pt-PT" dirty="0">
                <a:solidFill>
                  <a:srgbClr val="000000"/>
                </a:solidFill>
              </a:rPr>
              <a:t> de Conhecimentos</a:t>
            </a:r>
          </a:p>
          <a:p>
            <a:pPr>
              <a:lnSpc>
                <a:spcPts val="3360"/>
              </a:lnSpc>
              <a:spcBef>
                <a:spcPts val="1600"/>
              </a:spcBef>
              <a:buFont typeface="Arial" panose="020B0604020202020204" pitchFamily="34" charset="0"/>
              <a:buChar char="•"/>
              <a:defRPr/>
            </a:pPr>
            <a:r>
              <a:rPr lang="pt-PT" dirty="0">
                <a:solidFill>
                  <a:srgbClr val="000000"/>
                </a:solidFill>
              </a:rPr>
              <a:t>Um olhar mais profundo sobre as considerações de provas </a:t>
            </a:r>
            <a:r>
              <a:rPr lang="pt-PT" dirty="0" err="1">
                <a:solidFill>
                  <a:srgbClr val="000000"/>
                </a:solidFill>
              </a:rPr>
              <a:t>eletrónicas</a:t>
            </a:r>
            <a:endParaRPr lang="pt-PT" dirty="0">
              <a:solidFill>
                <a:srgbClr val="000000"/>
              </a:solidFill>
            </a:endParaRPr>
          </a:p>
          <a:p>
            <a:pPr>
              <a:lnSpc>
                <a:spcPts val="3360"/>
              </a:lnSpc>
              <a:spcBef>
                <a:spcPts val="1600"/>
              </a:spcBef>
              <a:buFont typeface="Arial" panose="020B0604020202020204" pitchFamily="34" charset="0"/>
              <a:buChar char="•"/>
              <a:defRPr/>
            </a:pPr>
            <a:r>
              <a:rPr lang="pt-PT" dirty="0">
                <a:solidFill>
                  <a:srgbClr val="000000"/>
                </a:solidFill>
              </a:rPr>
              <a:t>Provas de Investigação de um Caso</a:t>
            </a:r>
          </a:p>
        </p:txBody>
      </p:sp>
      <p:sp>
        <p:nvSpPr>
          <p:cNvPr id="512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pt-PT" sz="1200">
                <a:solidFill>
                  <a:srgbClr val="898989"/>
                </a:solidFill>
              </a:rPr>
              <a:t>!</a:t>
            </a:r>
            <a:fld id="{14FF39F6-3D0E-BF4C-9D9C-23B4C09F3ED6}" type="slidenum">
              <a:rPr lang="en-US" altLang="fr-FR" sz="1200">
                <a:solidFill>
                  <a:srgbClr val="898989"/>
                </a:solidFill>
              </a:rPr>
              <a:pPr>
                <a:spcBef>
                  <a:spcPct val="0"/>
                </a:spcBef>
                <a:buFontTx/>
                <a:buNone/>
              </a:pPr>
              <a:t>2</a:t>
            </a:fld>
            <a:endParaRPr lang="en-US" altLang="fr-FR" sz="1200">
              <a:solidFill>
                <a:srgbClr val="898989"/>
              </a:solidFill>
            </a:endParaRPr>
          </a:p>
        </p:txBody>
      </p:sp>
    </p:spTree>
    <p:extLst>
      <p:ext uri="{BB962C8B-B14F-4D97-AF65-F5344CB8AC3E}">
        <p14:creationId xmlns:p14="http://schemas.microsoft.com/office/powerpoint/2010/main" val="2685701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406180" y="22258"/>
            <a:ext cx="6146509" cy="6835742"/>
          </a:xfrm>
        </p:spPr>
      </p:pic>
      <p:sp>
        <p:nvSpPr>
          <p:cNvPr id="5" name="Rectangle 4"/>
          <p:cNvSpPr/>
          <p:nvPr/>
        </p:nvSpPr>
        <p:spPr>
          <a:xfrm>
            <a:off x="814491" y="613868"/>
            <a:ext cx="4386137" cy="769441"/>
          </a:xfrm>
          <a:prstGeom prst="rect">
            <a:avLst/>
          </a:prstGeom>
        </p:spPr>
        <p:txBody>
          <a:bodyPr wrap="none">
            <a:spAutoFit/>
          </a:bodyPr>
          <a:lstStyle/>
          <a:p>
            <a:r>
              <a:rPr lang="pt-PT" sz="4400" b="1"/>
              <a:t>Mail11 (hash).doc</a:t>
            </a:r>
          </a:p>
        </p:txBody>
      </p:sp>
    </p:spTree>
    <p:extLst>
      <p:ext uri="{BB962C8B-B14F-4D97-AF65-F5344CB8AC3E}">
        <p14:creationId xmlns:p14="http://schemas.microsoft.com/office/powerpoint/2010/main" val="9433903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Hash MD5 da 11</a:t>
            </a:r>
            <a:r>
              <a:rPr lang="pt-PT" baseline="30000"/>
              <a:t>º</a:t>
            </a:r>
            <a:r>
              <a:rPr lang="pt-PT"/>
              <a:t> Mail (hash).doc</a:t>
            </a:r>
          </a:p>
        </p:txBody>
      </p:sp>
      <p:pic>
        <p:nvPicPr>
          <p:cNvPr id="12" name="Content Placeholder 1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55298" y="1388663"/>
            <a:ext cx="8540055" cy="5488967"/>
          </a:xfrm>
        </p:spPr>
      </p:pic>
      <p:sp>
        <p:nvSpPr>
          <p:cNvPr id="13" name="TextBox 12"/>
          <p:cNvSpPr txBox="1"/>
          <p:nvPr/>
        </p:nvSpPr>
        <p:spPr>
          <a:xfrm>
            <a:off x="3462524" y="4741379"/>
            <a:ext cx="6477802" cy="523220"/>
          </a:xfrm>
          <a:prstGeom prst="rect">
            <a:avLst/>
          </a:prstGeom>
          <a:noFill/>
        </p:spPr>
        <p:txBody>
          <a:bodyPr wrap="square" rtlCol="0">
            <a:spAutoFit/>
          </a:bodyPr>
          <a:lstStyle/>
          <a:p>
            <a:r>
              <a:rPr lang="pt-PT" sz="2800"/>
              <a:t>4358069e0c514e533356c1ada6701259</a:t>
            </a:r>
          </a:p>
        </p:txBody>
      </p:sp>
      <p:cxnSp>
        <p:nvCxnSpPr>
          <p:cNvPr id="14" name="Straight Connector 13"/>
          <p:cNvCxnSpPr/>
          <p:nvPr/>
        </p:nvCxnSpPr>
        <p:spPr>
          <a:xfrm flipV="1">
            <a:off x="6563639" y="2580362"/>
            <a:ext cx="1528175" cy="2037917"/>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45766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Ou visto de outra forma.</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7727" y="1414554"/>
            <a:ext cx="8596545" cy="4351338"/>
          </a:xfrm>
        </p:spPr>
      </p:pic>
      <p:sp>
        <p:nvSpPr>
          <p:cNvPr id="7" name="TextBox 6"/>
          <p:cNvSpPr txBox="1"/>
          <p:nvPr/>
        </p:nvSpPr>
        <p:spPr>
          <a:xfrm>
            <a:off x="838200" y="2928556"/>
            <a:ext cx="6325644" cy="523220"/>
          </a:xfrm>
          <a:prstGeom prst="rect">
            <a:avLst/>
          </a:prstGeom>
          <a:noFill/>
        </p:spPr>
        <p:txBody>
          <a:bodyPr wrap="square" rtlCol="0">
            <a:spAutoFit/>
          </a:bodyPr>
          <a:lstStyle/>
          <a:p>
            <a:r>
              <a:rPr lang="pt-PT" sz="2800"/>
              <a:t>b5d7a782e6e37df72beaffab61cf6dbb</a:t>
            </a:r>
          </a:p>
        </p:txBody>
      </p:sp>
      <p:sp>
        <p:nvSpPr>
          <p:cNvPr id="8" name="TextBox 7"/>
          <p:cNvSpPr txBox="1"/>
          <p:nvPr/>
        </p:nvSpPr>
        <p:spPr>
          <a:xfrm>
            <a:off x="6218965" y="3824004"/>
            <a:ext cx="6477802" cy="523220"/>
          </a:xfrm>
          <a:prstGeom prst="rect">
            <a:avLst/>
          </a:prstGeom>
          <a:noFill/>
        </p:spPr>
        <p:txBody>
          <a:bodyPr wrap="square" rtlCol="0">
            <a:spAutoFit/>
          </a:bodyPr>
          <a:lstStyle/>
          <a:p>
            <a:r>
              <a:rPr lang="pt-PT" sz="2800"/>
              <a:t>4358069e0c514e533356c1ada6701259</a:t>
            </a:r>
          </a:p>
        </p:txBody>
      </p:sp>
      <p:cxnSp>
        <p:nvCxnSpPr>
          <p:cNvPr id="10" name="Straight Connector 9"/>
          <p:cNvCxnSpPr/>
          <p:nvPr/>
        </p:nvCxnSpPr>
        <p:spPr>
          <a:xfrm flipV="1">
            <a:off x="4459265" y="1931563"/>
            <a:ext cx="2704579" cy="1018962"/>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flipV="1">
            <a:off x="7841293" y="2304789"/>
            <a:ext cx="846326" cy="1554259"/>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20598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O que significa isto?</a:t>
            </a:r>
          </a:p>
        </p:txBody>
      </p:sp>
      <p:sp>
        <p:nvSpPr>
          <p:cNvPr id="3" name="Content Placeholder 2"/>
          <p:cNvSpPr>
            <a:spLocks noGrp="1"/>
          </p:cNvSpPr>
          <p:nvPr>
            <p:ph idx="1"/>
          </p:nvPr>
        </p:nvSpPr>
        <p:spPr>
          <a:xfrm>
            <a:off x="838200" y="1825625"/>
            <a:ext cx="11353800" cy="4351338"/>
          </a:xfrm>
        </p:spPr>
        <p:txBody>
          <a:bodyPr/>
          <a:lstStyle/>
          <a:p>
            <a:r>
              <a:rPr lang="pt-PT" dirty="0"/>
              <a:t>Se forem manuseadas </a:t>
            </a:r>
            <a:r>
              <a:rPr lang="pt-PT" dirty="0" err="1"/>
              <a:t>corretamente</a:t>
            </a:r>
            <a:r>
              <a:rPr lang="pt-PT" dirty="0"/>
              <a:t>, as provas </a:t>
            </a:r>
            <a:r>
              <a:rPr lang="pt-PT" dirty="0" err="1"/>
              <a:t>eletrónicas</a:t>
            </a:r>
            <a:r>
              <a:rPr lang="pt-PT" dirty="0"/>
              <a:t> são um dos melhores tipos de provas </a:t>
            </a:r>
          </a:p>
          <a:p>
            <a:pPr lvl="1"/>
            <a:r>
              <a:rPr lang="pt-PT" dirty="0"/>
              <a:t>Deve haver provas em ambas as extremidades de uma cadeia de e-mails.</a:t>
            </a:r>
          </a:p>
          <a:p>
            <a:pPr lvl="1"/>
            <a:r>
              <a:rPr lang="pt-PT" dirty="0"/>
              <a:t>Pode ser verificado em relação ao original ou à imagem de provas.</a:t>
            </a:r>
          </a:p>
          <a:p>
            <a:pPr lvl="1"/>
            <a:r>
              <a:rPr lang="pt-PT" dirty="0"/>
              <a:t>Os juízes podem solicitar que qualquer ficheiro seja verificado.</a:t>
            </a:r>
          </a:p>
          <a:p>
            <a:pPr lvl="1"/>
            <a:r>
              <a:rPr lang="pt-PT" dirty="0"/>
              <a:t>Os juízes podem perguntar como as provas foram recolhidas e manuseadas.</a:t>
            </a:r>
          </a:p>
          <a:p>
            <a:pPr lvl="1"/>
            <a:r>
              <a:rPr lang="pt-PT" dirty="0"/>
              <a:t>Os e-mails possuem informações de cabeçalho adicionais que podem ser verificadas.</a:t>
            </a:r>
          </a:p>
          <a:p>
            <a:pPr lvl="1"/>
            <a:r>
              <a:rPr lang="pt-PT" dirty="0"/>
              <a:t>Endereços de IP em e-mails podem ser verificados algumas vezes.</a:t>
            </a:r>
          </a:p>
          <a:p>
            <a:pPr lvl="1"/>
            <a:r>
              <a:rPr lang="pt-PT" dirty="0"/>
              <a:t>A validação de provas de terceiros é preferível.</a:t>
            </a:r>
          </a:p>
        </p:txBody>
      </p:sp>
    </p:spTree>
    <p:extLst>
      <p:ext uri="{BB962C8B-B14F-4D97-AF65-F5344CB8AC3E}">
        <p14:creationId xmlns:p14="http://schemas.microsoft.com/office/powerpoint/2010/main" val="5101910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966592" y="661195"/>
            <a:ext cx="8229600" cy="773112"/>
          </a:xfrm>
        </p:spPr>
        <p:txBody>
          <a:bodyPr/>
          <a:lstStyle/>
          <a:p>
            <a:pPr eaLnBrk="1" hangingPunct="1"/>
            <a:r>
              <a:rPr lang="pt-PT"/>
              <a:t>Revisão dos</a:t>
            </a:r>
            <a:r>
              <a:rPr lang="pt-PT" b="1">
                <a:ea typeface="MS PGothic" charset="-128"/>
              </a:rPr>
              <a:t> Objetivos</a:t>
            </a:r>
          </a:p>
        </p:txBody>
      </p:sp>
      <p:sp>
        <p:nvSpPr>
          <p:cNvPr id="4" name="Content Placeholder 2"/>
          <p:cNvSpPr txBox="1">
            <a:spLocks/>
          </p:cNvSpPr>
          <p:nvPr/>
        </p:nvSpPr>
        <p:spPr bwMode="auto">
          <a:xfrm>
            <a:off x="1066801" y="1478685"/>
            <a:ext cx="8512175" cy="4833287"/>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just">
              <a:spcBef>
                <a:spcPct val="20000"/>
              </a:spcBef>
              <a:buFont typeface="Arial" charset="0"/>
              <a:buNone/>
              <a:defRPr/>
            </a:pPr>
            <a:r>
              <a:rPr lang="pt-PT" sz="2900" dirty="0">
                <a:solidFill>
                  <a:srgbClr val="000000"/>
                </a:solidFill>
                <a:latin typeface="+mn-lt"/>
                <a:ea typeface="MS PGothic" charset="0"/>
                <a:cs typeface="MS PGothic" charset="0"/>
              </a:rPr>
              <a:t>No final desta sessão, </a:t>
            </a:r>
            <a:r>
              <a:rPr lang="pt-PT" sz="2900" dirty="0">
                <a:latin typeface="+mn-lt"/>
                <a:ea typeface="MS PGothic" charset="0"/>
                <a:cs typeface="MS PGothic" charset="0"/>
              </a:rPr>
              <a:t>os formandos serão capazes de:</a:t>
            </a:r>
          </a:p>
          <a:p>
            <a:pPr algn="just">
              <a:spcBef>
                <a:spcPct val="20000"/>
              </a:spcBef>
              <a:buFont typeface="Arial" charset="0"/>
              <a:buChar char="•"/>
              <a:defRPr/>
            </a:pPr>
            <a:r>
              <a:rPr lang="pt-PT" sz="2900" dirty="0">
                <a:latin typeface="+mn-lt"/>
              </a:rPr>
              <a:t>Identificar métodos de validação de provas </a:t>
            </a:r>
            <a:r>
              <a:rPr lang="pt-PT" sz="2900" dirty="0" err="1">
                <a:latin typeface="+mn-lt"/>
              </a:rPr>
              <a:t>eletrónicas</a:t>
            </a:r>
            <a:r>
              <a:rPr lang="pt-PT" sz="2900" dirty="0">
                <a:latin typeface="+mn-lt"/>
              </a:rPr>
              <a:t>.</a:t>
            </a:r>
          </a:p>
          <a:p>
            <a:pPr algn="just">
              <a:spcBef>
                <a:spcPct val="20000"/>
              </a:spcBef>
              <a:buFont typeface="Arial" charset="0"/>
              <a:buChar char="•"/>
              <a:defRPr/>
            </a:pPr>
            <a:r>
              <a:rPr lang="pt-PT" sz="2900" dirty="0">
                <a:latin typeface="+mn-lt"/>
              </a:rPr>
              <a:t>Analisar questões de admissibilidade de provas </a:t>
            </a:r>
            <a:r>
              <a:rPr lang="pt-PT" sz="2900" dirty="0" err="1">
                <a:latin typeface="+mn-lt"/>
              </a:rPr>
              <a:t>eletrónicas</a:t>
            </a:r>
            <a:r>
              <a:rPr lang="pt-PT" sz="2900" dirty="0">
                <a:latin typeface="+mn-lt"/>
              </a:rPr>
              <a:t> no processo e em julgamento</a:t>
            </a:r>
          </a:p>
          <a:p>
            <a:pPr algn="just">
              <a:spcBef>
                <a:spcPct val="20000"/>
              </a:spcBef>
              <a:buFont typeface="Arial" charset="0"/>
              <a:buChar char="•"/>
              <a:defRPr/>
            </a:pPr>
            <a:r>
              <a:rPr lang="pt-PT" sz="2900" dirty="0">
                <a:latin typeface="+mn-lt"/>
              </a:rPr>
              <a:t>Examinar e explicar o valor dos ficheiros </a:t>
            </a:r>
            <a:r>
              <a:rPr lang="pt-PT" sz="2900" dirty="0">
                <a:solidFill>
                  <a:srgbClr val="000000"/>
                </a:solidFill>
                <a:latin typeface="+mn-lt"/>
              </a:rPr>
              <a:t>com provas </a:t>
            </a:r>
            <a:r>
              <a:rPr lang="pt-PT" sz="2900" dirty="0" err="1">
                <a:solidFill>
                  <a:srgbClr val="000000"/>
                </a:solidFill>
                <a:latin typeface="+mn-lt"/>
              </a:rPr>
              <a:t>eletrónicas</a:t>
            </a:r>
            <a:endParaRPr lang="pt-PT" sz="2900" dirty="0">
              <a:solidFill>
                <a:srgbClr val="000000"/>
              </a:solidFill>
              <a:latin typeface="+mn-lt"/>
            </a:endParaRP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pt-PT" sz="1200">
                <a:solidFill>
                  <a:srgbClr val="898989"/>
                </a:solidFill>
              </a:rPr>
              <a:t>!</a:t>
            </a:r>
            <a:fld id="{F3B2E02B-E4D0-E543-A71F-9CE09B73DE99}" type="slidenum">
              <a:rPr lang="en-US" altLang="fr-FR" sz="1200">
                <a:solidFill>
                  <a:srgbClr val="898989"/>
                </a:solidFill>
              </a:rPr>
              <a:pPr>
                <a:spcBef>
                  <a:spcPct val="0"/>
                </a:spcBef>
                <a:buFontTx/>
                <a:buNone/>
              </a:pPr>
              <a:t>24</a:t>
            </a:fld>
            <a:endParaRPr lang="en-US" altLang="fr-FR" sz="1200">
              <a:solidFill>
                <a:srgbClr val="898989"/>
              </a:solidFill>
            </a:endParaRPr>
          </a:p>
        </p:txBody>
      </p:sp>
    </p:spTree>
    <p:extLst>
      <p:ext uri="{BB962C8B-B14F-4D97-AF65-F5344CB8AC3E}">
        <p14:creationId xmlns:p14="http://schemas.microsoft.com/office/powerpoint/2010/main" val="1672276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010" name="Picture 6" descr="Clip Art de Marcas de pergunta">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7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1011" name="TextBox 3"/>
          <p:cNvSpPr txBox="1">
            <a:spLocks noChangeArrowheads="1"/>
          </p:cNvSpPr>
          <p:nvPr/>
        </p:nvSpPr>
        <p:spPr bwMode="auto">
          <a:xfrm>
            <a:off x="4595814" y="4500564"/>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eaLnBrk="1" hangingPunct="1">
              <a:spcBef>
                <a:spcPct val="0"/>
              </a:spcBef>
              <a:buFontTx/>
              <a:buNone/>
            </a:pPr>
            <a:r>
              <a:rPr lang="pt-PT" sz="5400" b="1"/>
              <a:t>Perguntas</a:t>
            </a:r>
          </a:p>
        </p:txBody>
      </p:sp>
      <p:sp>
        <p:nvSpPr>
          <p:cNvPr id="17101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fld id="{85B6B2C1-DC96-2049-AA3E-84BA029B3B1D}" type="slidenum">
              <a:rPr lang="en-US" altLang="fr-FR" sz="1200">
                <a:solidFill>
                  <a:srgbClr val="898989"/>
                </a:solidFill>
              </a:rPr>
              <a:pPr>
                <a:spcBef>
                  <a:spcPct val="0"/>
                </a:spcBef>
                <a:buFontTx/>
                <a:buNone/>
              </a:pPr>
              <a:t>25</a:t>
            </a:fld>
            <a:endParaRPr lang="en-US" altLang="fr-FR" sz="1200">
              <a:solidFill>
                <a:srgbClr val="898989"/>
              </a:solidFill>
            </a:endParaRPr>
          </a:p>
        </p:txBody>
      </p:sp>
    </p:spTree>
    <p:extLst>
      <p:ext uri="{BB962C8B-B14F-4D97-AF65-F5344CB8AC3E}">
        <p14:creationId xmlns:p14="http://schemas.microsoft.com/office/powerpoint/2010/main" val="1593594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966592" y="661195"/>
            <a:ext cx="8229600" cy="773112"/>
          </a:xfrm>
        </p:spPr>
        <p:txBody>
          <a:bodyPr/>
          <a:lstStyle/>
          <a:p>
            <a:pPr eaLnBrk="1" hangingPunct="1"/>
            <a:r>
              <a:rPr lang="pt-PT" b="1">
                <a:ea typeface="MS PGothic" charset="-128"/>
              </a:rPr>
              <a:t>Objetivos da sessão</a:t>
            </a:r>
          </a:p>
        </p:txBody>
      </p:sp>
      <p:sp>
        <p:nvSpPr>
          <p:cNvPr id="4" name="Content Placeholder 2"/>
          <p:cNvSpPr txBox="1">
            <a:spLocks/>
          </p:cNvSpPr>
          <p:nvPr/>
        </p:nvSpPr>
        <p:spPr bwMode="auto">
          <a:xfrm>
            <a:off x="1066801" y="1478685"/>
            <a:ext cx="8512175" cy="4833287"/>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just">
              <a:spcBef>
                <a:spcPct val="20000"/>
              </a:spcBef>
              <a:buFont typeface="Arial" charset="0"/>
              <a:buNone/>
              <a:defRPr/>
            </a:pPr>
            <a:r>
              <a:rPr lang="pt-PT" sz="2900" dirty="0">
                <a:solidFill>
                  <a:srgbClr val="000000"/>
                </a:solidFill>
                <a:latin typeface="+mn-lt"/>
                <a:ea typeface="MS PGothic" charset="0"/>
                <a:cs typeface="MS PGothic" charset="0"/>
              </a:rPr>
              <a:t>No final desta sessão, </a:t>
            </a:r>
            <a:r>
              <a:rPr lang="pt-PT" sz="2900" dirty="0">
                <a:latin typeface="+mn-lt"/>
                <a:ea typeface="MS PGothic" charset="0"/>
                <a:cs typeface="MS PGothic" charset="0"/>
              </a:rPr>
              <a:t>os formandos serão capazes de:</a:t>
            </a:r>
          </a:p>
          <a:p>
            <a:pPr algn="just">
              <a:spcBef>
                <a:spcPct val="20000"/>
              </a:spcBef>
              <a:buFont typeface="Arial" charset="0"/>
              <a:buChar char="•"/>
              <a:defRPr/>
            </a:pPr>
            <a:r>
              <a:rPr lang="pt-PT" sz="2900" dirty="0">
                <a:latin typeface="+mn-lt"/>
              </a:rPr>
              <a:t>Identificar métodos de validação de provas </a:t>
            </a:r>
            <a:r>
              <a:rPr lang="pt-PT" sz="2900" dirty="0" err="1">
                <a:latin typeface="+mn-lt"/>
              </a:rPr>
              <a:t>eletrónicas</a:t>
            </a:r>
            <a:r>
              <a:rPr lang="pt-PT" sz="2900" dirty="0">
                <a:latin typeface="+mn-lt"/>
              </a:rPr>
              <a:t>.</a:t>
            </a:r>
          </a:p>
          <a:p>
            <a:pPr algn="just">
              <a:spcBef>
                <a:spcPct val="20000"/>
              </a:spcBef>
              <a:buFont typeface="Arial" charset="0"/>
              <a:buChar char="•"/>
              <a:defRPr/>
            </a:pPr>
            <a:r>
              <a:rPr lang="pt-PT" sz="2900" dirty="0">
                <a:latin typeface="+mn-lt"/>
              </a:rPr>
              <a:t>Analisar questões de admissibilidade de provas </a:t>
            </a:r>
            <a:r>
              <a:rPr lang="pt-PT" sz="2900" dirty="0" err="1">
                <a:latin typeface="+mn-lt"/>
              </a:rPr>
              <a:t>eletrónicas</a:t>
            </a:r>
            <a:r>
              <a:rPr lang="pt-PT" sz="2900" dirty="0">
                <a:latin typeface="+mn-lt"/>
              </a:rPr>
              <a:t> no processo e em julgamento</a:t>
            </a:r>
          </a:p>
          <a:p>
            <a:pPr algn="just">
              <a:spcBef>
                <a:spcPct val="20000"/>
              </a:spcBef>
              <a:buFont typeface="Arial" charset="0"/>
              <a:buChar char="•"/>
              <a:defRPr/>
            </a:pPr>
            <a:r>
              <a:rPr lang="pt-PT" sz="2900" dirty="0">
                <a:latin typeface="+mn-lt"/>
              </a:rPr>
              <a:t>Examinar e explicar o valor dos </a:t>
            </a:r>
            <a:r>
              <a:rPr lang="pt-PT" sz="2900" dirty="0">
                <a:solidFill>
                  <a:srgbClr val="000000"/>
                </a:solidFill>
                <a:latin typeface="+mn-lt"/>
              </a:rPr>
              <a:t>ficheiros com provas </a:t>
            </a:r>
            <a:r>
              <a:rPr lang="pt-PT" sz="2900" dirty="0" err="1">
                <a:solidFill>
                  <a:srgbClr val="000000"/>
                </a:solidFill>
                <a:latin typeface="+mn-lt"/>
              </a:rPr>
              <a:t>eletrónicas</a:t>
            </a:r>
            <a:endParaRPr lang="pt-PT" sz="2900" dirty="0">
              <a:solidFill>
                <a:srgbClr val="000000"/>
              </a:solidFill>
              <a:latin typeface="+mn-lt"/>
            </a:endParaRPr>
          </a:p>
          <a:p>
            <a:pPr algn="just">
              <a:spcBef>
                <a:spcPct val="20000"/>
              </a:spcBef>
              <a:buFont typeface="Arial" charset="0"/>
              <a:buChar char="•"/>
              <a:defRPr/>
            </a:pPr>
            <a:endParaRPr lang="en-GB" sz="2900" dirty="0">
              <a:solidFill>
                <a:srgbClr val="000000"/>
              </a:solidFill>
              <a:latin typeface="+mn-lt"/>
            </a:endParaRP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pt-PT" sz="1200">
                <a:solidFill>
                  <a:srgbClr val="898989"/>
                </a:solidFill>
              </a:rPr>
              <a:t>!</a:t>
            </a:r>
            <a:fld id="{F3B2E02B-E4D0-E543-A71F-9CE09B73DE99}" type="slidenum">
              <a:rPr lang="en-US" altLang="fr-FR" sz="1200">
                <a:solidFill>
                  <a:srgbClr val="898989"/>
                </a:solidFill>
              </a:rPr>
              <a:pPr>
                <a:spcBef>
                  <a:spcPct val="0"/>
                </a:spcBef>
                <a:buFontTx/>
                <a:buNone/>
              </a:pPr>
              <a:t>3</a:t>
            </a:fld>
            <a:endParaRPr lang="en-US" altLang="fr-FR" sz="1200">
              <a:solidFill>
                <a:srgbClr val="898989"/>
              </a:solidFill>
            </a:endParaRPr>
          </a:p>
        </p:txBody>
      </p:sp>
    </p:spTree>
    <p:extLst>
      <p:ext uri="{BB962C8B-B14F-4D97-AF65-F5344CB8AC3E}">
        <p14:creationId xmlns:p14="http://schemas.microsoft.com/office/powerpoint/2010/main" val="362183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a:latin typeface="+mn-lt"/>
              </a:rPr>
              <a:t>Provas Eletrónicas</a:t>
            </a:r>
          </a:p>
        </p:txBody>
      </p:sp>
      <p:sp>
        <p:nvSpPr>
          <p:cNvPr id="3" name="Content Placeholder 2"/>
          <p:cNvSpPr>
            <a:spLocks noGrp="1"/>
          </p:cNvSpPr>
          <p:nvPr>
            <p:ph idx="1"/>
          </p:nvPr>
        </p:nvSpPr>
        <p:spPr>
          <a:xfrm>
            <a:off x="732322" y="1523199"/>
            <a:ext cx="9084538" cy="4907038"/>
          </a:xfrm>
        </p:spPr>
        <p:txBody>
          <a:bodyPr>
            <a:normAutofit/>
          </a:bodyPr>
          <a:lstStyle/>
          <a:p>
            <a:pPr marL="90488" indent="0" algn="just">
              <a:buNone/>
            </a:pPr>
            <a:r>
              <a:rPr lang="pt-PT" dirty="0"/>
              <a:t>Não existe uma definição internacionalmente aceite do termo provas </a:t>
            </a:r>
            <a:r>
              <a:rPr lang="pt-PT" dirty="0" err="1"/>
              <a:t>eletrónicas</a:t>
            </a:r>
            <a:r>
              <a:rPr lang="pt-PT" dirty="0"/>
              <a:t>. No entanto, existem em todos os países diplomas legais que contêm preceitos que, de alguma forma, se referem a </a:t>
            </a:r>
            <a:r>
              <a:rPr lang="pt-PT" i="1" dirty="0"/>
              <a:t>provas </a:t>
            </a:r>
            <a:r>
              <a:rPr lang="pt-PT" i="1" dirty="0" err="1"/>
              <a:t>eletrónicas</a:t>
            </a:r>
            <a:r>
              <a:rPr lang="pt-PT" i="1" dirty="0"/>
              <a:t>. </a:t>
            </a:r>
          </a:p>
          <a:p>
            <a:pPr marL="90488" indent="0" algn="just">
              <a:buNone/>
            </a:pPr>
            <a:endParaRPr lang="en-US" dirty="0"/>
          </a:p>
          <a:p>
            <a:pPr marL="90488" indent="0" algn="just">
              <a:buNone/>
            </a:pPr>
            <a:r>
              <a:rPr lang="pt-PT" dirty="0"/>
              <a:t>A "definição" no Guia do Conselho da Europa é:</a:t>
            </a:r>
          </a:p>
          <a:p>
            <a:pPr marL="0" indent="0" algn="just">
              <a:buNone/>
            </a:pPr>
            <a:r>
              <a:rPr lang="pt-PT" b="1" i="1" dirty="0"/>
              <a:t>"Quaisquer informações geradas, armazenadas ou transmitidas em formato digital que possam posteriormente ser necessárias para provar ou refutar um facto contestado em processos legais".</a:t>
            </a:r>
          </a:p>
          <a:p>
            <a:pPr marL="90488" indent="0" algn="just">
              <a:buNone/>
            </a:pPr>
            <a:endParaRPr lang="en-US" dirty="0"/>
          </a:p>
        </p:txBody>
      </p:sp>
    </p:spTree>
    <p:extLst>
      <p:ext uri="{BB962C8B-B14F-4D97-AF65-F5344CB8AC3E}">
        <p14:creationId xmlns:p14="http://schemas.microsoft.com/office/powerpoint/2010/main" val="626039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a:latin typeface="+mn-lt"/>
              </a:rPr>
              <a:t>Características Únicas</a:t>
            </a:r>
          </a:p>
        </p:txBody>
      </p:sp>
      <p:sp>
        <p:nvSpPr>
          <p:cNvPr id="3" name="Content Placeholder 2"/>
          <p:cNvSpPr>
            <a:spLocks noGrp="1"/>
          </p:cNvSpPr>
          <p:nvPr>
            <p:ph idx="1"/>
          </p:nvPr>
        </p:nvSpPr>
        <p:spPr/>
        <p:txBody>
          <a:bodyPr/>
          <a:lstStyle/>
          <a:p>
            <a:pPr algn="just"/>
            <a:r>
              <a:rPr lang="pt-PT"/>
              <a:t>São invisíveis para o olho destreinado</a:t>
            </a:r>
          </a:p>
          <a:p>
            <a:pPr algn="just"/>
            <a:r>
              <a:rPr lang="pt-PT"/>
              <a:t>Podem ter de ser interpretadas por um especialista</a:t>
            </a:r>
          </a:p>
          <a:p>
            <a:pPr algn="just"/>
            <a:r>
              <a:rPr lang="pt-PT"/>
              <a:t>São altamente voláteis</a:t>
            </a:r>
          </a:p>
          <a:p>
            <a:pPr algn="just"/>
            <a:r>
              <a:rPr lang="pt-PT"/>
              <a:t>Podem ser alteradas ou destruídas com a utilização normal</a:t>
            </a:r>
          </a:p>
          <a:p>
            <a:pPr algn="just"/>
            <a:r>
              <a:rPr lang="pt-PT"/>
              <a:t>Podem ser copiadas sem limites</a:t>
            </a:r>
          </a:p>
          <a:p>
            <a:pPr marL="0" indent="0" algn="just">
              <a:buNone/>
            </a:pPr>
            <a:endParaRPr lang="en-US"/>
          </a:p>
        </p:txBody>
      </p:sp>
    </p:spTree>
    <p:extLst>
      <p:ext uri="{BB962C8B-B14F-4D97-AF65-F5344CB8AC3E}">
        <p14:creationId xmlns:p14="http://schemas.microsoft.com/office/powerpoint/2010/main" val="291463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a:latin typeface="+mn-lt"/>
              </a:rPr>
              <a:t>Um olhar mais aprofundado sobre as considerações de EE (Provas Eletrónicas)</a:t>
            </a:r>
          </a:p>
        </p:txBody>
      </p:sp>
      <p:sp>
        <p:nvSpPr>
          <p:cNvPr id="3" name="Content Placeholder 2"/>
          <p:cNvSpPr>
            <a:spLocks noGrp="1"/>
          </p:cNvSpPr>
          <p:nvPr>
            <p:ph idx="1"/>
          </p:nvPr>
        </p:nvSpPr>
        <p:spPr/>
        <p:txBody>
          <a:bodyPr>
            <a:normAutofit lnSpcReduction="10000"/>
          </a:bodyPr>
          <a:lstStyle/>
          <a:p>
            <a:r>
              <a:rPr lang="pt-PT" dirty="0"/>
              <a:t>Tratamento por especialistas </a:t>
            </a:r>
          </a:p>
          <a:p>
            <a:r>
              <a:rPr lang="pt-PT" dirty="0"/>
              <a:t>Evolução rápida das fontes de provas </a:t>
            </a:r>
            <a:r>
              <a:rPr lang="pt-PT" dirty="0" err="1"/>
              <a:t>eletrónicas</a:t>
            </a:r>
            <a:r>
              <a:rPr lang="pt-PT" dirty="0"/>
              <a:t> </a:t>
            </a:r>
          </a:p>
          <a:p>
            <a:r>
              <a:rPr lang="pt-PT" dirty="0"/>
              <a:t>Utilização de procedimentos, técnicas e ferramentas adequados</a:t>
            </a:r>
          </a:p>
          <a:p>
            <a:r>
              <a:rPr lang="pt-PT" dirty="0"/>
              <a:t>Admissibilidade </a:t>
            </a:r>
          </a:p>
          <a:p>
            <a:r>
              <a:rPr lang="pt-PT" dirty="0"/>
              <a:t>Autenticidade </a:t>
            </a:r>
          </a:p>
          <a:p>
            <a:r>
              <a:rPr lang="pt-PT" dirty="0"/>
              <a:t>Integridade </a:t>
            </a:r>
          </a:p>
          <a:p>
            <a:r>
              <a:rPr lang="pt-PT" dirty="0"/>
              <a:t>Fiabilidade</a:t>
            </a:r>
          </a:p>
          <a:p>
            <a:r>
              <a:rPr lang="pt-PT" dirty="0"/>
              <a:t>Credibilidade </a:t>
            </a:r>
          </a:p>
          <a:p>
            <a:r>
              <a:rPr lang="pt-PT" dirty="0"/>
              <a:t>Proporcionalidade </a:t>
            </a:r>
          </a:p>
        </p:txBody>
      </p:sp>
    </p:spTree>
    <p:extLst>
      <p:ext uri="{BB962C8B-B14F-4D97-AF65-F5344CB8AC3E}">
        <p14:creationId xmlns:p14="http://schemas.microsoft.com/office/powerpoint/2010/main" val="12066833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a:latin typeface="+mn-lt"/>
              </a:rPr>
              <a:t>Tratamento por Especialistas</a:t>
            </a:r>
          </a:p>
        </p:txBody>
      </p:sp>
      <p:sp>
        <p:nvSpPr>
          <p:cNvPr id="3" name="Content Placeholder 2"/>
          <p:cNvSpPr>
            <a:spLocks noGrp="1"/>
          </p:cNvSpPr>
          <p:nvPr>
            <p:ph idx="1"/>
          </p:nvPr>
        </p:nvSpPr>
        <p:spPr/>
        <p:txBody>
          <a:bodyPr>
            <a:normAutofit fontScale="92500" lnSpcReduction="10000"/>
          </a:bodyPr>
          <a:lstStyle/>
          <a:p>
            <a:pPr algn="just"/>
            <a:r>
              <a:rPr lang="pt-PT" dirty="0"/>
              <a:t>Nem todas as provas </a:t>
            </a:r>
            <a:r>
              <a:rPr lang="pt-PT" dirty="0" err="1"/>
              <a:t>eletrónicas</a:t>
            </a:r>
            <a:r>
              <a:rPr lang="pt-PT" dirty="0"/>
              <a:t> devem ser produzidas por um especialista validado por um tribunal.</a:t>
            </a:r>
          </a:p>
          <a:p>
            <a:pPr algn="just"/>
            <a:r>
              <a:rPr lang="pt-PT" dirty="0"/>
              <a:t>Provas factuais podem ser produzidas por qualquer testemunha que siga os procedimentos </a:t>
            </a:r>
            <a:r>
              <a:rPr lang="pt-PT" dirty="0" err="1"/>
              <a:t>corretos</a:t>
            </a:r>
            <a:r>
              <a:rPr lang="pt-PT" dirty="0"/>
              <a:t> e cumpra a legislação</a:t>
            </a:r>
          </a:p>
          <a:p>
            <a:pPr algn="just"/>
            <a:r>
              <a:rPr lang="pt-PT" dirty="0"/>
              <a:t>Cada dispositivo </a:t>
            </a:r>
            <a:r>
              <a:rPr lang="pt-PT" dirty="0" err="1"/>
              <a:t>eletrónico</a:t>
            </a:r>
            <a:r>
              <a:rPr lang="pt-PT" dirty="0"/>
              <a:t> possui características específicas e, como tal, os procedimentos específicos devem ser estritamente seguidos para aceder à sua memória onde possam estar armazenadas provas </a:t>
            </a:r>
            <a:r>
              <a:rPr lang="pt-PT" dirty="0" err="1"/>
              <a:t>eletrónicas</a:t>
            </a:r>
            <a:r>
              <a:rPr lang="pt-PT" dirty="0"/>
              <a:t>. No caso de provas </a:t>
            </a:r>
            <a:r>
              <a:rPr lang="pt-PT" dirty="0" err="1"/>
              <a:t>eletrónicas</a:t>
            </a:r>
            <a:r>
              <a:rPr lang="pt-PT" dirty="0"/>
              <a:t>, um dos riscos mais importantes é a modificação não intencional de parte das provas. Isto pode levantar dúvidas sobre as mudanças específicas e sobre se a prova incriminatória ou de inocência foi adulterada, o que poderia, por sua vez, aumentar os problemas de admissibilidade em tribunal.</a:t>
            </a:r>
          </a:p>
          <a:p>
            <a:endParaRPr lang="en-GB" dirty="0"/>
          </a:p>
        </p:txBody>
      </p:sp>
    </p:spTree>
    <p:extLst>
      <p:ext uri="{BB962C8B-B14F-4D97-AF65-F5344CB8AC3E}">
        <p14:creationId xmlns:p14="http://schemas.microsoft.com/office/powerpoint/2010/main" val="727586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Evolução rápida das fontes de PE (Provas </a:t>
            </a:r>
            <a:r>
              <a:rPr lang="pt-PT" dirty="0" err="1"/>
              <a:t>Eletrónicas</a:t>
            </a:r>
            <a:r>
              <a:rPr lang="pt-PT" dirty="0"/>
              <a:t>)</a:t>
            </a:r>
          </a:p>
        </p:txBody>
      </p:sp>
      <p:sp>
        <p:nvSpPr>
          <p:cNvPr id="3" name="Content Placeholder 2"/>
          <p:cNvSpPr>
            <a:spLocks noGrp="1"/>
          </p:cNvSpPr>
          <p:nvPr>
            <p:ph idx="1"/>
          </p:nvPr>
        </p:nvSpPr>
        <p:spPr>
          <a:xfrm>
            <a:off x="838200" y="1825625"/>
            <a:ext cx="10515600" cy="4661802"/>
          </a:xfrm>
        </p:spPr>
        <p:txBody>
          <a:bodyPr>
            <a:normAutofit/>
          </a:bodyPr>
          <a:lstStyle/>
          <a:p>
            <a:pPr algn="just"/>
            <a:r>
              <a:rPr lang="pt-PT" dirty="0"/>
              <a:t>As fontes de provas </a:t>
            </a:r>
            <a:r>
              <a:rPr lang="pt-PT" dirty="0" err="1"/>
              <a:t>eletrónicas</a:t>
            </a:r>
            <a:r>
              <a:rPr lang="pt-PT" dirty="0"/>
              <a:t> mudam rapidamente, não apenas da </a:t>
            </a:r>
            <a:r>
              <a:rPr lang="pt-PT" dirty="0" err="1"/>
              <a:t>perspetiva</a:t>
            </a:r>
            <a:r>
              <a:rPr lang="pt-PT" dirty="0"/>
              <a:t> técnica, mas também em função dos desafios da lei, como sucede com a recolha de provas da nuvem. </a:t>
            </a:r>
          </a:p>
          <a:p>
            <a:pPr algn="just"/>
            <a:r>
              <a:rPr lang="pt-PT" dirty="0"/>
              <a:t>As novas tecnologias desenvolvem-se muito rapidamente e há uma necessidade de </a:t>
            </a:r>
            <a:r>
              <a:rPr lang="pt-PT" dirty="0" err="1"/>
              <a:t>atualização</a:t>
            </a:r>
            <a:r>
              <a:rPr lang="pt-PT" dirty="0"/>
              <a:t> constante, não apenas do conhecimento das novas tecnologias em si, mas também dos procedimentos e técnicas que devem ser aplicados para apreender o seu conteúdo e analisá-lo.  Estes procedimentos serão diferentes de acordo com a fonte das provas. Por exemplo, lidar com tecnologias móveis tem procedimentos diferentes dos da recuperação do disco rígido.</a:t>
            </a:r>
          </a:p>
          <a:p>
            <a:pPr algn="just"/>
            <a:endParaRPr lang="en-GB" dirty="0"/>
          </a:p>
        </p:txBody>
      </p:sp>
    </p:spTree>
    <p:extLst>
      <p:ext uri="{BB962C8B-B14F-4D97-AF65-F5344CB8AC3E}">
        <p14:creationId xmlns:p14="http://schemas.microsoft.com/office/powerpoint/2010/main" val="166617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1183755" cy="1325563"/>
          </a:xfrm>
        </p:spPr>
        <p:txBody>
          <a:bodyPr/>
          <a:lstStyle/>
          <a:p>
            <a:r>
              <a:rPr lang="pt-PT" dirty="0"/>
              <a:t>Utilização de Procedimentos, Processos e Ferramentas </a:t>
            </a:r>
            <a:r>
              <a:rPr lang="pt-PT" dirty="0" err="1"/>
              <a:t>Corretos</a:t>
            </a:r>
            <a:endParaRPr lang="pt-PT" dirty="0"/>
          </a:p>
        </p:txBody>
      </p:sp>
      <p:sp>
        <p:nvSpPr>
          <p:cNvPr id="3" name="Content Placeholder 2"/>
          <p:cNvSpPr>
            <a:spLocks noGrp="1"/>
          </p:cNvSpPr>
          <p:nvPr>
            <p:ph idx="1"/>
          </p:nvPr>
        </p:nvSpPr>
        <p:spPr>
          <a:xfrm>
            <a:off x="838200" y="1825624"/>
            <a:ext cx="10515600" cy="4815807"/>
          </a:xfrm>
        </p:spPr>
        <p:txBody>
          <a:bodyPr>
            <a:noAutofit/>
          </a:bodyPr>
          <a:lstStyle/>
          <a:p>
            <a:pPr algn="just"/>
            <a:r>
              <a:rPr lang="pt-PT" sz="2400" dirty="0"/>
              <a:t>Como acontece nas disciplinas forenses mais tradicionais, os especialistas forenses digitais exigem, além de conhecimento especializado, ferramentas específicas para realizar o seu trabalho de forma adequada, como capturar todas as informações originais. É fundamental que sejam utilizadas as técnicas e ferramentas adequadas e que os procedimentos sejam monitorizáveis e repetíveis por outros especialistas, para a que as informações capturadas tenham valor probatório.</a:t>
            </a:r>
          </a:p>
          <a:p>
            <a:pPr algn="just"/>
            <a:r>
              <a:rPr lang="pt-PT" sz="2400" dirty="0"/>
              <a:t>Quando provas as </a:t>
            </a:r>
            <a:r>
              <a:rPr lang="pt-PT" sz="2400" dirty="0" err="1"/>
              <a:t>eletrónicas</a:t>
            </a:r>
            <a:r>
              <a:rPr lang="pt-PT" sz="2400" dirty="0"/>
              <a:t>/digitais são produzidas no tribunal, as testemunhas devem fornecer informações suficientes ao tribunal, para permitir uma avaliação correta da admissibilidade dessas provas.</a:t>
            </a:r>
          </a:p>
          <a:p>
            <a:pPr algn="just"/>
            <a:r>
              <a:rPr lang="pt-PT" sz="2400" dirty="0"/>
              <a:t>Os juízes não devem ignorar as técnicas de questionamento utilizadas para recolher, adquirir e apresentar as provas. </a:t>
            </a:r>
          </a:p>
          <a:p>
            <a:pPr algn="just"/>
            <a:endParaRPr lang="en-GB" sz="2400" dirty="0"/>
          </a:p>
        </p:txBody>
      </p:sp>
    </p:spTree>
    <p:extLst>
      <p:ext uri="{BB962C8B-B14F-4D97-AF65-F5344CB8AC3E}">
        <p14:creationId xmlns:p14="http://schemas.microsoft.com/office/powerpoint/2010/main" val="2028072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4034</TotalTime>
  <Words>2667</Words>
  <Application>Microsoft Office PowerPoint</Application>
  <PresentationFormat>Ecrã Panorâmico</PresentationFormat>
  <Paragraphs>197</Paragraphs>
  <Slides>25</Slides>
  <Notes>24</Notes>
  <HiddenSlides>0</HiddenSlides>
  <MMClips>0</MMClips>
  <ScaleCrop>false</ScaleCrop>
  <HeadingPairs>
    <vt:vector size="6" baseType="variant">
      <vt:variant>
        <vt:lpstr>Tipos de letra usados</vt:lpstr>
      </vt:variant>
      <vt:variant>
        <vt:i4>2</vt:i4>
      </vt:variant>
      <vt:variant>
        <vt:lpstr>Tema</vt:lpstr>
      </vt:variant>
      <vt:variant>
        <vt:i4>1</vt:i4>
      </vt:variant>
      <vt:variant>
        <vt:lpstr>Títulos dos diapositivos</vt:lpstr>
      </vt:variant>
      <vt:variant>
        <vt:i4>25</vt:i4>
      </vt:variant>
    </vt:vector>
  </HeadingPairs>
  <TitlesOfParts>
    <vt:vector size="28" baseType="lpstr">
      <vt:lpstr>Arial</vt:lpstr>
      <vt:lpstr>Calibri</vt:lpstr>
      <vt:lpstr>Office Theme</vt:lpstr>
      <vt:lpstr>Formação Avançada sobre Cibercrime para Juízes e Procuradores  </vt:lpstr>
      <vt:lpstr>Programa</vt:lpstr>
      <vt:lpstr>Objetivos da sessão</vt:lpstr>
      <vt:lpstr>Provas Eletrónicas</vt:lpstr>
      <vt:lpstr>Características Únicas</vt:lpstr>
      <vt:lpstr>Um olhar mais aprofundado sobre as considerações de EE (Provas Eletrónicas)</vt:lpstr>
      <vt:lpstr>Tratamento por Especialistas</vt:lpstr>
      <vt:lpstr>Evolução rápida das fontes de PE (Provas Eletrónicas)</vt:lpstr>
      <vt:lpstr>Utilização de Procedimentos, Processos e Ferramentas Corretos</vt:lpstr>
      <vt:lpstr>Considerações sobre Admissibilidade </vt:lpstr>
      <vt:lpstr>Considerações sobre Admissibilidade</vt:lpstr>
      <vt:lpstr>Documentos Relevantes</vt:lpstr>
      <vt:lpstr>Publicações COE</vt:lpstr>
      <vt:lpstr>Delegar Experiência</vt:lpstr>
      <vt:lpstr>Provas de Investigação de um Caso</vt:lpstr>
      <vt:lpstr>Provas de Investigação de um Caso</vt:lpstr>
      <vt:lpstr>Exercício</vt:lpstr>
      <vt:lpstr>Apresentação do PowerPoint</vt:lpstr>
      <vt:lpstr>Hash MD5 do ficheiro mail11.doc</vt:lpstr>
      <vt:lpstr>Apresentação do PowerPoint</vt:lpstr>
      <vt:lpstr>Hash MD5 da 11º Mail (hash).doc</vt:lpstr>
      <vt:lpstr>Ou visto de outra forma.</vt:lpstr>
      <vt:lpstr>O que significa isto?</vt:lpstr>
      <vt:lpstr>Revisão dos Objetivos</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Cybercrime Training for Judges and Prosecutors</dc:title>
  <dc:creator>Jones, Nigel (nigel.jones@canterbury.ac.uk)</dc:creator>
  <cp:lastModifiedBy>Pedro Verdelho</cp:lastModifiedBy>
  <cp:revision>44</cp:revision>
  <dcterms:created xsi:type="dcterms:W3CDTF">2017-10-07T06:38:06Z</dcterms:created>
  <dcterms:modified xsi:type="dcterms:W3CDTF">2019-04-22T14:07:46Z</dcterms:modified>
</cp:coreProperties>
</file>