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678" r:id="rId2"/>
    <p:sldId id="679" r:id="rId3"/>
    <p:sldId id="680" r:id="rId4"/>
    <p:sldId id="529" r:id="rId5"/>
    <p:sldId id="530" r:id="rId6"/>
    <p:sldId id="533" r:id="rId7"/>
    <p:sldId id="677" r:id="rId8"/>
    <p:sldId id="531" r:id="rId9"/>
    <p:sldId id="462" r:id="rId10"/>
    <p:sldId id="463" r:id="rId11"/>
    <p:sldId id="464" r:id="rId12"/>
    <p:sldId id="465" r:id="rId13"/>
    <p:sldId id="466" r:id="rId14"/>
    <p:sldId id="467" r:id="rId15"/>
    <p:sldId id="468" r:id="rId16"/>
    <p:sldId id="469" r:id="rId17"/>
    <p:sldId id="470" r:id="rId18"/>
    <p:sldId id="471" r:id="rId19"/>
    <p:sldId id="472" r:id="rId20"/>
    <p:sldId id="473" r:id="rId21"/>
    <p:sldId id="474" r:id="rId22"/>
    <p:sldId id="475" r:id="rId23"/>
    <p:sldId id="476" r:id="rId24"/>
    <p:sldId id="477" r:id="rId25"/>
    <p:sldId id="478" r:id="rId26"/>
    <p:sldId id="479" r:id="rId27"/>
    <p:sldId id="480" r:id="rId28"/>
    <p:sldId id="681" r:id="rId29"/>
  </p:sldIdLst>
  <p:sldSz cx="9144000" cy="6858000" type="screen4x3"/>
  <p:notesSz cx="9874250" cy="67246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e.l.mota_st" initials="j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2F618F"/>
    <a:srgbClr val="81A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64" autoAdjust="0"/>
    <p:restoredTop sz="72984" autoAdjust="0"/>
  </p:normalViewPr>
  <p:slideViewPr>
    <p:cSldViewPr>
      <p:cViewPr varScale="1">
        <p:scale>
          <a:sx n="49" d="100"/>
          <a:sy n="49" d="100"/>
        </p:scale>
        <p:origin x="73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308"/>
    </p:cViewPr>
  </p:notesTextViewPr>
  <p:sorterViewPr>
    <p:cViewPr>
      <p:scale>
        <a:sx n="100" d="100"/>
        <a:sy n="100" d="100"/>
      </p:scale>
      <p:origin x="0" y="10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71FF2D-09AC-AE47-A729-F5E48D9A54D3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25BF90D-8C24-9649-93BA-49780E40A7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8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45186B-82BE-B84F-91DB-E093B01A9425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/>
              <a:t>Clique para editar os estilos de texto principais</a:t>
            </a:r>
          </a:p>
          <a:p>
            <a:pPr lvl="1"/>
            <a:r>
              <a:rPr lang="pt-PT" noProof="0"/>
              <a:t>Segundo nível</a:t>
            </a:r>
          </a:p>
          <a:p>
            <a:pPr lvl="2"/>
            <a:r>
              <a:rPr lang="pt-PT" noProof="0"/>
              <a:t>Terceiro nível</a:t>
            </a:r>
          </a:p>
          <a:p>
            <a:pPr lvl="3"/>
            <a:r>
              <a:rPr lang="pt-PT" noProof="0"/>
              <a:t>Quarto nível</a:t>
            </a:r>
          </a:p>
          <a:p>
            <a:pPr lvl="4"/>
            <a:r>
              <a:rPr lang="pt-PT" noProof="0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A9CA34D-D136-324F-8C5C-F0F921B4554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82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PowerPoint (ou outro tipo de apresentação)</a:t>
            </a:r>
          </a:p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Foi preparada uma apresentação PowerPoint para esta sessão. Esta é uma apresentação genérica e não considera questões nacionais que podem ter de ser tratadas quando este curso é realizado a nível nacional. O formador deve garantir que as informações nesta apresentação são relevantes para a localização da apresentação.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98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63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831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99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23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673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25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493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448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2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596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questões sobre saúde e segurança são debatidas neste slide. Estes irão diferir dependendo da localização da apresentação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É da responsabilidade do formador garantir que possuem as informações corretas para transmitir aos formandos.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28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77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249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936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054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586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344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420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599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deve dar aos participantes a oportunidade de fazer quaisquer perguntas que possam ter em relação à aula.</a:t>
            </a:r>
          </a:p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Exercícios Práticos (se aplicável)</a:t>
            </a:r>
          </a:p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único exercício prático nesta sessão é a apresentação dos formadores e os requisitos desta estão definidos na secção anterior.</a:t>
            </a:r>
          </a:p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Avaliação de conhecimentos</a:t>
            </a:r>
          </a:p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Não há avaliação de conhecimentos nesta sessão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</a:t>
            </a:r>
            <a:r>
              <a:rPr lang="pt-PT" sz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objetivos</a:t>
            </a:r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individuais são as coisas que 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formando deve ser capaz de fazer no final da sessão.  Estes </a:t>
            </a:r>
            <a:r>
              <a:rPr lang="pt-PT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objetivos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podem ser utilizados para testar o conhecimento que os </a:t>
            </a:r>
            <a:r>
              <a:rPr lang="pt-PT" sz="1200" u="none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formandos 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obtiveram e permitir que estes avaliem a formação.  Para esta sessão, os formandos devem ser capazes de:</a:t>
            </a:r>
          </a:p>
          <a:p>
            <a:pPr lvl="0"/>
            <a:r>
              <a:rPr lang="pt-PT" u="none" dirty="0"/>
              <a:t></a:t>
            </a:r>
            <a:r>
              <a:rPr lang="pt-PT" u="none" baseline="0" dirty="0"/>
              <a:t> 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Identificar os formadores e colegas participantes</a:t>
            </a:r>
          </a:p>
          <a:p>
            <a:pPr lvl="0"/>
            <a:r>
              <a:rPr lang="pt-PT" u="none" dirty="0"/>
              <a:t></a:t>
            </a:r>
            <a:r>
              <a:rPr lang="pt-PT" u="none" baseline="0" dirty="0"/>
              <a:t> 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Discutir o </a:t>
            </a:r>
            <a:r>
              <a:rPr lang="pt-PT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geral do curso</a:t>
            </a:r>
          </a:p>
          <a:p>
            <a:pPr lvl="0"/>
            <a:r>
              <a:rPr lang="pt-PT" u="none" dirty="0"/>
              <a:t></a:t>
            </a:r>
            <a:r>
              <a:rPr lang="pt-PT" u="none" baseline="0" dirty="0"/>
              <a:t> 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Explicar porque é que este curso é necessário</a:t>
            </a:r>
          </a:p>
          <a:p>
            <a:pPr lvl="0"/>
            <a:r>
              <a:rPr lang="pt-PT" u="none" dirty="0"/>
              <a:t></a:t>
            </a:r>
            <a:r>
              <a:rPr lang="pt-PT" u="none" baseline="0" dirty="0"/>
              <a:t> 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Enumerar as partes que compõem o horário e as </a:t>
            </a:r>
            <a:r>
              <a:rPr lang="pt-PT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atividades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curso</a:t>
            </a:r>
          </a:p>
          <a:p>
            <a:r>
              <a:rPr lang="pt-PT" u="none" dirty="0"/>
              <a:t></a:t>
            </a:r>
            <a:r>
              <a:rPr lang="pt-PT" u="none" baseline="0" dirty="0"/>
              <a:t> 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Enumerar os procedimentos de saúde e segurança para o local.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25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97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04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pt-PT" sz="1000" dirty="0">
                <a:latin typeface="Calibri" charset="0"/>
              </a:rPr>
              <a:t>Acesso a todo ou qualquer parte </a:t>
            </a:r>
            <a:r>
              <a:rPr lang="pt-PT" sz="1000" u="none" dirty="0">
                <a:solidFill>
                  <a:srgbClr val="0070C0"/>
                </a:solidFill>
                <a:latin typeface="Calibri" charset="0"/>
              </a:rPr>
              <a:t>de sistema informático </a:t>
            </a:r>
            <a:r>
              <a:rPr lang="pt-PT" sz="1000" dirty="0">
                <a:latin typeface="Calibri" charset="0"/>
              </a:rPr>
              <a:t>sem direito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Transmissão não pública de dados informáticos para, de, dentro de um sistema informático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Danos, eliminação, deterioração, alteração ou supressão de dados informáticos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Impedimento do funcionamento de um sistema informático, inserindo, transmitindo, danificando, eliminando, deteriorando, alterando ou suprimindo dados informáticos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Produção e posse de sistemas informáticos que fazem o supramencionado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Dados não autênticos com a intenção de serem considerados ou utilizados para fins legais, como se fossem autênticos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Entrada, interferência com intenção desonesta de obter ganho económico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Produzir, Oferecer, Distribuir, Comprar, Possuir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IPR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it-IT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Conservação expedita de dados informáticos e dados de tráfego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Divulgação parcial de dados de tráfego para identificar o fornecedor e o percurso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Ordem de produção para pessoas (dados informáticos) e fornecedores </a:t>
            </a:r>
            <a:r>
              <a:rPr lang="pt-PT" dirty="0">
                <a:latin typeface="Calibri" charset="0"/>
              </a:rPr>
              <a:t>de serviços (informação do subscritor)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Busca e apreensão de dados informáticos (computador e qualquer outro tipo de armazenamento)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Recolha em tempo real de dados de tráfego e </a:t>
            </a:r>
            <a:r>
              <a:rPr lang="pt-PT" dirty="0" err="1">
                <a:latin typeface="Calibri" charset="0"/>
              </a:rPr>
              <a:t>interceção</a:t>
            </a:r>
            <a:r>
              <a:rPr lang="pt-PT" dirty="0">
                <a:latin typeface="Calibri" charset="0"/>
              </a:rPr>
              <a:t> de dados informáticos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en-US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Infracções penais consideradas como crimes passíveis de extradição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Auxílio judiciários mútuo - uma outra assistência mútua, na medida do possível, para efeitos de investigações ou processos relativos a </a:t>
            </a:r>
            <a:r>
              <a:rPr lang="pt-PT" u="none" dirty="0" err="1">
                <a:latin typeface="Calibri" charset="0"/>
              </a:rPr>
              <a:t>infrações</a:t>
            </a:r>
            <a:r>
              <a:rPr lang="pt-PT" u="none" dirty="0">
                <a:latin typeface="Calibri" charset="0"/>
              </a:rPr>
              <a:t> penais relacionadas com sistemas e dados informáticos, ou para a recolha de provas de um crime em formato </a:t>
            </a:r>
            <a:r>
              <a:rPr lang="pt-PT" u="none" dirty="0" err="1">
                <a:latin typeface="Calibri" charset="0"/>
              </a:rPr>
              <a:t>eletrónico</a:t>
            </a:r>
            <a:endParaRPr lang="pt-PT" u="none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Divulgação voluntária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Conservação expedita de dados informáticos, divulgação de dados de tráfego preservados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Auxílio judiciários mútuo - para pedir </a:t>
            </a:r>
            <a:r>
              <a:rPr lang="pt-PT" dirty="0">
                <a:latin typeface="Calibri" charset="0"/>
              </a:rPr>
              <a:t>apreensão, sem autorização para aceder a sistemas informáticos de casa (ART 32)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Pontos de contacto 24 horas por dia, 7 dias por semana (um, para fins de investigação, 24 horas por dia, 7 dias por semana, colaboração rápida e prontidão para solicitações, pessoal formado)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it-IT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en-US" dirty="0">
              <a:latin typeface="Calibri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AF832C6B-BDA8-DE4D-980B-63A4BC844782}" type="slidenum">
              <a:rPr lang="fr-FR" sz="1200"/>
              <a:pPr/>
              <a:t>6</a:t>
            </a:fld>
            <a:endParaRPr lang="fr-FR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Abertura para assinatura a 23 de novembro de 2001 em Budapeste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Seguido pelo Comité da Convenção sobre Cibercrime (T-CY)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Aberto para adesão por qualquer Estado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A partir de </a:t>
            </a:r>
            <a:r>
              <a:rPr lang="pt-PT" u="none" dirty="0">
                <a:solidFill>
                  <a:srgbClr val="0070C0"/>
                </a:solidFill>
                <a:latin typeface="Verdana"/>
                <a:cs typeface="Verdana"/>
              </a:rPr>
              <a:t>então</a:t>
            </a:r>
            <a:r>
              <a:rPr lang="pt-PT" u="none" dirty="0">
                <a:latin typeface="Verdana"/>
                <a:cs typeface="Verdana"/>
              </a:rPr>
              <a:t>, o único </a:t>
            </a:r>
            <a:r>
              <a:rPr lang="pt-PT" b="1" u="none" dirty="0">
                <a:latin typeface="Verdana"/>
                <a:cs typeface="Verdana"/>
              </a:rPr>
              <a:t>tratado internacional sobre cibercrime e prova </a:t>
            </a:r>
            <a:r>
              <a:rPr lang="pt-PT" b="1" u="none" dirty="0" err="1">
                <a:latin typeface="Verdana"/>
                <a:cs typeface="Verdana"/>
              </a:rPr>
              <a:t>eletrónica</a:t>
            </a:r>
            <a:endParaRPr lang="pt-PT" b="1" u="none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u="none" dirty="0">
                <a:latin typeface="Verdana"/>
                <a:cs typeface="Verdana"/>
              </a:rPr>
              <a:t>Fornece definições neutras em termos de tecnologia, de crimes e relacionadas com crimes cibernéticos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u="none" dirty="0">
                <a:latin typeface="Verdana"/>
                <a:cs typeface="Verdana"/>
              </a:rPr>
              <a:t>Estabelece procedimentos normalizados para investigação e processo em nível nacional, e estabelece</a:t>
            </a:r>
            <a:r>
              <a:rPr lang="pt-PT" u="none" baseline="0" dirty="0">
                <a:latin typeface="Verdana"/>
                <a:cs typeface="Verdana"/>
              </a:rPr>
              <a:t> </a:t>
            </a:r>
            <a:r>
              <a:rPr lang="pt-PT" u="none" dirty="0">
                <a:latin typeface="Verdana"/>
                <a:cs typeface="Verdana"/>
              </a:rPr>
              <a:t>obrigações relevantes para as partes envolvidas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u="none" dirty="0">
                <a:latin typeface="Verdana"/>
                <a:cs typeface="Verdana"/>
              </a:rPr>
              <a:t>Define disposições processuais para a cooperação internacional, policial e judiciária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u="none" dirty="0">
                <a:latin typeface="Verdana"/>
                <a:cs typeface="Verdana"/>
              </a:rPr>
              <a:t>As notas de orientação são publicadas por T-CY para interpretação das provisões do Convenção de Budapeste à luz de novas ameaças e novos paradigmas tecnológicos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pt-PT" dirty="0">
              <a:latin typeface="Verdana"/>
              <a:cs typeface="Verdana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663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pt-PT" sz="1000" dirty="0">
                <a:latin typeface="Calibri" charset="0"/>
              </a:rPr>
              <a:t>Acesso a todo ou qualquer parte </a:t>
            </a:r>
            <a:r>
              <a:rPr lang="pt-PT" sz="1000" u="none" dirty="0">
                <a:latin typeface="Calibri" charset="0"/>
              </a:rPr>
              <a:t>de sistema informático </a:t>
            </a:r>
            <a:r>
              <a:rPr lang="pt-PT" sz="1000" dirty="0">
                <a:latin typeface="Calibri" charset="0"/>
              </a:rPr>
              <a:t>sem direito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Transmissão não pública de dados informáticos para, de, dentro de um sistema informático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Danos, eliminação, deterioração, alteração ou supressão de dados informáticos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Impedimento do funcionamento de um sistema informático inserindo, transmitindo, danificando, eliminando, deteriorando, alterando ou suprimindo dados informáticos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Produção e posse de sistemas informáticos que fazem o supramencionado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sz="1000" dirty="0">
                <a:latin typeface="Calibri" charset="0"/>
              </a:rPr>
              <a:t>Dados não autênticos com a intenção de serem considerados ou utilizados para fins legais, como se fossem autênticos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Entrada, interferência com intenção desonesta de obter ganho económico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Produzir, Oferecer, Distribuir, Comprar, Possuir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IPR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it-IT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Conservação expedita </a:t>
            </a:r>
            <a:r>
              <a:rPr lang="pt-PT" dirty="0">
                <a:latin typeface="Calibri" charset="0"/>
              </a:rPr>
              <a:t>de dados informáticos e dados de tráfego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Divulgação parcial de dados de tráfego para identificar o fornecedor e o caminho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Ordem de produção para pessoas (dados informáticos) e prestadores de serviços (informação do subscritor)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Busca e apreensão de dados informáticos (computador e qualquer outro tipo de armazenamento)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Recolha em tempo real de dados de tráfego e </a:t>
            </a:r>
            <a:r>
              <a:rPr lang="pt-PT" dirty="0" err="1">
                <a:latin typeface="Calibri" charset="0"/>
              </a:rPr>
              <a:t>interceção</a:t>
            </a:r>
            <a:r>
              <a:rPr lang="pt-PT" dirty="0">
                <a:latin typeface="Calibri" charset="0"/>
              </a:rPr>
              <a:t> de dados informáticos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en-US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Infracções </a:t>
            </a:r>
            <a:r>
              <a:rPr lang="pt-PT" dirty="0">
                <a:latin typeface="Calibri" charset="0"/>
              </a:rPr>
              <a:t>penais consideradas como crimes passíveis de extradição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MLA - uma outra assistência mútua, na medida do possível, para efeitos de investigações ou processos relativos a </a:t>
            </a:r>
            <a:r>
              <a:rPr lang="pt-PT" dirty="0" err="1">
                <a:latin typeface="Calibri" charset="0"/>
              </a:rPr>
              <a:t>infrações</a:t>
            </a:r>
            <a:r>
              <a:rPr lang="pt-PT" dirty="0">
                <a:latin typeface="Calibri" charset="0"/>
              </a:rPr>
              <a:t> penais relacionadas com sistemas e dados informáticos, ou para a recolha de provas de um crime em formato </a:t>
            </a:r>
            <a:r>
              <a:rPr lang="pt-PT" dirty="0" err="1">
                <a:latin typeface="Calibri" charset="0"/>
              </a:rPr>
              <a:t>eletrónico</a:t>
            </a:r>
            <a:endParaRPr lang="pt-PT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Divulgação voluntária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u="none" dirty="0">
                <a:latin typeface="Calibri" charset="0"/>
              </a:rPr>
              <a:t>Conservação expedita </a:t>
            </a:r>
            <a:r>
              <a:rPr lang="pt-PT" dirty="0">
                <a:latin typeface="Calibri" charset="0"/>
              </a:rPr>
              <a:t>de dados informáticos, divulgação de dados de tráfego preservados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MLA para pedir apreensão, sem autorização para aceder a sistemas informáticos de casa (ART 32)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pt-PT" dirty="0">
                <a:latin typeface="Calibri" charset="0"/>
              </a:rPr>
              <a:t>Pontos de contacto 24 horas por dia, 7 dias por semana (um, para fins de investigação, 24 horas por dia, 7 dias por semana, colaboração rápida e prontidão para solicitações, pessoal formado)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it-IT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en-US" dirty="0">
              <a:latin typeface="Calibri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AF832C6B-BDA8-DE4D-980B-63A4BC844782}" type="slidenum">
              <a:rPr lang="fr-FR" sz="1200"/>
              <a:pPr/>
              <a:t>8</a:t>
            </a:fld>
            <a:endParaRPr lang="fr-FR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Clique para editar o estilo do subtítulo principal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503A1-91A1-5F4C-8701-FD77CD13ACE2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5836-6A49-5F42-BACD-B257189485C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471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E9523-9B85-3E49-8962-D8935B3DFA91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DCB60-1418-844E-87CE-BE1F7579A62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443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E2E4F-54E0-B94F-A769-C5CA890F6810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0E5B-F315-2940-B411-5C5B376A612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788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832BE-61CD-FC44-8B43-FDA6C0F98138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F30E3-BDA8-9441-B5F9-FCF5F2F843A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04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5714-B413-6946-BFFF-FF8346F010A5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5DEE-E8CF-4D4D-841C-43C1CE9D579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32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6EE87-5B00-7C4B-BC94-BF1EACDB7EF1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2B3DA-0675-2841-8D4D-2CD6E1BDF2A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4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A88CE-3282-3F45-9FA0-D64F14C66B6B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593CE-7E3C-4A4A-A75A-FCE45893F3E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939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7F804-C88E-AA46-BD27-FBCF46ECBB79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F0016-9ECD-5D4E-96A1-F38A6AE0D4A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11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6E2C3-21CC-6441-99FF-77D8185D3CB8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59184-73AC-F04F-B81E-2EE31F82823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299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64158-6AB6-E94E-BEAC-01C1400CEC05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08AC0-CD13-E04A-A5F7-633FABB4F64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52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9AE0-E3CA-2944-85DE-1113A79DBDE8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1D11C-E289-314B-A610-3BC5AC08439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30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Clique para editar o estilo do título principal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E8E0F86-8703-4946-8C65-F61D4D7B933D}" type="datetimeFigureOut">
              <a:rPr lang="en-GB"/>
              <a:pPr>
                <a:defRPr/>
              </a:pPr>
              <a:t>22/04/2019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D32B077-5BA3-7640-94DF-BAF671DF5F4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c.europa.eu/competition/ecn/ecn_recommendation_09122013_digital_evidence_en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umanrightshouse.org/Articles/11059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/>
              <a:t>Formação Avançada sobre Cibercrime para Juízes e Procuradores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>
                <a:solidFill>
                  <a:schemeClr val="bg1">
                    <a:lumMod val="65000"/>
                  </a:schemeClr>
                </a:solidFill>
              </a:rPr>
              <a:t>Sessão 2.1.2</a:t>
            </a:r>
          </a:p>
          <a:p>
            <a:r>
              <a:rPr lang="pt-PT" dirty="0" err="1">
                <a:solidFill>
                  <a:schemeClr val="bg1">
                    <a:lumMod val="65000"/>
                  </a:schemeClr>
                </a:solidFill>
              </a:rPr>
              <a:t>Atualizações</a:t>
            </a:r>
            <a:r>
              <a:rPr lang="pt-PT" dirty="0">
                <a:solidFill>
                  <a:schemeClr val="bg1">
                    <a:lumMod val="65000"/>
                  </a:schemeClr>
                </a:solidFill>
              </a:rPr>
              <a:t> sobre a Convenção de Budapeste</a:t>
            </a:r>
          </a:p>
          <a:p>
            <a:r>
              <a:rPr lang="pt-PT" dirty="0">
                <a:solidFill>
                  <a:schemeClr val="bg1">
                    <a:lumMod val="65000"/>
                  </a:schemeClr>
                </a:solidFill>
              </a:rPr>
              <a:t>Acesso a provas na nuvem e o Protocolo Adicional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856" y="443764"/>
            <a:ext cx="4332287" cy="86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7124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683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3200">
                <a:solidFill>
                  <a:schemeClr val="bg1"/>
                </a:solidFill>
                <a:latin typeface="Verdana" charset="0"/>
                <a:cs typeface="Verdana" charset="0"/>
              </a:rPr>
              <a:t>Grupo de Provas em Nuvem T-CY </a:t>
            </a:r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11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081117"/>
          </a:xfrm>
          <a:ln>
            <a:solidFill>
              <a:schemeClr val="accent1"/>
            </a:solidFill>
          </a:ln>
        </p:spPr>
        <p:txBody>
          <a:bodyPr rtlCol="0">
            <a:spAutoFit/>
          </a:bodyPr>
          <a:lstStyle/>
          <a:p>
            <a:pPr marL="0" indent="0">
              <a:spcAft>
                <a:spcPts val="2400"/>
              </a:spcAft>
              <a:buFont typeface="Arial" charset="0"/>
              <a:buNone/>
              <a:defRPr/>
            </a:pPr>
            <a:r>
              <a:rPr lang="pt-PT" sz="1600" b="1" dirty="0">
                <a:solidFill>
                  <a:srgbClr val="2F618F"/>
                </a:solidFill>
                <a:latin typeface="Verdana"/>
                <a:cs typeface="Verdana"/>
              </a:rPr>
              <a:t>Como garantir o estado de direito no ciberespaço através do acesso mais eficiente a provas eletrónicas para questões de justiça criminal?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Avaliação das disposições de auxílio judiciário mútuo </a:t>
            </a:r>
            <a:r>
              <a:rPr lang="pt-PT" sz="1600" dirty="0">
                <a:latin typeface="Verdana"/>
                <a:cs typeface="Verdana"/>
                <a:sym typeface="Wingdings"/>
              </a:rPr>
              <a:t> </a:t>
            </a:r>
            <a:r>
              <a:rPr lang="pt-PT" sz="1600" dirty="0">
                <a:latin typeface="Verdana"/>
                <a:cs typeface="Verdana"/>
              </a:rPr>
              <a:t>24 recomendações para tornar MLA mais eficiente (Dez. de 2014)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Acesso transfronteiriço aos dados (Grupo Transfronteiriço </a:t>
            </a:r>
            <a:r>
              <a:rPr lang="pt-PT" sz="1600" dirty="0" err="1">
                <a:latin typeface="Verdana"/>
                <a:cs typeface="Verdana"/>
              </a:rPr>
              <a:t>T-CY</a:t>
            </a:r>
            <a:r>
              <a:rPr lang="pt-PT" sz="1600" dirty="0">
                <a:latin typeface="Verdana"/>
                <a:cs typeface="Verdana"/>
              </a:rPr>
              <a:t> 2012-2014)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sz="1400" dirty="0">
                <a:latin typeface="Verdana"/>
                <a:cs typeface="Verdana"/>
              </a:rPr>
              <a:t>Clarificação do Artigo </a:t>
            </a:r>
            <a:r>
              <a:rPr lang="pt-PT" sz="1400" dirty="0" err="1">
                <a:latin typeface="Verdana"/>
                <a:cs typeface="Verdana"/>
              </a:rPr>
              <a:t>32b</a:t>
            </a:r>
            <a:r>
              <a:rPr lang="pt-PT" sz="1400" dirty="0">
                <a:latin typeface="Verdana"/>
                <a:cs typeface="Verdana"/>
              </a:rPr>
              <a:t> Nota de Orientação </a:t>
            </a:r>
            <a:r>
              <a:rPr lang="pt-PT" sz="1400" dirty="0">
                <a:latin typeface="Verdana"/>
                <a:cs typeface="Verdana"/>
                <a:sym typeface="Wingdings"/>
              </a:rPr>
              <a:t> </a:t>
            </a:r>
            <a:r>
              <a:rPr lang="pt-PT" sz="1400" dirty="0">
                <a:latin typeface="Verdana"/>
                <a:cs typeface="Verdana"/>
              </a:rPr>
              <a:t>da Convenção de Budapeste (Dez. de 2014)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sz="1400" dirty="0">
                <a:latin typeface="Verdana"/>
                <a:cs typeface="Verdana"/>
              </a:rPr>
              <a:t>Necessárias opções adicionais para acesso </a:t>
            </a:r>
            <a:r>
              <a:rPr lang="pt-PT" sz="1400" dirty="0" err="1">
                <a:latin typeface="Verdana"/>
                <a:cs typeface="Verdana"/>
              </a:rPr>
              <a:t>transfronteiriço</a:t>
            </a:r>
            <a:r>
              <a:rPr lang="pt-PT" sz="1400" dirty="0" err="1">
                <a:latin typeface="Verdana"/>
                <a:cs typeface="Verdana"/>
                <a:sym typeface="Wingdings"/>
              </a:rPr>
              <a:t></a:t>
            </a:r>
            <a:r>
              <a:rPr lang="pt-PT" sz="1400" dirty="0">
                <a:latin typeface="Verdana"/>
                <a:cs typeface="Verdana"/>
                <a:sym typeface="Wingdings"/>
              </a:rPr>
              <a:t> </a:t>
            </a:r>
            <a:r>
              <a:rPr lang="pt-PT" sz="1400" dirty="0">
                <a:latin typeface="Verdana"/>
                <a:cs typeface="Verdana"/>
              </a:rPr>
              <a:t>, mas politicamente não viável em 2014. (Risco de aumento da ação unilateral)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Grupo de Provas em Nuvem </a:t>
            </a:r>
            <a:r>
              <a:rPr lang="pt-PT" sz="1600" dirty="0" err="1">
                <a:latin typeface="Verdana"/>
                <a:cs typeface="Verdana"/>
              </a:rPr>
              <a:t>T-CY</a:t>
            </a:r>
            <a:r>
              <a:rPr lang="pt-PT" sz="1600" dirty="0">
                <a:latin typeface="Verdana"/>
                <a:cs typeface="Verdana"/>
              </a:rPr>
              <a:t> (2015-2016): Propostas apresentadas ao Comité da Convenção sobre Cibercrime em Novembro de 2016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687" name="Rectangle 13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82EDB556-AB37-7C49-8980-5EF480433A13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10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2707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3200">
                <a:solidFill>
                  <a:schemeClr val="bg1"/>
                </a:solidFill>
                <a:latin typeface="Verdana" charset="0"/>
                <a:cs typeface="Verdana" charset="0"/>
              </a:rPr>
              <a:t>CEG – Questões identificadas</a:t>
            </a:r>
          </a:p>
        </p:txBody>
      </p:sp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Content Placeholder 12"/>
          <p:cNvSpPr>
            <a:spLocks noGrp="1"/>
          </p:cNvSpPr>
          <p:nvPr>
            <p:ph idx="1"/>
          </p:nvPr>
        </p:nvSpPr>
        <p:spPr>
          <a:xfrm>
            <a:off x="457200" y="1722438"/>
            <a:ext cx="8229600" cy="44323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Diferenciação de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subscritor versus tráfego versus dados de conteúdo</a:t>
            </a: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Eficácia da </a:t>
            </a:r>
            <a:r>
              <a:rPr lang="pt-PT" sz="1600" b="1" dirty="0" err="1">
                <a:latin typeface="Verdana" charset="0"/>
                <a:ea typeface="MS PGothic" charset="0"/>
                <a:cs typeface="Verdana" charset="0"/>
              </a:rPr>
              <a:t>MLA</a:t>
            </a:r>
            <a:endParaRPr lang="pt-PT" sz="1600" b="1" dirty="0">
              <a:latin typeface="Verdana" charset="0"/>
              <a:ea typeface="MS PGothic" charset="0"/>
              <a:cs typeface="Verdana" charset="0"/>
            </a:endParaRP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Perda de localização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e selva de acesso transfronteiriço</a:t>
            </a: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Fornecedor presente ou a disponibilizar um serviço no território de uma Parte</a:t>
            </a: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Divulgação voluntária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por entidades do setor privado (prestadores nos EUA)</a:t>
            </a: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Procedimentos de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emergência</a:t>
            </a: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Proteção de dados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2711" name="Rectangle 14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604D7FDE-B50C-6646-BBCF-D9DA0A356FA5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11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731" name="TextBox 7"/>
          <p:cNvSpPr txBox="1">
            <a:spLocks noChangeArrowheads="1"/>
          </p:cNvSpPr>
          <p:nvPr/>
        </p:nvSpPr>
        <p:spPr bwMode="auto">
          <a:xfrm>
            <a:off x="179512" y="188913"/>
            <a:ext cx="88565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dirty="0" err="1">
                <a:solidFill>
                  <a:schemeClr val="bg1"/>
                </a:solidFill>
                <a:latin typeface="Verdana" charset="0"/>
                <a:cs typeface="Verdana" charset="0"/>
              </a:rPr>
              <a:t>I.1</a:t>
            </a:r>
            <a:r>
              <a:rPr lang="pt-PT" dirty="0">
                <a:solidFill>
                  <a:schemeClr val="bg1"/>
                </a:solidFill>
                <a:latin typeface="Verdana" charset="0"/>
                <a:cs typeface="Verdana" charset="0"/>
              </a:rPr>
              <a:t>. Subscritor vs tráfego vs dados de conteúdo</a:t>
            </a:r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3" name="Content Placeholder 12"/>
          <p:cNvSpPr>
            <a:spLocks noGrp="1"/>
          </p:cNvSpPr>
          <p:nvPr>
            <p:ph idx="1"/>
          </p:nvPr>
        </p:nvSpPr>
        <p:spPr>
          <a:xfrm>
            <a:off x="457200" y="2130425"/>
            <a:ext cx="8229600" cy="298543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Informações de subscritor mais frequentemente exigidas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em investigações criminais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Privacidade menos confidencial do que os dados de conteúdo ou de tráfego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Regras de acesso às informações do subscritor não harmonizadas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Informações do subscritor mantidas pelos fornecedores de serviços e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obtidas por meio de ordens de produção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Menos interferência em direitos que não a busca e apreensão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735" name="Rectangle 13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3A96712E-42D2-0249-94C5-CCD8EEBC8140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12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755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I.2. Assistência jurídica mútua</a:t>
            </a:r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7" name="Content Placeholder 12"/>
          <p:cNvSpPr>
            <a:spLocks noGrp="1"/>
          </p:cNvSpPr>
          <p:nvPr>
            <p:ph idx="1"/>
          </p:nvPr>
        </p:nvSpPr>
        <p:spPr>
          <a:xfrm>
            <a:off x="457200" y="2130425"/>
            <a:ext cx="8229600" cy="298543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O auxílio judiciário mútuo (MLA) continua a ser o principal meio para obter provas eletrónicas para fins de justiça criminal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A </a:t>
            </a:r>
            <a:r>
              <a:rPr lang="pt-PT" sz="1600" b="1" dirty="0" err="1">
                <a:latin typeface="Verdana" charset="0"/>
                <a:ea typeface="MS PGothic" charset="0"/>
                <a:cs typeface="Verdana" charset="0"/>
              </a:rPr>
              <a:t>MLA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 necessita de ser mais eficiente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Frequentemente,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os dados de tráfego ou de informações do subscritor são necessários primeiro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para confirmar ou tratar de uma solicitação de </a:t>
            </a:r>
            <a:r>
              <a:rPr lang="pt-PT" sz="1600" dirty="0" err="1">
                <a:latin typeface="Verdana" charset="0"/>
                <a:ea typeface="MS PGothic" charset="0"/>
                <a:cs typeface="Verdana" charset="0"/>
              </a:rPr>
              <a:t>MLA</a:t>
            </a:r>
            <a:endParaRPr lang="pt-PT" sz="16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A MLA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muitas vezes não é viável para garantir provas voláteis em jurisdições desconhecidas ou múltiplas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759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T-CY, www.coe.int/cybercrime				                      - </a:t>
            </a:r>
            <a:fld id="{1E438C01-E360-2746-B121-625D10BD54B9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13</a:t>
            </a:fld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779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I.3. Perda de localização (1/2)</a:t>
            </a:r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Content Placeholder 12"/>
          <p:cNvSpPr>
            <a:spLocks noGrp="1"/>
          </p:cNvSpPr>
          <p:nvPr>
            <p:ph idx="1"/>
          </p:nvPr>
        </p:nvSpPr>
        <p:spPr>
          <a:xfrm>
            <a:off x="457200" y="1936750"/>
            <a:ext cx="8229600" cy="3508375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Em situações de "perda de localização" (fonte desconhecida de ataque, servidores em locais múltiplos ou variáveis, análise forense em tempo real, etc.) </a:t>
            </a:r>
            <a:r>
              <a:rPr lang="pt-PT" sz="1600" dirty="0" err="1">
                <a:latin typeface="Verdana" charset="0"/>
                <a:ea typeface="MS PGothic" charset="0"/>
                <a:cs typeface="Verdana" charset="0"/>
              </a:rPr>
              <a:t>MLA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não viável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princípio da territorialidade nem sempre aplicável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O acesso transfronteiriço direto aos dados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poderá ser necessário. Que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condições e garantias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?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Artigo 32.b Convenção de Budapeste limitada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Ausência de um quadro legal internacional para acesso transfronteiriço legal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Soluções unilaterais por governos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/selva</a:t>
            </a:r>
            <a:r>
              <a:rPr lang="pt-PT" sz="1600" dirty="0"/>
              <a:t>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</a:t>
            </a:r>
            <a:r>
              <a:rPr lang="pt-PT" sz="1600" dirty="0"/>
              <a:t>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riscos para os direitos dos indivíduos e do estado para relações estaduais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783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T-CY, www.coe.int/cybercrime				                      - </a:t>
            </a:r>
            <a:fld id="{3D93D4F1-15E7-B849-9F50-973DAE734D33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14</a:t>
            </a:fld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6803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I.3. Perda de localização (2/2)</a:t>
            </a:r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5" name="Content Placeholder 1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01314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400" b="1" dirty="0">
                <a:latin typeface="Verdana" charset="0"/>
                <a:ea typeface="MS PGothic" charset="0"/>
                <a:cs typeface="Verdana" charset="0"/>
              </a:rPr>
              <a:t>Nota de orientação </a:t>
            </a:r>
            <a:r>
              <a:rPr lang="pt-PT" sz="1400" b="1" dirty="0" err="1">
                <a:latin typeface="Verdana" charset="0"/>
                <a:ea typeface="MS PGothic" charset="0"/>
                <a:cs typeface="Verdana" charset="0"/>
              </a:rPr>
              <a:t>T-CY</a:t>
            </a:r>
            <a:r>
              <a:rPr lang="pt-PT" sz="1400" b="1" dirty="0">
                <a:latin typeface="Verdana" charset="0"/>
                <a:ea typeface="MS PGothic" charset="0"/>
                <a:cs typeface="Verdana" charset="0"/>
              </a:rPr>
              <a:t> sobre o acesso transfronteiriço aos dados</a:t>
            </a:r>
            <a:r>
              <a:rPr lang="pt-PT" sz="1400" dirty="0">
                <a:latin typeface="Verdana" charset="0"/>
                <a:ea typeface="MS PGothic" charset="0"/>
                <a:cs typeface="Verdana" charset="0"/>
              </a:rPr>
              <a:t> (Artigo 32), Dezembro de 2014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100" dirty="0">
                <a:latin typeface="Verdana" charset="0"/>
                <a:ea typeface="ＭＳ Ｐゴシック" charset="0"/>
              </a:rPr>
              <a:t>Em relação ao Artigo </a:t>
            </a:r>
            <a:r>
              <a:rPr lang="pt-PT" sz="1100" dirty="0" err="1">
                <a:latin typeface="Verdana" charset="0"/>
                <a:ea typeface="ＭＳ Ｐゴシック" charset="0"/>
              </a:rPr>
              <a:t>32b</a:t>
            </a:r>
            <a:r>
              <a:rPr lang="pt-PT" sz="1100" dirty="0">
                <a:latin typeface="Verdana" charset="0"/>
                <a:ea typeface="ＭＳ Ｐゴシック" charset="0"/>
              </a:rPr>
              <a:t>, situações típicas podem incluir:</a:t>
            </a:r>
            <a:br>
              <a:rPr lang="pt-PT" sz="1100" dirty="0">
                <a:latin typeface="Verdana" charset="0"/>
                <a:ea typeface="ＭＳ Ｐゴシック" charset="0"/>
              </a:rPr>
            </a:br>
            <a:br>
              <a:rPr lang="pt-PT" sz="1100" dirty="0">
                <a:latin typeface="Verdana" charset="0"/>
                <a:ea typeface="ＭＳ Ｐゴシック" charset="0"/>
              </a:rPr>
            </a:br>
            <a:r>
              <a:rPr lang="pt-PT" sz="1100" dirty="0">
                <a:latin typeface="Verdana" charset="0"/>
                <a:ea typeface="ＭＳ Ｐゴシック" charset="0"/>
              </a:rPr>
              <a:t>"Um suposto traficante de drogas é preso legalmente enquanto a sua caixa de correio - possivelmente com prova de crime - está aberta no seu </a:t>
            </a:r>
            <a:r>
              <a:rPr lang="pt-PT" sz="1100" dirty="0" err="1">
                <a:latin typeface="Verdana" charset="0"/>
                <a:ea typeface="ＭＳ Ｐゴシック" charset="0"/>
              </a:rPr>
              <a:t>tablet</a:t>
            </a:r>
            <a:r>
              <a:rPr lang="pt-PT" sz="1100" dirty="0">
                <a:latin typeface="Verdana" charset="0"/>
                <a:ea typeface="ＭＳ Ｐゴシック" charset="0"/>
              </a:rPr>
              <a:t>, smartphone ou outro dispositivo. Se o suspeito voluntariamente consentir que a polícia aceda à conta e se a polícia tiver a certeza de que os dados da caixa de correio estão localizados noutra Parte, a polícia poderá aceder aos dados nos termos do Artigo </a:t>
            </a:r>
            <a:r>
              <a:rPr lang="pt-PT" sz="1100" dirty="0" err="1">
                <a:latin typeface="Verdana" charset="0"/>
                <a:ea typeface="ＭＳ Ｐゴシック" charset="0"/>
              </a:rPr>
              <a:t>32b</a:t>
            </a:r>
            <a:r>
              <a:rPr lang="pt-PT" sz="1100" dirty="0">
                <a:latin typeface="Verdana" charset="0"/>
                <a:ea typeface="ＭＳ Ｐゴシック" charset="0"/>
              </a:rPr>
              <a:t>."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400" b="1" dirty="0">
                <a:latin typeface="Verdana" charset="0"/>
                <a:ea typeface="MS PGothic" charset="0"/>
                <a:cs typeface="Verdana" charset="0"/>
              </a:rPr>
              <a:t>Doutrina de longo alcance da lei antitrust e da UE</a:t>
            </a:r>
            <a:r>
              <a:rPr lang="pt-PT" sz="1400" dirty="0">
                <a:latin typeface="Verdana" charset="0"/>
                <a:ea typeface="MS PGothic" charset="0"/>
                <a:cs typeface="Verdana" charset="0"/>
              </a:rPr>
              <a:t> (Casos </a:t>
            </a:r>
            <a:r>
              <a:rPr lang="pt-PT" sz="1400" dirty="0" err="1">
                <a:latin typeface="Verdana" charset="0"/>
                <a:ea typeface="MS PGothic" charset="0"/>
                <a:cs typeface="Verdana" charset="0"/>
              </a:rPr>
              <a:t>ICI</a:t>
            </a:r>
            <a:r>
              <a:rPr lang="pt-PT" sz="1400" dirty="0">
                <a:latin typeface="Verdana" charset="0"/>
                <a:ea typeface="MS PGothic" charset="0"/>
                <a:cs typeface="Verdana" charset="0"/>
              </a:rPr>
              <a:t> 48/69; </a:t>
            </a:r>
            <a:r>
              <a:rPr lang="pt-PT" sz="1400" dirty="0" err="1">
                <a:latin typeface="Verdana" charset="0"/>
                <a:ea typeface="MS PGothic" charset="0"/>
                <a:cs typeface="Verdana" charset="0"/>
              </a:rPr>
              <a:t>Woodpulp</a:t>
            </a:r>
            <a:r>
              <a:rPr lang="pt-PT" sz="1400" dirty="0">
                <a:latin typeface="Verdana" charset="0"/>
                <a:ea typeface="MS PGothic" charset="0"/>
                <a:cs typeface="Verdana" charset="0"/>
              </a:rPr>
              <a:t> 89/85)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100" dirty="0">
                <a:latin typeface="Verdana" charset="0"/>
                <a:ea typeface="ＭＳ Ｐゴシック" charset="0"/>
                <a:cs typeface="ＭＳ Ｐゴシック" charset="0"/>
              </a:rPr>
              <a:t>A Comissão Europeia recomenda que </a:t>
            </a:r>
            <a:r>
              <a:rPr lang="pt-PT" sz="1100" b="1" dirty="0">
                <a:latin typeface="Verdana" charset="0"/>
                <a:ea typeface="ＭＳ Ｐゴシック" charset="0"/>
                <a:cs typeface="ＭＳ Ｐゴシック" charset="0"/>
              </a:rPr>
              <a:t>as autoridades da concorrência da União Europeia tenham acesso a servidores em qualquer parte do mundo para reunir provas em processos antitrust</a:t>
            </a:r>
            <a:r>
              <a:rPr lang="pt-PT" sz="1100" dirty="0">
                <a:latin typeface="Verdana" charset="0"/>
                <a:ea typeface="ＭＳ Ｐゴシック" charset="0"/>
                <a:cs typeface="ＭＳ Ｐゴシック" charset="0"/>
              </a:rPr>
              <a:t>: </a:t>
            </a:r>
            <a:br>
              <a:rPr lang="pt-PT" sz="1100" dirty="0">
                <a:latin typeface="Verdana" charset="0"/>
                <a:ea typeface="ＭＳ Ｐゴシック" charset="0"/>
                <a:cs typeface="ＭＳ Ｐゴシック" charset="0"/>
              </a:rPr>
            </a:br>
            <a:br>
              <a:rPr lang="pt-PT" sz="1100" dirty="0"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pt-PT" sz="1100" dirty="0">
                <a:latin typeface="Verdana" charset="0"/>
                <a:ea typeface="ＭＳ Ｐゴシック" charset="0"/>
                <a:cs typeface="ＭＳ Ｐゴシック" charset="0"/>
              </a:rPr>
              <a:t>"Para ter poderes efetivos para recolher provas digitais, é importante que as Autoridades possam, no exercício dos seus poderes de inspeção, </a:t>
            </a:r>
            <a:r>
              <a:rPr lang="pt-PT" sz="1100" b="1" dirty="0">
                <a:latin typeface="Verdana" charset="0"/>
                <a:ea typeface="ＭＳ Ｐゴシック" charset="0"/>
                <a:cs typeface="ＭＳ Ｐゴシック" charset="0"/>
              </a:rPr>
              <a:t>recolher informações digitais acessíveis à empresa ou pessoa cujas instalações estão a ser inspecionadas, independentemente de onde estejam armazenadas</a:t>
            </a:r>
            <a:r>
              <a:rPr lang="pt-PT" sz="1100" dirty="0">
                <a:latin typeface="Verdana" charset="0"/>
                <a:ea typeface="ＭＳ Ｐゴシック" charset="0"/>
                <a:cs typeface="ＭＳ Ｐゴシック" charset="0"/>
              </a:rPr>
              <a:t>, inclusive em servidores ou outros suportes de armazenamento localizados fora do território da respetiva autoridade de concorrência nacional ou fora da União Europeia." </a:t>
            </a:r>
            <a:br>
              <a:rPr lang="pt-PT" sz="1100" dirty="0">
                <a:latin typeface="Verdana" charset="0"/>
                <a:ea typeface="ＭＳ Ｐゴシック" charset="0"/>
                <a:cs typeface="ＭＳ Ｐゴシック" charset="0"/>
              </a:rPr>
            </a:br>
            <a:br>
              <a:rPr lang="pt-PT" sz="600" dirty="0"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pt-PT" sz="800" dirty="0">
                <a:latin typeface="Verdana" charset="0"/>
                <a:ea typeface="ＭＳ Ｐゴシック" charset="0"/>
                <a:cs typeface="ＭＳ Ｐゴシック" charset="0"/>
              </a:rPr>
              <a:t>Fonte: Rede Europeia de Concorrência "Recomendação sobre o poder de recolher provas digitais, incluindo por meios forenses" </a:t>
            </a:r>
            <a:r>
              <a:rPr lang="pt-PT" sz="800" dirty="0">
                <a:latin typeface="Verdana" charset="0"/>
                <a:ea typeface="ＭＳ Ｐゴシック" charset="0"/>
                <a:cs typeface="ＭＳ Ｐゴシック" charset="0"/>
                <a:hlinkClick r:id="rId4"/>
              </a:rPr>
              <a:t>http://ec.europa.eu/competition/ecn/ecn_recommendation_09122013_digital_evidence_en.pdf</a:t>
            </a:r>
            <a:r>
              <a:rPr lang="pt-PT" sz="800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6807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E5812696-0863-2A4F-9F7A-54A5ABAC3B36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15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827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I.4. Prestador de serviços que oferece um serviço no território de um Estado Parte</a:t>
            </a: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9" name="Rectangle 10"/>
          <p:cNvSpPr>
            <a:spLocks noChangeArrowheads="1"/>
          </p:cNvSpPr>
          <p:nvPr/>
        </p:nvSpPr>
        <p:spPr bwMode="auto">
          <a:xfrm>
            <a:off x="7938" y="6524625"/>
            <a:ext cx="91360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600" b="1"/>
              <a:t>									     </a:t>
            </a:r>
            <a:r>
              <a:rPr lang="pt-PT" sz="1600" b="1">
                <a:solidFill>
                  <a:schemeClr val="bg1"/>
                </a:solidFill>
              </a:rPr>
              <a:t> - </a:t>
            </a:r>
            <a:fld id="{E7D587B5-DFFD-CF4C-86B1-708710CF80D2}" type="slidenum">
              <a:rPr lang="en-US" sz="1600" b="1">
                <a:solidFill>
                  <a:schemeClr val="bg1"/>
                </a:solidFill>
              </a:rPr>
              <a:pPr/>
              <a:t>16</a:t>
            </a:fld>
            <a:r>
              <a:rPr lang="pt-PT" sz="1600" b="1">
                <a:solidFill>
                  <a:schemeClr val="bg1"/>
                </a:solidFill>
              </a:rPr>
              <a:t> -</a:t>
            </a:r>
          </a:p>
        </p:txBody>
      </p:sp>
      <p:sp>
        <p:nvSpPr>
          <p:cNvPr id="13" name="Content Placeholder 12"/>
          <p:cNvSpPr txBox="1">
            <a:spLocks noGrp="1"/>
          </p:cNvSpPr>
          <p:nvPr>
            <p:ph idx="1"/>
          </p:nvPr>
        </p:nvSpPr>
        <p:spPr>
          <a:xfrm>
            <a:off x="457200" y="1936750"/>
            <a:ext cx="8229600" cy="3847207"/>
          </a:xfrm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Quando é que um fornecedor de serviços</a:t>
            </a:r>
          </a:p>
          <a:p>
            <a:pPr marL="900113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é "</a:t>
            </a:r>
            <a:r>
              <a:rPr lang="pt-PT" sz="1600" b="1" dirty="0">
                <a:latin typeface="Verdana"/>
                <a:cs typeface="Verdana"/>
              </a:rPr>
              <a:t>presente</a:t>
            </a:r>
            <a:r>
              <a:rPr lang="pt-PT" sz="1600" dirty="0">
                <a:latin typeface="Verdana"/>
                <a:cs typeface="Verdana"/>
              </a:rPr>
              <a:t>" no território de um Estado?</a:t>
            </a:r>
          </a:p>
          <a:p>
            <a:pPr marL="900113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"</a:t>
            </a:r>
            <a:r>
              <a:rPr lang="pt-PT" sz="1600" b="1" dirty="0">
                <a:latin typeface="Verdana"/>
                <a:cs typeface="Verdana"/>
              </a:rPr>
              <a:t>disponibiliza um serviço</a:t>
            </a:r>
            <a:r>
              <a:rPr lang="pt-PT" sz="1600" dirty="0">
                <a:latin typeface="Verdana"/>
                <a:cs typeface="Verdana"/>
              </a:rPr>
              <a:t>" no território de um Estado?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Portanto, </a:t>
            </a:r>
            <a:r>
              <a:rPr lang="pt-PT" sz="1600" b="1" dirty="0">
                <a:latin typeface="Verdana"/>
                <a:cs typeface="Verdana"/>
              </a:rPr>
              <a:t>quando é que um fornecedor de serviços está sujeito a uma injunção de comunicar doméstica ou a outro tipo de ordem coercitiva</a:t>
            </a:r>
            <a:r>
              <a:rPr lang="pt-PT" sz="1600" dirty="0">
                <a:latin typeface="Verdana"/>
                <a:cs typeface="Verdana"/>
              </a:rPr>
              <a:t>?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Se maior for o uso interno da injunção de comunicar </a:t>
            </a:r>
            <a:r>
              <a:rPr lang="pt-PT" sz="1600" dirty="0">
                <a:latin typeface="Verdana"/>
                <a:cs typeface="Verdana"/>
                <a:sym typeface="Wingdings"/>
              </a:rPr>
              <a:t> </a:t>
            </a:r>
            <a:r>
              <a:rPr lang="pt-PT" sz="1600" dirty="0">
                <a:latin typeface="Verdana"/>
                <a:cs typeface="Verdana"/>
              </a:rPr>
              <a:t>redução de pressão de obter informação do subscritor através do sistema de MLA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pt-PT" sz="1600" dirty="0"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832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02B87B4B-AB59-6B46-9459-B0DCB89718BE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16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8851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I.5. Divulgação "voluntária" por entidades do setor privado</a:t>
            </a: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Content Placeholder 12"/>
          <p:cNvSpPr>
            <a:spLocks noGrp="1"/>
          </p:cNvSpPr>
          <p:nvPr>
            <p:ph idx="1"/>
          </p:nvPr>
        </p:nvSpPr>
        <p:spPr>
          <a:xfrm>
            <a:off x="457200" y="1384300"/>
            <a:ext cx="8229600" cy="4708525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Mais de 100.000 pedidos/ano dos Estados Europeus para grandes prestadores dos EUA. Principalmente relacionado com a divulgação de dados de subscritores ou tráfego (cerca de 60%)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Os prestadores decidem se devem ou não responder</a:t>
            </a: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 a solicitações legais 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e se devem notificar os clientes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400" dirty="0">
                <a:latin typeface="Verdana" charset="0"/>
                <a:ea typeface="ＭＳ Ｐゴシック" charset="0"/>
              </a:rPr>
              <a:t>Políticas/práticas de fornecedores voláteis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Questões sobre a </a:t>
            </a:r>
            <a:r>
              <a:rPr lang="pt-PT" sz="1800" dirty="0" err="1">
                <a:latin typeface="Verdana" charset="0"/>
                <a:ea typeface="MS PGothic" charset="0"/>
                <a:cs typeface="Verdana" charset="0"/>
              </a:rPr>
              <a:t>proteção</a:t>
            </a: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 de dados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Nenhuma divulgação por prestadores europeus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Não admissibilidade de dados recebidos em alguns Estados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Estrutura mais clara/mais estável necessária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8855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DA65A3B4-D34A-3344-953F-D0DC9453EC97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17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9875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I.5. Divulgação "voluntária" por entidades do setor privado</a:t>
            </a: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au 4"/>
          <p:cNvGraphicFramePr>
            <a:graphicFrameLocks noGrp="1"/>
          </p:cNvGraphicFramePr>
          <p:nvPr>
            <p:ph idx="1"/>
          </p:nvPr>
        </p:nvGraphicFramePr>
        <p:xfrm>
          <a:off x="395288" y="1341438"/>
          <a:ext cx="8353425" cy="49244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6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2561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lang="en-GB" sz="1400" dirty="0">
                        <a:effectLst/>
                        <a:latin typeface="Verdana"/>
                        <a:cs typeface="Verdana"/>
                      </a:endParaRPr>
                    </a:p>
                  </a:txBody>
                  <a:tcPr marL="68584" marR="68584" marT="0" marB="0" anchor="b">
                    <a:solidFill>
                      <a:srgbClr val="2F618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Pedidos de dados enviados para a Apple, Facebook, Google, Microsoft, Twitter e Yahoo em 2015</a:t>
                      </a:r>
                    </a:p>
                  </a:txBody>
                  <a:tcPr marL="68584" marR="68584" marT="0" marB="0" anchor="b">
                    <a:solidFill>
                      <a:srgbClr val="2F61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00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Partes</a:t>
                      </a:r>
                    </a:p>
                  </a:txBody>
                  <a:tcPr marL="68584" marR="68584" marT="0" marB="0" anchor="b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Recebido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Divulgação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Áustria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   254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  119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47%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Bélgica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1.992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1.453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73%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Canadá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1.157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  884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76%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França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27.213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14.746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54%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Alemanha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29.092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15.469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53%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Itália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7.847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3.591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46%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Países Baixos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1.605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1.213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76%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Polónia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2.378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  820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34%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Portugal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3.255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1.751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54%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Espanha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4.151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 2.092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50%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Reino Unido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29.937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21.075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70%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EUA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 89.350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 70.116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78%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Total excluindo EUA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 b="1">
                          <a:latin typeface="Verdana"/>
                          <a:cs typeface="Verdana"/>
                        </a:rPr>
                        <a:t>   138.612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 b="1">
                          <a:latin typeface="Verdana"/>
                          <a:cs typeface="Verdana"/>
                        </a:rPr>
                        <a:t>    82.529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 b="1">
                          <a:latin typeface="Verdana"/>
                          <a:cs typeface="Verdana"/>
                        </a:rPr>
                        <a:t>60%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Total incluindo EUA</a:t>
                      </a: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 227.962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  152.644 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latin typeface="Verdana"/>
                          <a:cs typeface="Verdana"/>
                        </a:rPr>
                        <a:t>67%</a:t>
                      </a: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9963" name="Rectangle 14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T-CY, www.coe.int/cybercrime				                      - </a:t>
            </a:r>
            <a:fld id="{A30D53C4-1484-774A-B536-242934A3CEA2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18</a:t>
            </a:fld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0899" name="TextBox 7"/>
          <p:cNvSpPr txBox="1">
            <a:spLocks noChangeArrowheads="1"/>
          </p:cNvSpPr>
          <p:nvPr/>
        </p:nvSpPr>
        <p:spPr bwMode="auto">
          <a:xfrm>
            <a:off x="1403350" y="241300"/>
            <a:ext cx="7632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I.6. Procedimentos de </a:t>
            </a:r>
            <a:r>
              <a:rPr lang="pt-PT" sz="2800" dirty="0">
                <a:solidFill>
                  <a:srgbClr val="00B050"/>
                </a:solidFill>
                <a:latin typeface="Verdana" charset="0"/>
                <a:cs typeface="Verdana" charset="0"/>
              </a:rPr>
              <a:t>urgência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Rectangle 10"/>
          <p:cNvSpPr>
            <a:spLocks noChangeArrowheads="1"/>
          </p:cNvSpPr>
          <p:nvPr/>
        </p:nvSpPr>
        <p:spPr bwMode="auto">
          <a:xfrm>
            <a:off x="7938" y="6524625"/>
            <a:ext cx="91360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600" b="1"/>
              <a:t>									     </a:t>
            </a:r>
            <a:r>
              <a:rPr lang="pt-PT" sz="1600" b="1">
                <a:solidFill>
                  <a:schemeClr val="bg1"/>
                </a:solidFill>
              </a:rPr>
              <a:t> - </a:t>
            </a:r>
            <a:fld id="{272D1F03-599D-AF4D-8A02-E74BFF08146B}" type="slidenum">
              <a:rPr lang="en-US" sz="1600" b="1">
                <a:solidFill>
                  <a:schemeClr val="bg1"/>
                </a:solidFill>
              </a:rPr>
              <a:pPr/>
              <a:t>19</a:t>
            </a:fld>
            <a:r>
              <a:rPr lang="pt-PT" sz="1600" b="1">
                <a:solidFill>
                  <a:schemeClr val="bg1"/>
                </a:solidFill>
              </a:rPr>
              <a:t> -</a:t>
            </a:r>
          </a:p>
        </p:txBody>
      </p:sp>
      <p:sp>
        <p:nvSpPr>
          <p:cNvPr id="80902" name="Content Placeholder 12"/>
          <p:cNvSpPr>
            <a:spLocks noGrp="1"/>
          </p:cNvSpPr>
          <p:nvPr>
            <p:ph idx="1"/>
          </p:nvPr>
        </p:nvSpPr>
        <p:spPr>
          <a:xfrm>
            <a:off x="457200" y="2693988"/>
            <a:ext cx="8229600" cy="1814512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Procedimentos de urgência necessários para obter provas localizadas em jurisdições estrangeiras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Assistência jurídica mútua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Cooperação </a:t>
            </a:r>
            <a:r>
              <a:rPr lang="pt-PT" sz="1800" b="1" dirty="0" err="1">
                <a:latin typeface="Verdana" charset="0"/>
                <a:ea typeface="MS PGothic" charset="0"/>
                <a:cs typeface="Verdana" charset="0"/>
              </a:rPr>
              <a:t>direta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 com um prestador de serviços</a:t>
            </a:r>
          </a:p>
        </p:txBody>
      </p:sp>
      <p:sp>
        <p:nvSpPr>
          <p:cNvPr id="9" name="Rectangle 8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0904" name="Rectangle 9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CC5F72AC-E54C-8749-9F98-3665D1DC2CB0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19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pt-PT" b="1" dirty="0"/>
              <a:t>Programa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dirty="0"/>
              <a:t>Parte Um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t-PT" dirty="0"/>
              <a:t>A Convenção de Budapeste </a:t>
            </a:r>
            <a:r>
              <a:rPr lang="pt-PT" dirty="0" err="1"/>
              <a:t>atualmente</a:t>
            </a:r>
            <a:endParaRPr lang="pt-PT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dirty="0"/>
              <a:t>Parte Dois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t-PT" dirty="0"/>
              <a:t>Acesso às provas na nuvem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t-PT" dirty="0"/>
              <a:t>Questões identificadas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t-PT" dirty="0"/>
              <a:t>Soluções propostas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t-PT" dirty="0"/>
              <a:t>O Protocolo Adicional à Convenção de Budapeste</a:t>
            </a:r>
          </a:p>
        </p:txBody>
      </p:sp>
    </p:spTree>
    <p:extLst>
      <p:ext uri="{BB962C8B-B14F-4D97-AF65-F5344CB8AC3E}">
        <p14:creationId xmlns:p14="http://schemas.microsoft.com/office/powerpoint/2010/main" val="1222540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1923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I.7. Proteção de dados e outras garantias</a:t>
            </a: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5" name="Content Placeholder 1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83209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Requisitos de proteção de dados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normalmente cumpridos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se os poderes para obter dados forem definidos na lei de procedimentos penais internos </a:t>
            </a:r>
            <a:r>
              <a:rPr lang="pt-PT" sz="1600" dirty="0" err="1">
                <a:latin typeface="Verdana" charset="0"/>
                <a:ea typeface="MS PGothic" charset="0"/>
                <a:cs typeface="Verdana" charset="0"/>
              </a:rPr>
              <a:t>e/ou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nos acordos de </a:t>
            </a:r>
            <a:r>
              <a:rPr lang="pt-PT" sz="1600" dirty="0" err="1">
                <a:latin typeface="Verdana" charset="0"/>
                <a:ea typeface="MS PGothic" charset="0"/>
                <a:cs typeface="Verdana" charset="0"/>
              </a:rPr>
              <a:t>MLA</a:t>
            </a:r>
            <a:endParaRPr lang="pt-PT" sz="16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 err="1">
                <a:latin typeface="Verdana" charset="0"/>
                <a:ea typeface="MS PGothic" charset="0"/>
                <a:cs typeface="Verdana" charset="0"/>
              </a:rPr>
              <a:t>MLA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nem sempre viável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Aumentar a divulgação "assimétrica" de dados transfronteiriços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Da autoridade de aplicação da lei (policia) ao fornecedor de serviços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Permitido com condições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Do fornecedor de serviços à autoridade de aplicação da lei </a:t>
            </a:r>
            <a:r>
              <a:rPr lang="pt-PT" sz="1600" dirty="0" err="1">
                <a:latin typeface="Verdana" charset="0"/>
                <a:ea typeface="MS PGothic" charset="0"/>
                <a:cs typeface="Verdana" charset="0"/>
                <a:sym typeface="Wingdings" charset="0"/>
              </a:rPr>
              <a:t></a:t>
            </a:r>
            <a:r>
              <a:rPr lang="pt-PT" sz="1600" dirty="0" err="1">
                <a:latin typeface="Verdana" charset="0"/>
                <a:ea typeface="MS PGothic" charset="0"/>
                <a:cs typeface="Verdana" charset="0"/>
              </a:rPr>
              <a:t>base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jurídica pouco clara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para avaliar a legalidade, o risco de interesse legítimo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risco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de ser considerado criminalmente responsável + requisitos de confidencialidade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Necessidade de quadro mais claro para cooperação transfronteiriça entre o sector público e o sector privado</a:t>
            </a:r>
          </a:p>
        </p:txBody>
      </p:sp>
      <p:sp>
        <p:nvSpPr>
          <p:cNvPr id="9" name="Rectangle 8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1927" name="Rectangle 9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46282638-B521-4543-AB97-ACB167278130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20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947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3200">
                <a:solidFill>
                  <a:schemeClr val="bg1"/>
                </a:solidFill>
                <a:latin typeface="Verdana" charset="0"/>
                <a:cs typeface="Verdana" charset="0"/>
              </a:rPr>
              <a:t>CEG - Soluções identificadas</a:t>
            </a: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2"/>
          <p:cNvSpPr txBox="1">
            <a:spLocks noGrp="1"/>
          </p:cNvSpPr>
          <p:nvPr>
            <p:ph idx="1"/>
          </p:nvPr>
        </p:nvSpPr>
        <p:spPr>
          <a:xfrm>
            <a:off x="457200" y="1895475"/>
            <a:ext cx="8229600" cy="3970319"/>
          </a:xfrm>
          <a:ln>
            <a:solidFill>
              <a:schemeClr val="accent1"/>
            </a:solidFill>
          </a:ln>
        </p:spPr>
        <p:txBody>
          <a:bodyPr rtlCol="0">
            <a:sp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pt-PT" sz="1800" b="1" dirty="0">
                <a:latin typeface="Verdana"/>
                <a:cs typeface="Verdana"/>
              </a:rPr>
              <a:t>Cinco objectivos a serem perseguidos em paralelo:</a:t>
            </a:r>
          </a:p>
          <a:p>
            <a:pPr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pt-PT" sz="1800" b="1" dirty="0">
                <a:latin typeface="Verdana"/>
                <a:cs typeface="Verdana"/>
              </a:rPr>
              <a:t>Auxílio judiciário mútuo mais eficiente</a:t>
            </a:r>
          </a:p>
          <a:p>
            <a:pPr>
              <a:buFont typeface="+mj-lt"/>
              <a:buAutoNum type="arabicPeriod"/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pt-PT" sz="1800" b="1" dirty="0">
                <a:latin typeface="Verdana"/>
                <a:cs typeface="Verdana"/>
              </a:rPr>
              <a:t>Nota de orientação sobre o Artigo 18</a:t>
            </a:r>
          </a:p>
          <a:p>
            <a:pPr>
              <a:buFont typeface="+mj-lt"/>
              <a:buAutoNum type="arabicPeriod"/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pt-PT" sz="1800" b="1" dirty="0">
                <a:latin typeface="Verdana"/>
                <a:cs typeface="Verdana"/>
              </a:rPr>
              <a:t>Regras domésticas sobre injunções de comunicar dados (Artigo 18)</a:t>
            </a:r>
          </a:p>
          <a:p>
            <a:pPr>
              <a:buFont typeface="+mj-lt"/>
              <a:buAutoNum type="arabicPeriod"/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pt-PT" sz="1800" b="1" dirty="0">
                <a:latin typeface="Verdana"/>
                <a:cs typeface="Verdana"/>
              </a:rPr>
              <a:t>Cooperação com fornecedores: medidas práticas</a:t>
            </a:r>
          </a:p>
          <a:p>
            <a:pPr>
              <a:buFont typeface="+mj-lt"/>
              <a:buAutoNum type="arabicPeriod"/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pt-PT" sz="1800" b="1" dirty="0">
                <a:latin typeface="Verdana"/>
                <a:cs typeface="Verdana"/>
              </a:rPr>
              <a:t>Protocolo à Convenção de Budapeste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951" name="Rectangle 14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9118E828-FAD9-7D48-9092-E67EEB13D39C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21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3971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S.1. MLA mais eficiente</a:t>
            </a:r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Content Placeholder 1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03187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Implementar medidas legais e práticas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Recomendações 1 - 15 do relatório de avaliação de T-CY sobre auxílio judiciário mútuo ao nível interno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Mais recursos e formação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Transmissão eletrónica de pedidos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Simplificação de procedimentos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 err="1">
                <a:latin typeface="Verdana" charset="0"/>
                <a:ea typeface="ＭＳ Ｐゴシック" charset="0"/>
              </a:rPr>
              <a:t>Etc.</a:t>
            </a:r>
            <a:endParaRPr lang="pt-PT" sz="1200" dirty="0">
              <a:latin typeface="Verdana" charset="0"/>
              <a:ea typeface="ＭＳ Ｐゴシック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Partes devem estabelecer procedimentos de urgência para obter dados nos seus sistemas de auxílio judiciário mútuo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Partes devem facilitar o acesso à informação do assinante na legislação interna</a:t>
            </a: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 (implementação integral do Artigo 18 da Convenção de Budapeste)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3975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D1B745BC-1DBC-0F4A-815D-C0BD4E3DE53F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22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4995" name="TextBox 7"/>
          <p:cNvSpPr txBox="1">
            <a:spLocks noChangeArrowheads="1"/>
          </p:cNvSpPr>
          <p:nvPr/>
        </p:nvSpPr>
        <p:spPr bwMode="auto">
          <a:xfrm>
            <a:off x="1285875" y="188913"/>
            <a:ext cx="77501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S.2. Nota de orientação sobre o Artigo 18 </a:t>
            </a:r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2"/>
          <p:cNvSpPr txBox="1">
            <a:spLocks noGrp="1"/>
          </p:cNvSpPr>
          <p:nvPr>
            <p:ph idx="1"/>
          </p:nvPr>
        </p:nvSpPr>
        <p:spPr>
          <a:xfrm>
            <a:off x="457200" y="2028825"/>
            <a:ext cx="8229600" cy="3754875"/>
          </a:xfrm>
          <a:ln>
            <a:solidFill>
              <a:schemeClr val="accent1"/>
            </a:solidFill>
          </a:ln>
        </p:spPr>
        <p:txBody>
          <a:bodyPr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800" dirty="0">
                <a:latin typeface="Verdana"/>
                <a:cs typeface="Verdana"/>
              </a:rPr>
              <a:t>Nota de Orientação relativa ao Artigo 18.º Convenção de Budapeste sobre a produção de informações de assinantes:</a:t>
            </a:r>
          </a:p>
          <a:p>
            <a:pPr marL="809625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800" dirty="0">
                <a:latin typeface="Verdana"/>
                <a:cs typeface="Verdana"/>
              </a:rPr>
              <a:t>Injunção de comunicar interna </a:t>
            </a:r>
            <a:r>
              <a:rPr lang="pt-PT" sz="1800" b="1" dirty="0">
                <a:latin typeface="Verdana"/>
                <a:cs typeface="Verdana"/>
              </a:rPr>
              <a:t>se um fornecedor de serviços estiver no território de uma Parte, mesmo que os dados sejam armazenados noutra jurisdição</a:t>
            </a:r>
            <a:r>
              <a:rPr lang="pt-PT" sz="1800" dirty="0">
                <a:latin typeface="Verdana"/>
                <a:cs typeface="Verdana"/>
              </a:rPr>
              <a:t> (Artigo 18.1.a)</a:t>
            </a:r>
          </a:p>
          <a:p>
            <a:pPr marL="809625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800" dirty="0">
                <a:latin typeface="Verdana"/>
                <a:cs typeface="Verdana"/>
              </a:rPr>
              <a:t>Injunção de comunicar interna para obtenção de informação do assinante </a:t>
            </a:r>
            <a:r>
              <a:rPr lang="pt-PT" sz="1800" b="1" dirty="0">
                <a:latin typeface="Verdana"/>
                <a:cs typeface="Verdana"/>
              </a:rPr>
              <a:t>se um fornecedor NÃO estiver necessariamente no território de uma Parte, mas estiver a oferecer um serviço no território da Parte</a:t>
            </a:r>
            <a:r>
              <a:rPr lang="pt-PT" sz="1800" dirty="0">
                <a:latin typeface="Verdana"/>
                <a:cs typeface="Verdana"/>
              </a:rPr>
              <a:t> (Artigo 18.1.b)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4999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B805A223-A6AD-6C4F-B17C-019B8AE10AD3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23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6019" name="TextBox 7"/>
          <p:cNvSpPr txBox="1">
            <a:spLocks noChangeArrowheads="1"/>
          </p:cNvSpPr>
          <p:nvPr/>
        </p:nvSpPr>
        <p:spPr bwMode="auto">
          <a:xfrm>
            <a:off x="395536" y="188913"/>
            <a:ext cx="864051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S.3. Regras domésticas para ordens de produção</a:t>
            </a:r>
          </a:p>
        </p:txBody>
      </p:sp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Content Placeholder 12"/>
          <p:cNvSpPr>
            <a:spLocks noGrp="1"/>
          </p:cNvSpPr>
          <p:nvPr>
            <p:ph idx="1"/>
          </p:nvPr>
        </p:nvSpPr>
        <p:spPr>
          <a:xfrm>
            <a:off x="457200" y="2693988"/>
            <a:ext cx="8229600" cy="1814512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Implementação adequada do Artigo 18 ao nível interno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Regime mais leve para a produção de informações do assinante</a:t>
            </a: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 (em comparação com dados de tráfego e conteúdo)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Utilização de informação obtida como prova em processos penais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6023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87044967-BDA1-C946-9635-D77A72C44381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24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7043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S.4. Cooperação com </a:t>
            </a:r>
            <a:r>
              <a:rPr lang="pt-PT" sz="2800" dirty="0">
                <a:solidFill>
                  <a:srgbClr val="00B050"/>
                </a:solidFill>
                <a:latin typeface="Verdana" charset="0"/>
                <a:cs typeface="Verdana" charset="0"/>
              </a:rPr>
              <a:t>fornecedores</a:t>
            </a: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2"/>
          <p:cNvSpPr txBox="1">
            <a:spLocks noGrp="1"/>
          </p:cNvSpPr>
          <p:nvPr>
            <p:ph idx="1"/>
          </p:nvPr>
        </p:nvSpPr>
        <p:spPr>
          <a:xfrm>
            <a:off x="457200" y="1905000"/>
            <a:ext cx="8229600" cy="3293209"/>
          </a:xfrm>
          <a:ln>
            <a:solidFill>
              <a:schemeClr val="accent1"/>
            </a:solidFill>
          </a:ln>
        </p:spPr>
        <p:txBody>
          <a:bodyPr rtlCol="0">
            <a:sp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pt-PT" sz="1600" dirty="0">
                <a:latin typeface="Verdana"/>
                <a:cs typeface="Verdana"/>
              </a:rPr>
              <a:t>Soluções pendentes a longo prazo: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Medidas práticas para </a:t>
            </a:r>
            <a:r>
              <a:rPr lang="pt-PT" sz="1600" b="1" dirty="0">
                <a:latin typeface="Verdana"/>
                <a:cs typeface="Verdana"/>
              </a:rPr>
              <a:t>facilitar a cooperação transfronteiriça entre os fornecedores de serviços e as autoridades de justiça criminal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Foco na divulgação de informações do assinante mediante solicitações legais em investigações criminais específicas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Situações de urgência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t-PT" sz="1600" dirty="0">
                <a:latin typeface="Verdana"/>
                <a:cs typeface="Verdana"/>
              </a:rPr>
              <a:t>Consideração de requisitos de </a:t>
            </a:r>
            <a:r>
              <a:rPr lang="pt-PT" sz="1600" b="1" dirty="0">
                <a:latin typeface="Verdana"/>
                <a:cs typeface="Verdana"/>
              </a:rPr>
              <a:t>interesses legítimos e de </a:t>
            </a:r>
            <a:r>
              <a:rPr lang="pt-PT" sz="1600" b="1" dirty="0" err="1">
                <a:latin typeface="Verdana"/>
                <a:cs typeface="Verdana"/>
              </a:rPr>
              <a:t>proteção</a:t>
            </a:r>
            <a:r>
              <a:rPr lang="pt-PT" sz="1600" b="1" dirty="0">
                <a:latin typeface="Verdana"/>
                <a:cs typeface="Verdana"/>
              </a:rPr>
              <a:t> de dados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7047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B51662E3-81A8-7647-A93B-3462761657BB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25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8067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S.5. Protocolo à Convenção de Budapeste (1/2)</a:t>
            </a:r>
          </a:p>
        </p:txBody>
      </p:sp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9" name="Content Placeholder 12"/>
          <p:cNvSpPr>
            <a:spLocks noGrp="1"/>
          </p:cNvSpPr>
          <p:nvPr>
            <p:ph idx="1"/>
          </p:nvPr>
        </p:nvSpPr>
        <p:spPr>
          <a:xfrm>
            <a:off x="539750" y="1196975"/>
            <a:ext cx="8064500" cy="5062924"/>
          </a:xfrm>
          <a:ln>
            <a:solidFill>
              <a:srgbClr val="2F618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Font typeface="Arial" charset="0"/>
              <a:buNone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A. Disposições para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auxílio judiciário mútuo mais eficiente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Injunção internacional de comunicar dados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Auxílio judiciário mútuo simplificado para informações do assinante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Cooperação direta entre autoridades judiciárias no auxílio judiciário mútuo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Investigações conjuntas e equipas de investigação conjuntas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Solicitações em inglês. Audições de </a:t>
            </a:r>
            <a:r>
              <a:rPr lang="pt-PT" sz="1200" dirty="0" err="1">
                <a:latin typeface="Verdana" charset="0"/>
                <a:ea typeface="ＭＳ Ｐゴシック" charset="0"/>
              </a:rPr>
              <a:t>áudio-vídeo</a:t>
            </a:r>
            <a:r>
              <a:rPr lang="pt-PT" sz="1200" dirty="0">
                <a:latin typeface="Verdana" charset="0"/>
                <a:ea typeface="ＭＳ Ｐゴシック" charset="0"/>
              </a:rPr>
              <a:t>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Procedimentos de urgência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Font typeface="Arial" charset="0"/>
              <a:buNone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B.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Cooperação direta com fornecedores em outras jurisdições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  <a:cs typeface="ＭＳ Ｐゴシック" charset="0"/>
              </a:rPr>
              <a:t>Divulgação de dados pelas autoridades de aplicação da lei (polícia) para um fornecedor de serviços no exterior em situações específicas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  <a:cs typeface="ＭＳ Ｐゴシック" charset="0"/>
              </a:rPr>
              <a:t>Divulgação de informações de assinantes pelos fornecedores de serviços para as autoridades de aplicação da lei no exterior com condições e garantias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  <a:cs typeface="ＭＳ Ｐゴシック" charset="0"/>
              </a:rPr>
              <a:t>Pedidos directos de preservação para fornecedores no exterior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  <a:cs typeface="ＭＳ Ｐゴシック" charset="0"/>
              </a:rPr>
              <a:t>Admissibilidade dos dados obtidos diretamente nos processos internos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  <a:cs typeface="ＭＳ Ｐゴシック" charset="0"/>
              </a:rPr>
              <a:t>Procedimentos de urgência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8071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1093B941-060C-D541-81E4-ED65AE44D0C7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26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9091" name="TextBox 7"/>
          <p:cNvSpPr txBox="1">
            <a:spLocks noChangeArrowheads="1"/>
          </p:cNvSpPr>
          <p:nvPr/>
        </p:nvSpPr>
        <p:spPr bwMode="auto">
          <a:xfrm>
            <a:off x="1403350" y="26988"/>
            <a:ext cx="76327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S.5. Protocolo à Convenção de Budapeste (2/2)</a:t>
            </a:r>
          </a:p>
        </p:txBody>
      </p:sp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3" name="Content Placeholder 12"/>
          <p:cNvSpPr>
            <a:spLocks noGrp="1"/>
          </p:cNvSpPr>
          <p:nvPr>
            <p:ph idx="1"/>
          </p:nvPr>
        </p:nvSpPr>
        <p:spPr>
          <a:xfrm>
            <a:off x="539750" y="1350963"/>
            <a:ext cx="8064500" cy="3677930"/>
          </a:xfrm>
          <a:ln>
            <a:solidFill>
              <a:srgbClr val="2F618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Font typeface="Arial" charset="0"/>
              <a:buNone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C. Quadro e salvaguardas para as práticas existentes de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acesso transfronteiriço aos dados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Acesso transfronteiriço aos dados com </a:t>
            </a:r>
            <a:r>
              <a:rPr lang="pt-PT" sz="1200" b="1" dirty="0">
                <a:latin typeface="Verdana" charset="0"/>
                <a:ea typeface="ＭＳ Ｐゴシック" charset="0"/>
              </a:rPr>
              <a:t>credenciais obtidas legalmente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Acesso transfronteiriço de </a:t>
            </a:r>
            <a:r>
              <a:rPr lang="pt-PT" sz="1200" b="1" dirty="0">
                <a:latin typeface="Verdana" charset="0"/>
                <a:ea typeface="ＭＳ Ｐゴシック" charset="0"/>
              </a:rPr>
              <a:t>boa fé</a:t>
            </a:r>
            <a:r>
              <a:rPr lang="pt-PT" sz="1200" dirty="0">
                <a:latin typeface="Verdana" charset="0"/>
                <a:ea typeface="ＭＳ Ｐゴシック" charset="0"/>
              </a:rPr>
              <a:t> ou em circunstâncias exigentes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</a:rPr>
              <a:t>O poder de disposição como fator legal de ligação 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endParaRPr lang="en-GB" sz="1600" dirty="0">
              <a:latin typeface="Verdana" charset="0"/>
              <a:ea typeface="MS PGothic" charset="0"/>
              <a:cs typeface="Verdana" charset="0"/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Font typeface="Arial" charset="0"/>
              <a:buNone/>
            </a:pPr>
            <a:r>
              <a:rPr lang="pt-PT" sz="1600" dirty="0">
                <a:latin typeface="Verdana" charset="0"/>
                <a:ea typeface="MS PGothic" charset="0"/>
                <a:cs typeface="Verdana" charset="0"/>
              </a:rPr>
              <a:t>D. </a:t>
            </a:r>
            <a:r>
              <a:rPr lang="pt-PT" sz="1600" b="1" dirty="0">
                <a:latin typeface="Verdana" charset="0"/>
                <a:ea typeface="MS PGothic" charset="0"/>
                <a:cs typeface="Verdana" charset="0"/>
              </a:rPr>
              <a:t>Proteção de dados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  <a:cs typeface="ＭＳ Ｐゴシック" charset="0"/>
              </a:rPr>
              <a:t>Requisitos para transferência transfronteiriça pelas autoridades de aplicação da lei para um fornecedor de serviços no exterior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PT" sz="1200" dirty="0">
                <a:latin typeface="Verdana" charset="0"/>
                <a:ea typeface="ＭＳ Ｐゴシック" charset="0"/>
                <a:cs typeface="ＭＳ Ｐゴシック" charset="0"/>
              </a:rPr>
              <a:t>Requisitos para transferência transfronteiriça por um prestador de serviços autoridades de aplicação da lei no exterior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9095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E5A3EFE0-AF9A-3D42-8245-78E52D6DD6A1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27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  <p:sp>
        <p:nvSpPr>
          <p:cNvPr id="89096" name="Rectangle 1"/>
          <p:cNvSpPr>
            <a:spLocks noChangeArrowheads="1"/>
          </p:cNvSpPr>
          <p:nvPr/>
        </p:nvSpPr>
        <p:spPr bwMode="auto">
          <a:xfrm>
            <a:off x="539750" y="5373216"/>
            <a:ext cx="8064500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  <a:buFont typeface="Arial Narrow" charset="0"/>
              <a:buChar char="►"/>
            </a:pPr>
            <a:r>
              <a:rPr lang="pt-PT" sz="1600" b="1" dirty="0">
                <a:latin typeface="Verdana" charset="0"/>
                <a:cs typeface="Verdana" charset="0"/>
              </a:rPr>
              <a:t>Primeira reunião do Grupo de Trabalho para </a:t>
            </a:r>
            <a:r>
              <a:rPr lang="pt-PT" sz="1600" b="1" dirty="0" err="1">
                <a:latin typeface="Verdana" charset="0"/>
                <a:cs typeface="Verdana" charset="0"/>
              </a:rPr>
              <a:t>Redação</a:t>
            </a:r>
            <a:r>
              <a:rPr lang="pt-PT" sz="1600" b="1" dirty="0">
                <a:latin typeface="Verdana" charset="0"/>
                <a:cs typeface="Verdana" charset="0"/>
              </a:rPr>
              <a:t> do Protocolo em Setembro de 2017</a:t>
            </a:r>
          </a:p>
          <a:p>
            <a:pPr marL="342900" indent="-342900">
              <a:spcAft>
                <a:spcPts val="600"/>
              </a:spcAft>
              <a:buFont typeface="Arial Narrow" charset="0"/>
              <a:buChar char="►"/>
            </a:pPr>
            <a:r>
              <a:rPr lang="pt-PT" sz="1600" b="1" dirty="0">
                <a:latin typeface="Verdana" charset="0"/>
                <a:cs typeface="Verdana" charset="0"/>
              </a:rPr>
              <a:t>Negociação a ser concluída até </a:t>
            </a:r>
            <a:r>
              <a:rPr lang="pt-PT" sz="1600" b="1" dirty="0" err="1">
                <a:latin typeface="Verdana" charset="0"/>
                <a:cs typeface="Verdana" charset="0"/>
              </a:rPr>
              <a:t>dezembro</a:t>
            </a:r>
            <a:r>
              <a:rPr lang="pt-PT" sz="1600" b="1" dirty="0">
                <a:latin typeface="Verdana" charset="0"/>
                <a:cs typeface="Verdana" charset="0"/>
              </a:rPr>
              <a:t> de 2019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lip Art de Marcas de pergun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5400" b="1"/>
              <a:t>Perguntas</a:t>
            </a:r>
          </a:p>
        </p:txBody>
      </p:sp>
    </p:spTree>
    <p:extLst>
      <p:ext uri="{BB962C8B-B14F-4D97-AF65-F5344CB8AC3E}">
        <p14:creationId xmlns:p14="http://schemas.microsoft.com/office/powerpoint/2010/main" val="1222577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512512" cy="4497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2800"/>
              <a:t>No final desta sessão, os participantes serão capazes de:</a:t>
            </a:r>
          </a:p>
          <a:p>
            <a:pPr lvl="0"/>
            <a:r>
              <a:rPr lang="pt-PT" sz="2600"/>
              <a:t>Fornecer uma imagem atualizada do alcance da Convenção de Budapeste</a:t>
            </a:r>
          </a:p>
          <a:p>
            <a:pPr lvl="0"/>
            <a:r>
              <a:rPr lang="pt-PT" sz="2600"/>
              <a:t>Enumerar os principais problemas encontrados ao aceder a provas eletrónicas na nuvem</a:t>
            </a:r>
          </a:p>
          <a:p>
            <a:pPr lvl="0"/>
            <a:r>
              <a:rPr lang="pt-PT" sz="2600"/>
              <a:t>Explicar que soluções estão a ser atualmente adotadas no contexto da legislação internacional</a:t>
            </a:r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pt-PT" b="1"/>
              <a:t>Objetivos da sessão</a:t>
            </a:r>
          </a:p>
        </p:txBody>
      </p:sp>
    </p:spTree>
    <p:extLst>
      <p:ext uri="{BB962C8B-B14F-4D97-AF65-F5344CB8AC3E}">
        <p14:creationId xmlns:p14="http://schemas.microsoft.com/office/powerpoint/2010/main" val="389584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pt-PT" b="1" dirty="0">
                <a:latin typeface="Verdana"/>
                <a:cs typeface="Verdana"/>
              </a:rPr>
              <a:t>Falta de entendimento comum</a:t>
            </a:r>
            <a:r>
              <a:rPr lang="pt-PT" dirty="0">
                <a:latin typeface="Verdana"/>
                <a:cs typeface="Verdana"/>
              </a:rPr>
              <a:t> sobre cibercrime entre as autoridades de justiça criminal</a:t>
            </a:r>
          </a:p>
          <a:p>
            <a:pPr>
              <a:lnSpc>
                <a:spcPct val="120000"/>
              </a:lnSpc>
              <a:defRPr/>
            </a:pP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Legislação sobre crimes cibernéticos em vigor apenas em alguns países, </a:t>
            </a:r>
            <a:r>
              <a:rPr lang="pt-PT" b="1" dirty="0">
                <a:latin typeface="Verdana"/>
                <a:cs typeface="Verdana"/>
              </a:rPr>
              <a:t>estrutura legislativa heterogénea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Definição de cibercrimes</a:t>
            </a:r>
          </a:p>
          <a:p>
            <a:pPr lvl="1">
              <a:lnSpc>
                <a:spcPct val="120000"/>
              </a:lnSpc>
              <a:defRPr/>
            </a:pPr>
            <a:r>
              <a:rPr lang="pt-PT" b="1" dirty="0">
                <a:latin typeface="Verdana"/>
                <a:cs typeface="Verdana"/>
              </a:rPr>
              <a:t>Dupla incriminação</a:t>
            </a:r>
          </a:p>
          <a:p>
            <a:pPr>
              <a:lnSpc>
                <a:spcPct val="120000"/>
              </a:lnSpc>
              <a:defRPr/>
            </a:pPr>
            <a:endParaRPr lang="en-US" dirty="0">
              <a:solidFill>
                <a:srgbClr val="00B050"/>
              </a:solidFill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Lidar com </a:t>
            </a:r>
            <a:r>
              <a:rPr lang="pt-PT" b="1" dirty="0">
                <a:latin typeface="Verdana"/>
                <a:cs typeface="Verdana"/>
              </a:rPr>
              <a:t>novos paradigmas tecnológicos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Computação na nuvem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 err="1">
                <a:latin typeface="Verdana"/>
                <a:cs typeface="Verdana"/>
              </a:rPr>
              <a:t>Darknet</a:t>
            </a:r>
            <a:r>
              <a:rPr lang="pt-PT" dirty="0">
                <a:latin typeface="Verdana"/>
                <a:cs typeface="Verdana"/>
              </a:rPr>
              <a:t> e moedas virtuais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Internet das Coisas</a:t>
            </a:r>
          </a:p>
          <a:p>
            <a:pPr>
              <a:lnSpc>
                <a:spcPct val="120000"/>
              </a:lnSpc>
              <a:defRPr/>
            </a:pPr>
            <a:endParaRPr lang="en-US" b="1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pt-PT" b="1" dirty="0">
                <a:latin typeface="Verdana"/>
                <a:cs typeface="Verdana"/>
              </a:rPr>
              <a:t>Estatísticas fiáveis</a:t>
            </a:r>
            <a:r>
              <a:rPr lang="pt-PT" dirty="0">
                <a:latin typeface="Verdana"/>
                <a:cs typeface="Verdana"/>
              </a:rPr>
              <a:t> não totalmente disponíveis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Casos denunciados, investigados, processados ​​e </a:t>
            </a:r>
            <a:r>
              <a:rPr lang="pt-PT" dirty="0">
                <a:solidFill>
                  <a:srgbClr val="00B050"/>
                </a:solidFill>
                <a:latin typeface="Verdana"/>
                <a:cs typeface="Verdana"/>
              </a:rPr>
              <a:t>resolvidos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Número e tipos de provas </a:t>
            </a:r>
            <a:r>
              <a:rPr lang="pt-PT" dirty="0" err="1">
                <a:latin typeface="Verdana"/>
                <a:cs typeface="Verdana"/>
              </a:rPr>
              <a:t>eletrónicas</a:t>
            </a:r>
            <a:r>
              <a:rPr lang="pt-PT" dirty="0">
                <a:latin typeface="Verdana"/>
                <a:cs typeface="Verdana"/>
              </a:rPr>
              <a:t> extraídas, dispositivos analisados</a:t>
            </a: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1403350" y="-27384"/>
            <a:ext cx="76327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3200">
                <a:solidFill>
                  <a:schemeClr val="bg1"/>
                </a:solidFill>
                <a:latin typeface="Verdana" charset="0"/>
                <a:cs typeface="Verdana" charset="0"/>
              </a:rPr>
              <a:t> Cibercrime como questão de justiça criminal - Principais desafios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4</a:t>
            </a:fld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028647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As unidades de investigação de cibercrimes geralmente têm pouco pessoal e não são </a:t>
            </a:r>
            <a:r>
              <a:rPr lang="pt-PT" b="1" dirty="0">
                <a:latin typeface="Verdana"/>
                <a:cs typeface="Verdana"/>
              </a:rPr>
              <a:t>adequadamente formados/qualificados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Utilização de VPN/Túnel e Proxy/Utilização de </a:t>
            </a:r>
            <a:r>
              <a:rPr lang="pt-PT" dirty="0" err="1">
                <a:latin typeface="Verdana"/>
                <a:cs typeface="Verdana"/>
              </a:rPr>
              <a:t>darknets</a:t>
            </a:r>
            <a:r>
              <a:rPr lang="pt-PT" dirty="0">
                <a:latin typeface="Verdana"/>
                <a:cs typeface="Verdana"/>
              </a:rPr>
              <a:t> e moedas virtuais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Compreensão do Modus </a:t>
            </a:r>
            <a:r>
              <a:rPr lang="pt-PT" dirty="0" err="1">
                <a:latin typeface="Verdana"/>
                <a:cs typeface="Verdana"/>
              </a:rPr>
              <a:t>Operandi</a:t>
            </a:r>
            <a:r>
              <a:rPr lang="pt-PT" dirty="0">
                <a:latin typeface="Verdana"/>
                <a:cs typeface="Verdana"/>
              </a:rPr>
              <a:t>/Provas a recolher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Investigação sobre formas possíveis de Crime Organizado vs. </a:t>
            </a:r>
            <a:r>
              <a:rPr lang="pt-PT" dirty="0">
                <a:solidFill>
                  <a:srgbClr val="00B050"/>
                </a:solidFill>
                <a:latin typeface="Verdana"/>
                <a:cs typeface="Verdana"/>
              </a:rPr>
              <a:t>Crime</a:t>
            </a:r>
            <a:r>
              <a:rPr lang="pt-PT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lang="pt-PT" dirty="0">
                <a:latin typeface="Verdana"/>
                <a:cs typeface="Verdana"/>
              </a:rPr>
              <a:t>Único</a:t>
            </a:r>
          </a:p>
          <a:p>
            <a:pPr>
              <a:lnSpc>
                <a:spcPct val="120000"/>
              </a:lnSpc>
              <a:defRPr/>
            </a:pP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pt-PT" b="1" dirty="0">
                <a:latin typeface="Verdana"/>
                <a:cs typeface="Verdana"/>
              </a:rPr>
              <a:t>Capacidades técnicas limitadas</a:t>
            </a:r>
            <a:r>
              <a:rPr lang="pt-PT" dirty="0">
                <a:latin typeface="Verdana"/>
                <a:cs typeface="Verdana"/>
              </a:rPr>
              <a:t> para apoiar uma investigação bem sucedida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Laboratórios forenses de dados/dispositivos móveis </a:t>
            </a:r>
            <a:r>
              <a:rPr lang="pt-PT" dirty="0" err="1">
                <a:latin typeface="Verdana"/>
                <a:cs typeface="Verdana"/>
              </a:rPr>
              <a:t>desatualizados</a:t>
            </a:r>
            <a:endParaRPr lang="pt-PT" dirty="0">
              <a:latin typeface="Verdana"/>
              <a:cs typeface="Verdana"/>
            </a:endParaRP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Capacidades forenses de </a:t>
            </a:r>
            <a:r>
              <a:rPr lang="pt-PT" dirty="0" err="1">
                <a:latin typeface="Verdana"/>
                <a:cs typeface="Verdana"/>
              </a:rPr>
              <a:t>malware</a:t>
            </a:r>
            <a:r>
              <a:rPr lang="pt-PT" dirty="0">
                <a:latin typeface="Verdana"/>
                <a:cs typeface="Verdana"/>
              </a:rPr>
              <a:t> e de engenharia </a:t>
            </a:r>
            <a:r>
              <a:rPr lang="pt-PT" dirty="0">
                <a:solidFill>
                  <a:srgbClr val="77933C"/>
                </a:solidFill>
                <a:latin typeface="Verdana"/>
                <a:cs typeface="Verdana"/>
              </a:rPr>
              <a:t>reversa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Colaboração com </a:t>
            </a:r>
            <a:r>
              <a:rPr lang="pt-PT" dirty="0">
                <a:solidFill>
                  <a:srgbClr val="77933C"/>
                </a:solidFill>
                <a:latin typeface="Verdana"/>
                <a:cs typeface="Verdana"/>
              </a:rPr>
              <a:t>fornecedores </a:t>
            </a:r>
            <a:r>
              <a:rPr lang="pt-PT" dirty="0">
                <a:latin typeface="Verdana"/>
                <a:cs typeface="Verdana"/>
              </a:rPr>
              <a:t>de serviços de telecomunicações locais</a:t>
            </a:r>
          </a:p>
          <a:p>
            <a:pPr>
              <a:lnSpc>
                <a:spcPct val="120000"/>
              </a:lnSpc>
              <a:defRPr/>
            </a:pP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pt-PT" b="1" dirty="0">
                <a:latin typeface="Verdana"/>
                <a:cs typeface="Verdana"/>
              </a:rPr>
              <a:t>Cooperação internacional 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Polícia para Polícia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Verdana"/>
                <a:cs typeface="Verdana"/>
              </a:rPr>
              <a:t>Cooperação judiciária internacional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 err="1">
                <a:latin typeface="Verdana"/>
                <a:cs typeface="Verdana"/>
              </a:rPr>
              <a:t>Interações</a:t>
            </a:r>
            <a:r>
              <a:rPr lang="pt-PT" dirty="0">
                <a:latin typeface="Verdana"/>
                <a:cs typeface="Verdana"/>
              </a:rPr>
              <a:t> com fornecedores de serviços internacionais de grande dimensão (Redes Sociais, etc.)</a:t>
            </a:r>
          </a:p>
          <a:p>
            <a:pPr lvl="1">
              <a:lnSpc>
                <a:spcPct val="120000"/>
              </a:lnSpc>
              <a:defRPr/>
            </a:pPr>
            <a:endParaRPr lang="en-US" dirty="0">
              <a:latin typeface="Verdana"/>
              <a:cs typeface="Verdana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1403350" y="-27384"/>
            <a:ext cx="76327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3200">
                <a:solidFill>
                  <a:schemeClr val="bg1"/>
                </a:solidFill>
                <a:latin typeface="Verdana" charset="0"/>
                <a:cs typeface="Verdana" charset="0"/>
              </a:rPr>
              <a:t> Cibercrime como questão de justiça criminal - Principais desafios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5</a:t>
            </a:fld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346907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485" name="TextBox 15"/>
          <p:cNvSpPr txBox="1">
            <a:spLocks noChangeArrowheads="1"/>
          </p:cNvSpPr>
          <p:nvPr/>
        </p:nvSpPr>
        <p:spPr bwMode="auto">
          <a:xfrm>
            <a:off x="1258888" y="44624"/>
            <a:ext cx="77771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2800">
                <a:solidFill>
                  <a:schemeClr val="bg1"/>
                </a:solidFill>
                <a:latin typeface="Verdana" charset="0"/>
                <a:cs typeface="Verdana" charset="0"/>
              </a:rPr>
              <a:t>Convenção do Conselho da Europa sobre Cibercrimes - A Convenção de Budapeste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323528" y="1268760"/>
            <a:ext cx="8435280" cy="5112568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Abertura para assinatura em </a:t>
            </a:r>
            <a:r>
              <a:rPr lang="pt-PT" dirty="0" err="1">
                <a:latin typeface="Verdana"/>
                <a:cs typeface="Verdana"/>
              </a:rPr>
              <a:t>novembro</a:t>
            </a:r>
            <a:r>
              <a:rPr lang="pt-PT" dirty="0">
                <a:latin typeface="Verdana"/>
                <a:cs typeface="Verdana"/>
              </a:rPr>
              <a:t> de 2001 em Budapeste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Seguido pelo Comité da Convenção sobre Cibercrime (T-CY)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Aberto para adesão por qualquer Estado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A partir de então, o único </a:t>
            </a:r>
            <a:r>
              <a:rPr lang="pt-PT" b="1" dirty="0">
                <a:latin typeface="Verdana"/>
                <a:cs typeface="Verdana"/>
              </a:rPr>
              <a:t>tratado internacional sobre cibercrime e prova </a:t>
            </a:r>
            <a:r>
              <a:rPr lang="pt-PT" b="1" dirty="0" err="1">
                <a:latin typeface="Verdana"/>
                <a:cs typeface="Verdana"/>
              </a:rPr>
              <a:t>eletrónica</a:t>
            </a:r>
            <a:endParaRPr lang="pt-PT" b="1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Fornece definições neutras em termos de tecnologia, de crimes e relacionadas com crimes cibernéticos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Estabelece procedimentos normalizados para investigação e para o processo ao nível nacional, e estabelece obrigações relevantes para os intervenientes e sujeitos envolvidos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Define disposições processuais para a cooperação internacional, policial e judiciária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dirty="0">
                <a:latin typeface="Verdana"/>
                <a:cs typeface="Verdana"/>
              </a:rPr>
              <a:t>As notas de orientação são publicadas por T-CY para interpretação das provisões da Convenção de Budapeste à luz de novas ameaças e novos paradigmas tecnológicos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6</a:t>
            </a:fld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236441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755576" y="190500"/>
            <a:ext cx="8280474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Alcance da Convenção de Budapeste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3254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7</a:t>
            </a:fld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  <p:grpSp>
        <p:nvGrpSpPr>
          <p:cNvPr id="53255" name="Group 13"/>
          <p:cNvGrpSpPr>
            <a:grpSpLocks/>
          </p:cNvGrpSpPr>
          <p:nvPr/>
        </p:nvGrpSpPr>
        <p:grpSpPr bwMode="auto">
          <a:xfrm>
            <a:off x="395288" y="1184275"/>
            <a:ext cx="8424862" cy="3757613"/>
            <a:chOff x="-30650" y="0"/>
            <a:chExt cx="9372924" cy="4653136"/>
          </a:xfrm>
        </p:grpSpPr>
        <p:pic>
          <p:nvPicPr>
            <p:cNvPr id="53275" name="Picture 14" descr="C:\Users\alexander\Documents\as maps\large-size-blank-world-map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0650" y="0"/>
              <a:ext cx="9372924" cy="4653136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6" name="Oval 15"/>
            <p:cNvSpPr/>
            <p:nvPr/>
          </p:nvSpPr>
          <p:spPr>
            <a:xfrm>
              <a:off x="3741833" y="1262067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563452" y="1299419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860164" y="1053688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4087997" y="1171639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743599" y="837446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420395" y="548469"/>
              <a:ext cx="70646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923745" y="908217"/>
              <a:ext cx="72412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895487" y="945568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4042077" y="908217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3996158" y="1057620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4619606" y="1016338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004625" y="1267965"/>
              <a:ext cx="70646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859801" y="1197195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4932214" y="1244375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4428862" y="1100869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497742" y="1059587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4421798" y="1195229"/>
              <a:ext cx="72412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4349386" y="1224717"/>
              <a:ext cx="72411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4211627" y="1136254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4148046" y="1093005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4314063" y="1144117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4125086" y="1051723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4276974" y="992748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4276974" y="1053688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4268144" y="1189332"/>
              <a:ext cx="72411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4308764" y="1244375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4020884" y="621204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4386475" y="613341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4391774" y="699838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4388242" y="760779"/>
              <a:ext cx="70646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4342322" y="780438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4020884" y="770608"/>
              <a:ext cx="70646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4254015" y="872831"/>
              <a:ext cx="70646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163941" y="957363"/>
              <a:ext cx="72412" cy="70770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4148046" y="648726"/>
              <a:ext cx="72411" cy="72737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600541" y="870866"/>
              <a:ext cx="70646" cy="72735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4658461" y="1317111"/>
              <a:ext cx="70646" cy="70770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1115577" y="1317111"/>
              <a:ext cx="72412" cy="70770"/>
            </a:xfrm>
            <a:prstGeom prst="ellipse">
              <a:avLst/>
            </a:prstGeom>
            <a:solidFill>
              <a:srgbClr val="000099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1763752" y="1989427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7452500" y="1413437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7480759" y="3357649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4428862" y="3501156"/>
              <a:ext cx="70646" cy="72735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1260400" y="796164"/>
              <a:ext cx="70646" cy="72735"/>
            </a:xfrm>
            <a:prstGeom prst="ellipse">
              <a:avLst/>
            </a:prstGeom>
            <a:solidFill>
              <a:srgbClr val="000099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3932576" y="980953"/>
              <a:ext cx="72411" cy="72735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4359983" y="1317111"/>
              <a:ext cx="72411" cy="70770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970753" y="1952076"/>
              <a:ext cx="72412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1475870" y="2290200"/>
              <a:ext cx="72412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1339878" y="2254815"/>
              <a:ext cx="72411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2051633" y="3788168"/>
              <a:ext cx="72412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1836163" y="3829450"/>
              <a:ext cx="72412" cy="72737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3563452" y="1556943"/>
              <a:ext cx="72412" cy="72737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3275571" y="2132933"/>
              <a:ext cx="72411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7164619" y="2097548"/>
              <a:ext cx="72411" cy="70770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1982754" y="2058232"/>
              <a:ext cx="72411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1912108" y="1987461"/>
              <a:ext cx="70646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1979222" y="2014983"/>
              <a:ext cx="72411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5940681" y="1843955"/>
              <a:ext cx="70646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1982754" y="2138830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1551815" y="2022847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5652800" y="1627713"/>
              <a:ext cx="70646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7019796" y="2419946"/>
              <a:ext cx="72411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2124045" y="3345854"/>
              <a:ext cx="72411" cy="70770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6731914" y="2708923"/>
              <a:ext cx="72412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4425330" y="3282947"/>
              <a:ext cx="72412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6083739" y="2341312"/>
              <a:ext cx="72411" cy="72735"/>
            </a:xfrm>
            <a:prstGeom prst="ellipse">
              <a:avLst/>
            </a:prstGeom>
            <a:solidFill>
              <a:srgbClr val="000099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6588857" y="2130967"/>
              <a:ext cx="70646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6696591" y="2482852"/>
              <a:ext cx="72412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6659502" y="2394389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3729469" y="2321654"/>
              <a:ext cx="70646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316145" y="3919878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4084465" y="2447467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3948471" y="2087719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8" name="Oval 87"/>
            <p:cNvSpPr/>
            <p:nvPr/>
          </p:nvSpPr>
          <p:spPr>
            <a:xfrm>
              <a:off x="3842503" y="1594294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6625945" y="1963871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1703703" y="1963871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8173087" y="2744308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4580751" y="1698483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1260400" y="2146694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1346942" y="2166352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267102" y="3644661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6371620" y="1089074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3588178" y="2341312"/>
              <a:ext cx="72412" cy="70770"/>
            </a:xfrm>
            <a:prstGeom prst="ellipse">
              <a:avLst/>
            </a:prstGeom>
            <a:solidFill>
              <a:srgbClr val="339933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6094336" y="166309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5239523" y="1800706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0" name="Oval 99"/>
            <p:cNvSpPr/>
            <p:nvPr/>
          </p:nvSpPr>
          <p:spPr>
            <a:xfrm>
              <a:off x="4967537" y="1529421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8243733" y="2862258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8388556" y="2925165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3" name="Oval 102"/>
            <p:cNvSpPr/>
            <p:nvPr/>
          </p:nvSpPr>
          <p:spPr>
            <a:xfrm>
              <a:off x="4693784" y="2555588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3397434" y="2231225"/>
              <a:ext cx="72412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8280822" y="274430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4199264" y="3273119"/>
              <a:ext cx="70646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7878141" y="279148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6809624" y="2101480"/>
              <a:ext cx="72412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>
              <a:off x="4838608" y="2590973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7812794" y="2172250"/>
              <a:ext cx="72412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1" name="Oval 110"/>
            <p:cNvSpPr/>
            <p:nvPr/>
          </p:nvSpPr>
          <p:spPr>
            <a:xfrm>
              <a:off x="4211627" y="166309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4766196" y="1492071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>
              <a:off x="5940681" y="2465159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>
              <a:off x="7380089" y="2852430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5" name="Oval 114"/>
            <p:cNvSpPr/>
            <p:nvPr/>
          </p:nvSpPr>
          <p:spPr>
            <a:xfrm>
              <a:off x="4766196" y="1440959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6" name="Oval 115"/>
            <p:cNvSpPr/>
            <p:nvPr/>
          </p:nvSpPr>
          <p:spPr>
            <a:xfrm>
              <a:off x="9107377" y="3033287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7" name="Oval 116"/>
            <p:cNvSpPr/>
            <p:nvPr/>
          </p:nvSpPr>
          <p:spPr>
            <a:xfrm>
              <a:off x="3805414" y="2317722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3959068" y="2296097"/>
              <a:ext cx="72412" cy="72737"/>
            </a:xfrm>
            <a:prstGeom prst="ellipse">
              <a:avLst/>
            </a:prstGeom>
            <a:solidFill>
              <a:srgbClr val="339933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9" name="Oval 118"/>
            <p:cNvSpPr/>
            <p:nvPr/>
          </p:nvSpPr>
          <p:spPr>
            <a:xfrm>
              <a:off x="1548282" y="2781659"/>
              <a:ext cx="70646" cy="70770"/>
            </a:xfrm>
            <a:prstGeom prst="ellipse">
              <a:avLst/>
            </a:prstGeom>
            <a:solidFill>
              <a:srgbClr val="CC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0" name="Oval 119"/>
            <p:cNvSpPr/>
            <p:nvPr/>
          </p:nvSpPr>
          <p:spPr>
            <a:xfrm>
              <a:off x="5274846" y="1521558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1276296" y="2073958"/>
              <a:ext cx="72411" cy="70770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2" name="Oval 121"/>
            <p:cNvSpPr/>
            <p:nvPr/>
          </p:nvSpPr>
          <p:spPr>
            <a:xfrm>
              <a:off x="4464185" y="884626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3" name="Oval 122"/>
            <p:cNvSpPr/>
            <p:nvPr/>
          </p:nvSpPr>
          <p:spPr>
            <a:xfrm>
              <a:off x="6588857" y="1529421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4" name="Oval 123"/>
            <p:cNvSpPr/>
            <p:nvPr/>
          </p:nvSpPr>
          <p:spPr>
            <a:xfrm>
              <a:off x="2411926" y="2997902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4591347" y="3237734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717107" y="2184045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015585" y="1446856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3907850" y="2561486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9" name="Oval 128"/>
            <p:cNvSpPr/>
            <p:nvPr/>
          </p:nvSpPr>
          <p:spPr>
            <a:xfrm>
              <a:off x="7199942" y="1413437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0" name="Oval 129"/>
            <p:cNvSpPr/>
            <p:nvPr/>
          </p:nvSpPr>
          <p:spPr>
            <a:xfrm>
              <a:off x="8748850" y="3172860"/>
              <a:ext cx="72412" cy="70770"/>
            </a:xfrm>
            <a:prstGeom prst="ellipse">
              <a:avLst/>
            </a:prstGeom>
            <a:solidFill>
              <a:srgbClr val="66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>
              <a:off x="4218692" y="1444891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4651396" y="1458651"/>
              <a:ext cx="72412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>
              <a:off x="3943173" y="1167707"/>
              <a:ext cx="72411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4" name="Oval 133"/>
            <p:cNvSpPr/>
            <p:nvPr/>
          </p:nvSpPr>
          <p:spPr>
            <a:xfrm>
              <a:off x="3805414" y="1193263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</p:grpSp>
      <p:sp>
        <p:nvSpPr>
          <p:cNvPr id="53256" name="TextBox 134"/>
          <p:cNvSpPr txBox="1">
            <a:spLocks noChangeArrowheads="1"/>
          </p:cNvSpPr>
          <p:nvPr/>
        </p:nvSpPr>
        <p:spPr bwMode="auto">
          <a:xfrm>
            <a:off x="179388" y="5067300"/>
            <a:ext cx="2759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pt-PT" sz="1400" b="1" dirty="0">
                <a:latin typeface="Verdana" charset="0"/>
                <a:cs typeface="Verdana" charset="0"/>
              </a:rPr>
              <a:t>Convenção de Budapeste</a:t>
            </a:r>
          </a:p>
          <a:p>
            <a:r>
              <a:rPr lang="pt-PT" sz="1400" b="1" dirty="0">
                <a:latin typeface="Verdana" charset="0"/>
                <a:cs typeface="Verdana" charset="0"/>
              </a:rPr>
              <a:t>Ratificada/acedida: 63</a:t>
            </a:r>
          </a:p>
        </p:txBody>
      </p:sp>
      <p:sp>
        <p:nvSpPr>
          <p:cNvPr id="53257" name="TextBox 135"/>
          <p:cNvSpPr txBox="1">
            <a:spLocks noChangeArrowheads="1"/>
          </p:cNvSpPr>
          <p:nvPr/>
        </p:nvSpPr>
        <p:spPr bwMode="auto">
          <a:xfrm>
            <a:off x="179388" y="5641975"/>
            <a:ext cx="2759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pt-PT" sz="1400" b="1" dirty="0">
                <a:latin typeface="Verdana" charset="0"/>
                <a:cs typeface="Verdana" charset="0"/>
              </a:rPr>
              <a:t>Assinada: 4</a:t>
            </a:r>
          </a:p>
        </p:txBody>
      </p:sp>
      <p:sp>
        <p:nvSpPr>
          <p:cNvPr id="53258" name="TextBox 136"/>
          <p:cNvSpPr txBox="1">
            <a:spLocks noChangeArrowheads="1"/>
          </p:cNvSpPr>
          <p:nvPr/>
        </p:nvSpPr>
        <p:spPr bwMode="auto">
          <a:xfrm>
            <a:off x="179388" y="5978525"/>
            <a:ext cx="2759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pt-PT" sz="1200" b="1" dirty="0">
                <a:latin typeface="Verdana" charset="0"/>
                <a:cs typeface="Verdana" charset="0"/>
              </a:rPr>
              <a:t>Convidados para aceder:  8</a:t>
            </a:r>
          </a:p>
          <a:p>
            <a:r>
              <a:rPr lang="pt-PT" sz="1200" b="1" dirty="0">
                <a:latin typeface="Verdana" charset="0"/>
                <a:cs typeface="Verdana" charset="0"/>
              </a:rPr>
              <a:t>= 71</a:t>
            </a:r>
          </a:p>
        </p:txBody>
      </p:sp>
      <p:sp>
        <p:nvSpPr>
          <p:cNvPr id="53259" name="TextBox 137"/>
          <p:cNvSpPr txBox="1">
            <a:spLocks noChangeArrowheads="1"/>
          </p:cNvSpPr>
          <p:nvPr/>
        </p:nvSpPr>
        <p:spPr bwMode="auto">
          <a:xfrm>
            <a:off x="3795713" y="5210175"/>
            <a:ext cx="4981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pt-PT" sz="1200" b="1" dirty="0">
                <a:latin typeface="Verdana" charset="0"/>
                <a:cs typeface="Verdana" charset="0"/>
              </a:rPr>
              <a:t>Outros Estados com </a:t>
            </a:r>
            <a:r>
              <a:rPr lang="pt-PT" sz="1200" b="1" dirty="0" err="1">
                <a:latin typeface="Verdana" charset="0"/>
                <a:cs typeface="Verdana" charset="0"/>
              </a:rPr>
              <a:t>leis/projetos</a:t>
            </a:r>
            <a:r>
              <a:rPr lang="pt-PT" sz="1200" b="1" dirty="0">
                <a:latin typeface="Verdana" charset="0"/>
                <a:cs typeface="Verdana" charset="0"/>
              </a:rPr>
              <a:t> de lei amplamente alinhados com a Convenção de Budapeste = 20</a:t>
            </a:r>
          </a:p>
        </p:txBody>
      </p:sp>
      <p:sp>
        <p:nvSpPr>
          <p:cNvPr id="139" name="Oval 138"/>
          <p:cNvSpPr/>
          <p:nvPr/>
        </p:nvSpPr>
        <p:spPr>
          <a:xfrm>
            <a:off x="2843213" y="5589588"/>
            <a:ext cx="360362" cy="360362"/>
          </a:xfrm>
          <a:prstGeom prst="ellipse">
            <a:avLst/>
          </a:prstGeom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2843213" y="5135563"/>
            <a:ext cx="360362" cy="381000"/>
          </a:xfrm>
          <a:prstGeom prst="ellipse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2843213" y="6021388"/>
            <a:ext cx="366712" cy="360362"/>
          </a:xfrm>
          <a:prstGeom prst="ellipse">
            <a:avLst/>
          </a:prstGeom>
          <a:solidFill>
            <a:srgbClr val="9933FF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8388350" y="5318125"/>
            <a:ext cx="354013" cy="384175"/>
          </a:xfrm>
          <a:prstGeom prst="ellipse">
            <a:avLst/>
          </a:prstGeom>
          <a:solidFill>
            <a:srgbClr val="00B05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53264" name="TextBox 142"/>
          <p:cNvSpPr txBox="1">
            <a:spLocks noChangeArrowheads="1"/>
          </p:cNvSpPr>
          <p:nvPr/>
        </p:nvSpPr>
        <p:spPr bwMode="auto">
          <a:xfrm>
            <a:off x="3832225" y="5805488"/>
            <a:ext cx="4981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pt-PT" sz="1200" b="1" dirty="0">
                <a:latin typeface="Verdana" charset="0"/>
                <a:cs typeface="Verdana" charset="0"/>
              </a:rPr>
              <a:t>Outros Estados baseiam-se na Convenção de </a:t>
            </a:r>
            <a:br>
              <a:rPr lang="pt-PT" sz="1200" b="1" dirty="0">
                <a:latin typeface="Verdana" charset="0"/>
                <a:cs typeface="Verdana" charset="0"/>
              </a:rPr>
            </a:br>
            <a:r>
              <a:rPr lang="pt-PT" sz="1200" b="1" dirty="0">
                <a:latin typeface="Verdana" charset="0"/>
                <a:cs typeface="Verdana" charset="0"/>
              </a:rPr>
              <a:t>Budapeste para a legislação = 45+</a:t>
            </a:r>
          </a:p>
        </p:txBody>
      </p:sp>
      <p:sp>
        <p:nvSpPr>
          <p:cNvPr id="53265" name="TextBox 143"/>
          <p:cNvSpPr txBox="1">
            <a:spLocks noChangeArrowheads="1"/>
          </p:cNvSpPr>
          <p:nvPr/>
        </p:nvSpPr>
        <p:spPr bwMode="auto">
          <a:xfrm>
            <a:off x="323850" y="3625850"/>
            <a:ext cx="21955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pt-PT" sz="4800" b="1">
                <a:latin typeface="Verdana" charset="0"/>
                <a:cs typeface="Verdana" charset="0"/>
              </a:rPr>
              <a:t>130</a:t>
            </a:r>
            <a:r>
              <a:rPr lang="pt-PT" sz="4000" b="1">
                <a:latin typeface="Verdana" charset="0"/>
                <a:cs typeface="Verdana" charset="0"/>
              </a:rPr>
              <a:t>+</a:t>
            </a:r>
          </a:p>
        </p:txBody>
      </p:sp>
      <p:sp>
        <p:nvSpPr>
          <p:cNvPr id="145" name="Oval 144"/>
          <p:cNvSpPr/>
          <p:nvPr/>
        </p:nvSpPr>
        <p:spPr>
          <a:xfrm>
            <a:off x="8388350" y="5886450"/>
            <a:ext cx="354013" cy="358775"/>
          </a:xfrm>
          <a:prstGeom prst="ellipse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1901825" y="2868613"/>
            <a:ext cx="65088" cy="57150"/>
          </a:xfrm>
          <a:prstGeom prst="ellipse">
            <a:avLst/>
          </a:prstGeom>
          <a:solidFill>
            <a:srgbClr val="9966FF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7" name="Oval 146"/>
          <p:cNvSpPr/>
          <p:nvPr/>
        </p:nvSpPr>
        <p:spPr>
          <a:xfrm>
            <a:off x="5235575" y="3492500"/>
            <a:ext cx="63500" cy="57150"/>
          </a:xfrm>
          <a:prstGeom prst="ellipse">
            <a:avLst/>
          </a:prstGeom>
          <a:solidFill>
            <a:srgbClr val="000099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8" name="Oval 147"/>
          <p:cNvSpPr/>
          <p:nvPr/>
        </p:nvSpPr>
        <p:spPr>
          <a:xfrm>
            <a:off x="4070350" y="1719263"/>
            <a:ext cx="63500" cy="57150"/>
          </a:xfrm>
          <a:prstGeom prst="ellipse">
            <a:avLst/>
          </a:prstGeom>
          <a:solidFill>
            <a:srgbClr val="0000CC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4675188" y="2044700"/>
            <a:ext cx="63500" cy="57150"/>
          </a:xfrm>
          <a:prstGeom prst="ellipse">
            <a:avLst/>
          </a:prstGeom>
          <a:solidFill>
            <a:srgbClr val="9966FF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4676775" y="3092450"/>
            <a:ext cx="65088" cy="57150"/>
          </a:xfrm>
          <a:prstGeom prst="ellipse">
            <a:avLst/>
          </a:prstGeom>
          <a:solidFill>
            <a:srgbClr val="00B05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6465888" y="2635250"/>
            <a:ext cx="65087" cy="57150"/>
          </a:xfrm>
          <a:prstGeom prst="ellipse">
            <a:avLst/>
          </a:prstGeom>
          <a:solidFill>
            <a:srgbClr val="00B05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52" name="Oval 151"/>
          <p:cNvSpPr/>
          <p:nvPr/>
        </p:nvSpPr>
        <p:spPr>
          <a:xfrm>
            <a:off x="3498850" y="2420938"/>
            <a:ext cx="65088" cy="58737"/>
          </a:xfrm>
          <a:prstGeom prst="ellipse">
            <a:avLst/>
          </a:prstGeom>
          <a:solidFill>
            <a:srgbClr val="00B05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53" name="Oval 152"/>
          <p:cNvSpPr/>
          <p:nvPr/>
        </p:nvSpPr>
        <p:spPr>
          <a:xfrm>
            <a:off x="5435600" y="2074863"/>
            <a:ext cx="65088" cy="58737"/>
          </a:xfrm>
          <a:prstGeom prst="ellipse">
            <a:avLst/>
          </a:prstGeom>
          <a:solidFill>
            <a:srgbClr val="FFFF0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87963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485" name="TextBox 15"/>
          <p:cNvSpPr txBox="1">
            <a:spLocks noChangeArrowheads="1"/>
          </p:cNvSpPr>
          <p:nvPr/>
        </p:nvSpPr>
        <p:spPr bwMode="auto">
          <a:xfrm>
            <a:off x="1258888" y="179388"/>
            <a:ext cx="77771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3200">
                <a:solidFill>
                  <a:schemeClr val="bg1"/>
                </a:solidFill>
                <a:latin typeface="Verdana" charset="0"/>
                <a:cs typeface="Verdana" charset="0"/>
              </a:rPr>
              <a:t>Convenção de Budapeste: âmbito</a:t>
            </a:r>
          </a:p>
        </p:txBody>
      </p:sp>
      <p:sp>
        <p:nvSpPr>
          <p:cNvPr id="19" name="Textfeld 12"/>
          <p:cNvSpPr txBox="1"/>
          <p:nvPr/>
        </p:nvSpPr>
        <p:spPr>
          <a:xfrm>
            <a:off x="179388" y="1504950"/>
            <a:ext cx="2786062" cy="369331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b="1" dirty="0">
                <a:latin typeface="Verdana"/>
                <a:cs typeface="Verdana"/>
              </a:rPr>
              <a:t>Criminalização de condutas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Acesso ilícito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 err="1">
                <a:latin typeface="Verdana"/>
                <a:cs typeface="Verdana"/>
              </a:rPr>
              <a:t>Interceção</a:t>
            </a:r>
            <a:r>
              <a:rPr lang="pt-PT" dirty="0">
                <a:latin typeface="Verdana"/>
                <a:cs typeface="Verdana"/>
              </a:rPr>
              <a:t> ilícita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Dano provocado nos dados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Sabotagem informática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Utilização indevida de dispositivos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Burla e falsificação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Pornografia infantil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Ofensas DPI</a:t>
            </a:r>
          </a:p>
        </p:txBody>
      </p:sp>
      <p:sp>
        <p:nvSpPr>
          <p:cNvPr id="21" name="Textfeld 4"/>
          <p:cNvSpPr txBox="1"/>
          <p:nvPr/>
        </p:nvSpPr>
        <p:spPr>
          <a:xfrm>
            <a:off x="6394450" y="1457325"/>
            <a:ext cx="2571750" cy="480131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b="1" dirty="0">
                <a:latin typeface="Verdana"/>
                <a:cs typeface="Verdana"/>
              </a:rPr>
              <a:t>Cooperação internacional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Extradição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 err="1">
                <a:latin typeface="Verdana"/>
                <a:cs typeface="Verdana"/>
              </a:rPr>
              <a:t>MLA</a:t>
            </a:r>
            <a:endParaRPr lang="pt-PT" dirty="0">
              <a:latin typeface="Verdana"/>
              <a:cs typeface="Verdana"/>
            </a:endParaRP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Informações espontâneas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Preservação expedita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 err="1">
                <a:latin typeface="Verdana"/>
                <a:cs typeface="Verdana"/>
              </a:rPr>
              <a:t>MLA</a:t>
            </a:r>
            <a:r>
              <a:rPr lang="pt-PT" dirty="0">
                <a:latin typeface="Verdana"/>
                <a:cs typeface="Verdana"/>
              </a:rPr>
              <a:t> para aceder a dados informáticos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 err="1">
                <a:latin typeface="Verdana"/>
                <a:cs typeface="Verdana"/>
              </a:rPr>
              <a:t>MLA</a:t>
            </a:r>
            <a:r>
              <a:rPr lang="pt-PT" dirty="0">
                <a:latin typeface="Verdana"/>
                <a:cs typeface="Verdana"/>
              </a:rPr>
              <a:t> para interceção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Pontos de contacto 24 horas por dia, 7 dias por semana</a:t>
            </a:r>
          </a:p>
        </p:txBody>
      </p:sp>
      <p:sp>
        <p:nvSpPr>
          <p:cNvPr id="20489" name="Textfeld 16"/>
          <p:cNvSpPr txBox="1">
            <a:spLocks noChangeArrowheads="1"/>
          </p:cNvSpPr>
          <p:nvPr/>
        </p:nvSpPr>
        <p:spPr bwMode="auto">
          <a:xfrm>
            <a:off x="2894013" y="1433513"/>
            <a:ext cx="6429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pt-PT" sz="4400" b="1">
                <a:latin typeface="Verdana" charset="0"/>
                <a:cs typeface="Verdana" charset="0"/>
              </a:rPr>
              <a:t>+</a:t>
            </a:r>
          </a:p>
        </p:txBody>
      </p:sp>
      <p:sp>
        <p:nvSpPr>
          <p:cNvPr id="20490" name="Textfeld 17"/>
          <p:cNvSpPr txBox="1">
            <a:spLocks noChangeArrowheads="1"/>
          </p:cNvSpPr>
          <p:nvPr/>
        </p:nvSpPr>
        <p:spPr bwMode="auto">
          <a:xfrm>
            <a:off x="5822950" y="1433513"/>
            <a:ext cx="6429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pt-PT" sz="4400" b="1">
                <a:latin typeface="Verdana" charset="0"/>
                <a:cs typeface="Verdana" charset="0"/>
              </a:rPr>
              <a:t>+</a:t>
            </a:r>
          </a:p>
        </p:txBody>
      </p:sp>
      <p:sp>
        <p:nvSpPr>
          <p:cNvPr id="24" name="Textfeld 18"/>
          <p:cNvSpPr txBox="1"/>
          <p:nvPr/>
        </p:nvSpPr>
        <p:spPr>
          <a:xfrm>
            <a:off x="3184525" y="5681663"/>
            <a:ext cx="19637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600" b="1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Harmonização </a:t>
            </a:r>
          </a:p>
        </p:txBody>
      </p:sp>
      <p:cxnSp>
        <p:nvCxnSpPr>
          <p:cNvPr id="25" name="Form 20"/>
          <p:cNvCxnSpPr>
            <a:stCxn id="19" idx="2"/>
          </p:cNvCxnSpPr>
          <p:nvPr/>
        </p:nvCxnSpPr>
        <p:spPr>
          <a:xfrm rot="16200000" flipH="1">
            <a:off x="3544094" y="3226594"/>
            <a:ext cx="878681" cy="4822030"/>
          </a:xfrm>
          <a:prstGeom prst="bentConnector2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7"/>
          <p:cNvCxnSpPr/>
          <p:nvPr/>
        </p:nvCxnSpPr>
        <p:spPr>
          <a:xfrm>
            <a:off x="4608513" y="4073525"/>
            <a:ext cx="0" cy="2003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8</a:t>
            </a:fld>
            <a:r>
              <a:rPr lang="pt-PT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  <p:sp>
        <p:nvSpPr>
          <p:cNvPr id="20" name="Textfeld 3"/>
          <p:cNvSpPr txBox="1"/>
          <p:nvPr/>
        </p:nvSpPr>
        <p:spPr>
          <a:xfrm>
            <a:off x="3494724" y="1457325"/>
            <a:ext cx="2428875" cy="3170099"/>
          </a:xfrm>
          <a:prstGeom prst="rect">
            <a:avLst/>
          </a:prstGeom>
          <a:solidFill>
            <a:srgbClr val="FFFF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b="1" dirty="0">
                <a:latin typeface="Verdana"/>
                <a:cs typeface="Verdana"/>
              </a:rPr>
              <a:t>Ferramentas processuais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Preservação expedita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Injunção de comunicar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>
                <a:latin typeface="Verdana"/>
                <a:cs typeface="Verdana"/>
              </a:rPr>
              <a:t>Pesquisa e apreensão</a:t>
            </a:r>
          </a:p>
          <a:p>
            <a:pPr marL="361950" indent="-3619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pt-PT" dirty="0" err="1">
                <a:latin typeface="Verdana"/>
                <a:cs typeface="Verdana"/>
              </a:rPr>
              <a:t>Interceção</a:t>
            </a:r>
            <a:r>
              <a:rPr lang="pt-PT" dirty="0">
                <a:latin typeface="Verdana"/>
                <a:cs typeface="Verdana"/>
              </a:rPr>
              <a:t> de dados informáticos</a:t>
            </a:r>
          </a:p>
        </p:txBody>
      </p:sp>
    </p:spTree>
    <p:extLst>
      <p:ext uri="{BB962C8B-B14F-4D97-AF65-F5344CB8AC3E}">
        <p14:creationId xmlns:p14="http://schemas.microsoft.com/office/powerpoint/2010/main" val="1389362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ln>
            <a:solidFill>
              <a:srgbClr val="4F81BD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Convenção de Budapeste: Tratado Internacional de Direito Penal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Cibercrime e provas eletrónicas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Provas eletrónicas na nuvem </a:t>
            </a:r>
            <a:r>
              <a:rPr lang="pt-PT" sz="18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</a:t>
            </a: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em servidores em jurisdições estrangeiras, desconhecidas, múltiplas ou alternados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Sem dados 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 sem provas 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 sem acusação 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 sem justiça 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 sem estado de direito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Menos de 1% de cibercrime comunicado eventualmente esclarecido </a:t>
            </a:r>
            <a:r>
              <a:rPr lang="pt-PT" sz="18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 Como garantir o estado de direito no ciberespaço? Os governos estão a cumprir as suas obrigações em termos de proteção? </a:t>
            </a:r>
            <a:br>
              <a:rPr lang="pt-PT" sz="1800" dirty="0"/>
            </a:br>
            <a:r>
              <a:rPr lang="pt-PT" sz="14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(ver o exemplo de </a:t>
            </a:r>
            <a:r>
              <a:rPr lang="pt-PT" sz="1400" dirty="0" err="1">
                <a:latin typeface="Verdana" charset="0"/>
                <a:ea typeface="MS PGothic" charset="0"/>
                <a:cs typeface="Verdana" charset="0"/>
                <a:sym typeface="Wingdings" charset="0"/>
              </a:rPr>
              <a:t>K.U</a:t>
            </a:r>
            <a:r>
              <a:rPr lang="pt-PT" sz="14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. vs </a:t>
            </a:r>
            <a:r>
              <a:rPr lang="pt-PT" sz="1400" dirty="0" err="1">
                <a:latin typeface="Verdana" charset="0"/>
                <a:ea typeface="MS PGothic" charset="0"/>
                <a:cs typeface="Verdana" charset="0"/>
                <a:sym typeface="Wingdings" charset="0"/>
              </a:rPr>
              <a:t>Finland</a:t>
            </a:r>
            <a:r>
              <a:rPr lang="pt-PT" sz="14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 - </a:t>
            </a:r>
            <a:r>
              <a:rPr lang="pt-PT" sz="1400" dirty="0">
                <a:latin typeface="Verdana" charset="0"/>
                <a:ea typeface="MS PGothic" charset="0"/>
                <a:cs typeface="Verdana" charset="0"/>
                <a:sym typeface="Wingdings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http://humanrightshouse.org/Articles/11059.html</a:t>
            </a:r>
            <a:r>
              <a:rPr lang="pt-PT" sz="14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)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PT" sz="1800" dirty="0">
                <a:latin typeface="Verdana" charset="0"/>
                <a:ea typeface="MS PGothic" charset="0"/>
                <a:cs typeface="Verdana" charset="0"/>
              </a:rPr>
              <a:t>Questões, soluções e recomendações propostas pelo </a:t>
            </a:r>
            <a:r>
              <a:rPr lang="pt-PT" sz="1800" b="1" dirty="0">
                <a:latin typeface="Verdana" charset="0"/>
                <a:ea typeface="MS PGothic" charset="0"/>
                <a:cs typeface="Verdana" charset="0"/>
              </a:rPr>
              <a:t>Grupo de Provas em Nuvem</a:t>
            </a:r>
          </a:p>
        </p:txBody>
      </p:sp>
      <p:sp>
        <p:nvSpPr>
          <p:cNvPr id="5" name="Rectangle 4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06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066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pt-PT" sz="3200">
                <a:solidFill>
                  <a:schemeClr val="bg1"/>
                </a:solidFill>
                <a:latin typeface="Verdana" charset="0"/>
                <a:cs typeface="Verdana" charset="0"/>
              </a:rPr>
              <a:t>Evidências eletrónicas na nuvem</a:t>
            </a:r>
          </a:p>
        </p:txBody>
      </p:sp>
      <p:pic>
        <p:nvPicPr>
          <p:cNvPr id="7066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Rectangle 10"/>
          <p:cNvSpPr>
            <a:spLocks noChangeArrowheads="1"/>
          </p:cNvSpPr>
          <p:nvPr/>
        </p:nvSpPr>
        <p:spPr bwMode="auto">
          <a:xfrm>
            <a:off x="7938" y="6597650"/>
            <a:ext cx="913606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Grupo de Provas em Nuvem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T-CY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, </a:t>
            </a:r>
            <a:r>
              <a:rPr lang="pt-PT" sz="1050" b="1" dirty="0" err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</a:t>
            </a:r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				                      - </a:t>
            </a:r>
            <a:fld id="{310E33CB-465E-F743-B962-E0BB77F73E08}" type="slidenum">
              <a:rPr lang="en-US" sz="105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9</a:t>
            </a:fld>
            <a:r>
              <a:rPr lang="pt-PT" sz="1050" b="1" dirty="0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27161</TotalTime>
  <Words>3421</Words>
  <Application>Microsoft Office PowerPoint</Application>
  <PresentationFormat>Apresentação no Ecrã (4:3)</PresentationFormat>
  <Paragraphs>403</Paragraphs>
  <Slides>28</Slides>
  <Notes>28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28</vt:i4>
      </vt:variant>
    </vt:vector>
  </HeadingPairs>
  <TitlesOfParts>
    <vt:vector size="34" baseType="lpstr">
      <vt:lpstr>Arial</vt:lpstr>
      <vt:lpstr>Arial Narrow</vt:lpstr>
      <vt:lpstr>Calibri</vt:lpstr>
      <vt:lpstr>Verdana</vt:lpstr>
      <vt:lpstr>Wingdings</vt:lpstr>
      <vt:lpstr>Office Theme</vt:lpstr>
      <vt:lpstr>Formação Avançada sobre Cibercrime para Juízes e Procuradores</vt:lpstr>
      <vt:lpstr>Programa</vt:lpstr>
      <vt:lpstr>Objetivos da sessão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Council of Europe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matteo</dc:creator>
  <cp:lastModifiedBy>Pedro Verdelho</cp:lastModifiedBy>
  <cp:revision>468</cp:revision>
  <cp:lastPrinted>2016-05-18T07:38:13Z</cp:lastPrinted>
  <dcterms:created xsi:type="dcterms:W3CDTF">2019-04-09T23:14:24Z</dcterms:created>
  <dcterms:modified xsi:type="dcterms:W3CDTF">2019-04-22T13:46:29Z</dcterms:modified>
</cp:coreProperties>
</file>