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4"/>
  </p:notesMasterIdLst>
  <p:sldIdLst>
    <p:sldId id="257" r:id="rId2"/>
    <p:sldId id="338" r:id="rId3"/>
    <p:sldId id="399" r:id="rId4"/>
    <p:sldId id="347" r:id="rId5"/>
    <p:sldId id="648" r:id="rId6"/>
    <p:sldId id="647" r:id="rId7"/>
    <p:sldId id="651" r:id="rId8"/>
    <p:sldId id="644" r:id="rId9"/>
    <p:sldId id="600" r:id="rId10"/>
    <p:sldId id="653" r:id="rId11"/>
    <p:sldId id="654" r:id="rId12"/>
    <p:sldId id="655" r:id="rId13"/>
    <p:sldId id="637" r:id="rId14"/>
    <p:sldId id="656" r:id="rId15"/>
    <p:sldId id="710" r:id="rId16"/>
    <p:sldId id="711" r:id="rId17"/>
    <p:sldId id="697" r:id="rId18"/>
    <p:sldId id="712" r:id="rId19"/>
    <p:sldId id="713" r:id="rId20"/>
    <p:sldId id="702" r:id="rId21"/>
    <p:sldId id="704" r:id="rId22"/>
    <p:sldId id="703" r:id="rId23"/>
    <p:sldId id="714" r:id="rId24"/>
    <p:sldId id="715" r:id="rId25"/>
    <p:sldId id="645" r:id="rId26"/>
    <p:sldId id="669" r:id="rId27"/>
    <p:sldId id="716" r:id="rId28"/>
    <p:sldId id="717" r:id="rId29"/>
    <p:sldId id="718" r:id="rId30"/>
    <p:sldId id="673" r:id="rId31"/>
    <p:sldId id="719" r:id="rId32"/>
    <p:sldId id="720" r:id="rId33"/>
    <p:sldId id="721" r:id="rId34"/>
    <p:sldId id="722" r:id="rId35"/>
    <p:sldId id="723" r:id="rId36"/>
    <p:sldId id="724" r:id="rId37"/>
    <p:sldId id="725" r:id="rId38"/>
    <p:sldId id="726" r:id="rId39"/>
    <p:sldId id="727" r:id="rId40"/>
    <p:sldId id="728" r:id="rId41"/>
    <p:sldId id="729" r:id="rId42"/>
    <p:sldId id="730" r:id="rId43"/>
    <p:sldId id="731" r:id="rId44"/>
    <p:sldId id="689" r:id="rId45"/>
    <p:sldId id="732" r:id="rId46"/>
    <p:sldId id="733" r:id="rId47"/>
    <p:sldId id="646" r:id="rId48"/>
    <p:sldId id="734" r:id="rId49"/>
    <p:sldId id="735" r:id="rId50"/>
    <p:sldId id="691" r:id="rId51"/>
    <p:sldId id="736" r:id="rId52"/>
    <p:sldId id="692" r:id="rId53"/>
    <p:sldId id="737" r:id="rId54"/>
    <p:sldId id="738" r:id="rId55"/>
    <p:sldId id="739" r:id="rId56"/>
    <p:sldId id="694" r:id="rId57"/>
    <p:sldId id="572" r:id="rId58"/>
    <p:sldId id="740" r:id="rId59"/>
    <p:sldId id="696" r:id="rId60"/>
    <p:sldId id="695" r:id="rId61"/>
    <p:sldId id="632" r:id="rId62"/>
    <p:sldId id="618" r:id="rId63"/>
    <p:sldId id="741" r:id="rId64"/>
    <p:sldId id="705" r:id="rId65"/>
    <p:sldId id="621" r:id="rId66"/>
    <p:sldId id="580" r:id="rId67"/>
    <p:sldId id="708" r:id="rId68"/>
    <p:sldId id="641" r:id="rId69"/>
    <p:sldId id="707" r:id="rId70"/>
    <p:sldId id="352" r:id="rId71"/>
    <p:sldId id="742" r:id="rId72"/>
    <p:sldId id="353" r:id="rId73"/>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88" autoAdjust="0"/>
    <p:restoredTop sz="75943" autoAdjust="0"/>
  </p:normalViewPr>
  <p:slideViewPr>
    <p:cSldViewPr snapToGrid="0" snapToObjects="1">
      <p:cViewPr varScale="1">
        <p:scale>
          <a:sx n="61" d="100"/>
          <a:sy n="61" d="100"/>
        </p:scale>
        <p:origin x="1560" y="60"/>
      </p:cViewPr>
      <p:guideLst>
        <p:guide orient="horz" pos="2160"/>
        <p:guide pos="2880"/>
      </p:guideLst>
    </p:cSldViewPr>
  </p:slideViewPr>
  <p:outlineViewPr>
    <p:cViewPr>
      <p:scale>
        <a:sx n="25" d="100"/>
        <a:sy n="25" d="100"/>
      </p:scale>
      <p:origin x="0" y="-894"/>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7F7C1D3-5608-478E-8AB7-12D34972F766}"/>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8711992F-1A95-4A49-88E3-4BF83870BD15}"/>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C2BECCAC-EFDB-4505-BDA9-6EEBC9544566}" type="datetime1">
              <a:rPr lang="en-US"/>
              <a:pPr>
                <a:defRPr/>
              </a:pPr>
              <a:t>9/2/2019</a:t>
            </a:fld>
            <a:endParaRPr lang="en-US"/>
          </a:p>
        </p:txBody>
      </p:sp>
      <p:sp>
        <p:nvSpPr>
          <p:cNvPr id="4" name="Slide Image Placeholder 3">
            <a:extLst>
              <a:ext uri="{FF2B5EF4-FFF2-40B4-BE49-F238E27FC236}">
                <a16:creationId xmlns:a16="http://schemas.microsoft.com/office/drawing/2014/main" id="{F6B803E7-28AF-4F30-AD06-EB4C2F9EFA52}"/>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a:extLst>
              <a:ext uri="{FF2B5EF4-FFF2-40B4-BE49-F238E27FC236}">
                <a16:creationId xmlns:a16="http://schemas.microsoft.com/office/drawing/2014/main" id="{6A05B241-8ABC-4528-BD6E-5B57F69FEA86}"/>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pt-PT" noProof="0"/>
              <a:t>Clique para editar os estilos de texto principais</a:t>
            </a:r>
          </a:p>
          <a:p>
            <a:pPr lvl="1"/>
            <a:r>
              <a:rPr lang="pt-PT" noProof="0"/>
              <a:t>Segundo nível</a:t>
            </a:r>
          </a:p>
          <a:p>
            <a:pPr lvl="2"/>
            <a:r>
              <a:rPr lang="pt-PT" noProof="0"/>
              <a:t>Terceiro nível</a:t>
            </a:r>
          </a:p>
          <a:p>
            <a:pPr lvl="3"/>
            <a:r>
              <a:rPr lang="pt-PT" noProof="0"/>
              <a:t>Quarto nível</a:t>
            </a:r>
          </a:p>
          <a:p>
            <a:pPr lvl="4"/>
            <a:r>
              <a:rPr lang="pt-PT" noProof="0"/>
              <a:t>Quinto nível</a:t>
            </a:r>
          </a:p>
        </p:txBody>
      </p:sp>
      <p:sp>
        <p:nvSpPr>
          <p:cNvPr id="6" name="Footer Placeholder 5">
            <a:extLst>
              <a:ext uri="{FF2B5EF4-FFF2-40B4-BE49-F238E27FC236}">
                <a16:creationId xmlns:a16="http://schemas.microsoft.com/office/drawing/2014/main" id="{B643101B-1EC5-434A-8956-D7C7F7B03B3F}"/>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F490FC36-A7DB-4BB0-9B59-1B38C9961C62}"/>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2718EC7B-3C71-496B-85BD-3966BD688228}" type="slidenum">
              <a:rPr lang="en-US" altLang="en-US"/>
              <a:pPr>
                <a:defRPr/>
              </a:pPr>
              <a:t>‹#›</a:t>
            </a:fld>
            <a:endParaRPr lang="en-US" altLang="en-US"/>
          </a:p>
        </p:txBody>
      </p:sp>
    </p:spTree>
    <p:extLst>
      <p:ext uri="{BB962C8B-B14F-4D97-AF65-F5344CB8AC3E}">
        <p14:creationId xmlns:p14="http://schemas.microsoft.com/office/powerpoint/2010/main" val="127131175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a:extLst>
              <a:ext uri="{FF2B5EF4-FFF2-40B4-BE49-F238E27FC236}">
                <a16:creationId xmlns:a16="http://schemas.microsoft.com/office/drawing/2014/main" id="{6DDCF9DD-058F-4BAC-9019-43CFD5228B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a:extLst>
              <a:ext uri="{FF2B5EF4-FFF2-40B4-BE49-F238E27FC236}">
                <a16:creationId xmlns:a16="http://schemas.microsoft.com/office/drawing/2014/main" id="{F79CC8DC-DE54-4AE5-B32F-BB5A7CBB6FD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
        <p:nvSpPr>
          <p:cNvPr id="4100" name="Espace réservé du numéro de diapositive 3">
            <a:extLst>
              <a:ext uri="{FF2B5EF4-FFF2-40B4-BE49-F238E27FC236}">
                <a16:creationId xmlns:a16="http://schemas.microsoft.com/office/drawing/2014/main" id="{B8093441-AE94-4682-9538-1562E703565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E08267C-E28F-45A1-B09F-BBCD40CB85D4}" type="slidenum">
              <a:rPr lang="en-US" altLang="en-US" smtClean="0"/>
              <a:pPr>
                <a:spcBef>
                  <a:spcPct val="0"/>
                </a:spcBef>
              </a:pPr>
              <a:t>1</a:t>
            </a:fld>
            <a:endParaRPr lang="en-US" altLang="en-US"/>
          </a:p>
        </p:txBody>
      </p:sp>
    </p:spTree>
    <p:extLst>
      <p:ext uri="{BB962C8B-B14F-4D97-AF65-F5344CB8AC3E}">
        <p14:creationId xmlns:p14="http://schemas.microsoft.com/office/powerpoint/2010/main" val="1495851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a:extLst>
              <a:ext uri="{FF2B5EF4-FFF2-40B4-BE49-F238E27FC236}">
                <a16:creationId xmlns:a16="http://schemas.microsoft.com/office/drawing/2014/main" id="{0AD9EC1C-262E-407D-8CCB-CF7AF10FAA3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a:extLst>
              <a:ext uri="{FF2B5EF4-FFF2-40B4-BE49-F238E27FC236}">
                <a16:creationId xmlns:a16="http://schemas.microsoft.com/office/drawing/2014/main" id="{93BBBC1D-7C6C-4FA0-8022-A4F7A9709E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fornece um exemplo de como o requerente pode apresentar a sua identificação ao fazer um pedido para proteger dados informáticos da filial de Ostland com base no exercício de investigação.</a:t>
            </a:r>
          </a:p>
        </p:txBody>
      </p:sp>
      <p:sp>
        <p:nvSpPr>
          <p:cNvPr id="24580" name="Rezervirano mjesto broja slajda 3">
            <a:extLst>
              <a:ext uri="{FF2B5EF4-FFF2-40B4-BE49-F238E27FC236}">
                <a16:creationId xmlns:a16="http://schemas.microsoft.com/office/drawing/2014/main" id="{C7069770-5CC7-4253-BFB6-C346840E802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8501277-466B-4CE8-83CD-D7F463134991}" type="slidenum">
              <a:rPr lang="en-US" altLang="en-US" smtClean="0"/>
              <a:pPr>
                <a:spcBef>
                  <a:spcPct val="0"/>
                </a:spcBef>
              </a:pPr>
              <a:t>10</a:t>
            </a:fld>
            <a:endParaRPr lang="en-US" altLang="en-US"/>
          </a:p>
        </p:txBody>
      </p:sp>
    </p:spTree>
    <p:extLst>
      <p:ext uri="{BB962C8B-B14F-4D97-AF65-F5344CB8AC3E}">
        <p14:creationId xmlns:p14="http://schemas.microsoft.com/office/powerpoint/2010/main" val="29012897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zervirano mjesto slike slajda 1">
            <a:extLst>
              <a:ext uri="{FF2B5EF4-FFF2-40B4-BE49-F238E27FC236}">
                <a16:creationId xmlns:a16="http://schemas.microsoft.com/office/drawing/2014/main" id="{31CBB237-E17B-4465-B927-9DF023C48BE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Rezervirano mjesto bilježaka 2">
            <a:extLst>
              <a:ext uri="{FF2B5EF4-FFF2-40B4-BE49-F238E27FC236}">
                <a16:creationId xmlns:a16="http://schemas.microsoft.com/office/drawing/2014/main" id="{C218E061-C80F-42B0-8F9D-A5342A06E8B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fornece um exemplo de como o requerente pode identificar o poder processual para o qual é necessária autorização ao fazer um pedido para proteger dados informáticos da filial de Ostland com base no exercício de investigação.</a:t>
            </a:r>
          </a:p>
          <a:p>
            <a:endParaRPr lang="hr-HR" altLang="en-US" dirty="0"/>
          </a:p>
        </p:txBody>
      </p:sp>
      <p:sp>
        <p:nvSpPr>
          <p:cNvPr id="26628" name="Rezervirano mjesto broja slajda 3">
            <a:extLst>
              <a:ext uri="{FF2B5EF4-FFF2-40B4-BE49-F238E27FC236}">
                <a16:creationId xmlns:a16="http://schemas.microsoft.com/office/drawing/2014/main" id="{2FD9C286-4093-4E38-B57D-F4C2342FF14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B3311E-1202-40A9-BF98-19CCF7213737}" type="slidenum">
              <a:rPr lang="en-US" altLang="en-US" smtClean="0"/>
              <a:pPr>
                <a:spcBef>
                  <a:spcPct val="0"/>
                </a:spcBef>
              </a:pPr>
              <a:t>11</a:t>
            </a:fld>
            <a:endParaRPr lang="en-US" altLang="en-US"/>
          </a:p>
        </p:txBody>
      </p:sp>
    </p:spTree>
    <p:extLst>
      <p:ext uri="{BB962C8B-B14F-4D97-AF65-F5344CB8AC3E}">
        <p14:creationId xmlns:p14="http://schemas.microsoft.com/office/powerpoint/2010/main" val="2515698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zervirano mjesto slike slajda 1">
            <a:extLst>
              <a:ext uri="{FF2B5EF4-FFF2-40B4-BE49-F238E27FC236}">
                <a16:creationId xmlns:a16="http://schemas.microsoft.com/office/drawing/2014/main" id="{9557D7F7-D3BF-42DE-B999-6739EE557C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Rezervirano mjesto bilježaka 2">
            <a:extLst>
              <a:ext uri="{FF2B5EF4-FFF2-40B4-BE49-F238E27FC236}">
                <a16:creationId xmlns:a16="http://schemas.microsoft.com/office/drawing/2014/main" id="{5EEAC538-859C-4AAE-BC8C-AB780058397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Todos os factos relevantes para o pedido devem ser apresentados à autoridade competente. Este slide fornece apenas um exemplo – o requerente deverá apresentar todos os factos relevantes para o pedido de forma concisa e clara à autoridade competente.</a:t>
            </a:r>
          </a:p>
          <a:p>
            <a:endParaRPr lang="hr-HR" altLang="en-US" dirty="0"/>
          </a:p>
          <a:p>
            <a:endParaRPr lang="hr-HR" altLang="en-US" dirty="0"/>
          </a:p>
        </p:txBody>
      </p:sp>
      <p:sp>
        <p:nvSpPr>
          <p:cNvPr id="28676" name="Rezervirano mjesto broja slajda 3">
            <a:extLst>
              <a:ext uri="{FF2B5EF4-FFF2-40B4-BE49-F238E27FC236}">
                <a16:creationId xmlns:a16="http://schemas.microsoft.com/office/drawing/2014/main" id="{785DC027-58C2-4E34-9039-A9640A19707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B483B60-51CA-4236-BDCB-BDED02EC92DF}" type="slidenum">
              <a:rPr lang="en-US" altLang="en-US" smtClean="0"/>
              <a:pPr>
                <a:spcBef>
                  <a:spcPct val="0"/>
                </a:spcBef>
              </a:pPr>
              <a:t>12</a:t>
            </a:fld>
            <a:endParaRPr lang="en-US" altLang="en-US"/>
          </a:p>
        </p:txBody>
      </p:sp>
    </p:spTree>
    <p:extLst>
      <p:ext uri="{BB962C8B-B14F-4D97-AF65-F5344CB8AC3E}">
        <p14:creationId xmlns:p14="http://schemas.microsoft.com/office/powerpoint/2010/main" val="3962093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zervirano mjesto slike slajda 1">
            <a:extLst>
              <a:ext uri="{FF2B5EF4-FFF2-40B4-BE49-F238E27FC236}">
                <a16:creationId xmlns:a16="http://schemas.microsoft.com/office/drawing/2014/main" id="{0460DDE1-850C-48DD-8BF2-232EEB228B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zervirano mjesto bilježaka 2">
            <a:extLst>
              <a:ext uri="{FF2B5EF4-FFF2-40B4-BE49-F238E27FC236}">
                <a16:creationId xmlns:a16="http://schemas.microsoft.com/office/drawing/2014/main" id="{231B26DC-6A5D-403A-9004-8F0A4ECC01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A consideração de pedidos de exercício de poderes processuais deve centrar-se nos fundamentos que justificam a aplicação de tais medidas processuais. A pessoa que solicita autorização para os poderes processuais deve apresentar os motivos do requerimento. O formador deve explicar que os fundamentos são um aspeto necessário do requisito do Artigo 15.º relativo às condições e garantias.</a:t>
            </a:r>
          </a:p>
        </p:txBody>
      </p:sp>
      <p:sp>
        <p:nvSpPr>
          <p:cNvPr id="30724" name="Rezervirano mjesto broja slajda 3">
            <a:extLst>
              <a:ext uri="{FF2B5EF4-FFF2-40B4-BE49-F238E27FC236}">
                <a16:creationId xmlns:a16="http://schemas.microsoft.com/office/drawing/2014/main" id="{A2B7128E-A421-456D-A6E6-4D677323FF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EC34B93-62CF-45FC-AC9A-32508E68A2D4}" type="slidenum">
              <a:rPr lang="en-US" altLang="en-US" smtClean="0"/>
              <a:pPr>
                <a:spcBef>
                  <a:spcPct val="0"/>
                </a:spcBef>
              </a:pPr>
              <a:t>13</a:t>
            </a:fld>
            <a:endParaRPr lang="en-US" altLang="en-US"/>
          </a:p>
        </p:txBody>
      </p:sp>
    </p:spTree>
    <p:extLst>
      <p:ext uri="{BB962C8B-B14F-4D97-AF65-F5344CB8AC3E}">
        <p14:creationId xmlns:p14="http://schemas.microsoft.com/office/powerpoint/2010/main" val="15256479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BF29F16-04CF-4EDB-BA48-A4F95D8FD1F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A5018A07-3C13-4402-8077-B12DAA2349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Este slide indica apenas alguns dos fundamentos relevantes que servem de exemplos dos fundamentos que podem ser apresentados e explicados pelo procurador. Deve ser explicado aos participantes que isto se trata apenas de um resumo dos fundamentos.</a:t>
            </a:r>
          </a:p>
        </p:txBody>
      </p:sp>
      <p:sp>
        <p:nvSpPr>
          <p:cNvPr id="32772" name="Slide Number Placeholder 3">
            <a:extLst>
              <a:ext uri="{FF2B5EF4-FFF2-40B4-BE49-F238E27FC236}">
                <a16:creationId xmlns:a16="http://schemas.microsoft.com/office/drawing/2014/main" id="{0A5A75FB-FB75-4BE9-AA0A-88FCDB39E83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E7223C5-2AFC-4D76-A64C-52DDBE01BF86}" type="slidenum">
              <a:rPr lang="en-US" altLang="en-US" smtClean="0">
                <a:latin typeface="Calibri" panose="020F0502020204030204" pitchFamily="34" charset="0"/>
              </a:rPr>
              <a:pPr/>
              <a:t>14</a:t>
            </a:fld>
            <a:endParaRPr lang="en-US" altLang="en-US">
              <a:latin typeface="Calibri" panose="020F0502020204030204" pitchFamily="34" charset="0"/>
            </a:endParaRPr>
          </a:p>
        </p:txBody>
      </p:sp>
    </p:spTree>
    <p:extLst>
      <p:ext uri="{BB962C8B-B14F-4D97-AF65-F5344CB8AC3E}">
        <p14:creationId xmlns:p14="http://schemas.microsoft.com/office/powerpoint/2010/main" val="585795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zervirano mjesto slike slajda 1">
            <a:extLst>
              <a:ext uri="{FF2B5EF4-FFF2-40B4-BE49-F238E27FC236}">
                <a16:creationId xmlns:a16="http://schemas.microsoft.com/office/drawing/2014/main" id="{960647C2-E43F-4DDC-8BB2-0C57B399D1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zervirano mjesto bilježaka 2">
            <a:extLst>
              <a:ext uri="{FF2B5EF4-FFF2-40B4-BE49-F238E27FC236}">
                <a16:creationId xmlns:a16="http://schemas.microsoft.com/office/drawing/2014/main" id="{79D334EA-3E23-4048-801A-2E96F88A47E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formador deve salientar a importância da identificação minuciosa de problemas. Embora possa não ser exigido por lei, o juiz deve identificar os principais fundamentos factuais e jurídicos que precisam de ser decididos para conceder autorização, ou não, a um pedido de aplicação de poderes processuais. </a:t>
            </a:r>
          </a:p>
          <a:p>
            <a:endParaRPr lang="en-US" altLang="en-US"/>
          </a:p>
          <a:p>
            <a:r>
              <a:rPr lang="pt-PT"/>
              <a:t>O slide também fornece alguns exemplos de problemas que podem ser identificados pelo juiz. Num caso particular, a questão pode ser mais específica (p. ex., se o requerente tem material suficiente anexado para sugerir que uma comunicação precisa de ser intercetada).</a:t>
            </a:r>
          </a:p>
        </p:txBody>
      </p:sp>
      <p:sp>
        <p:nvSpPr>
          <p:cNvPr id="34820" name="Rezervirano mjesto broja slajda 3">
            <a:extLst>
              <a:ext uri="{FF2B5EF4-FFF2-40B4-BE49-F238E27FC236}">
                <a16:creationId xmlns:a16="http://schemas.microsoft.com/office/drawing/2014/main" id="{C06C8237-1377-4E1A-84B2-2B4E67953A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B4A338F-1429-4AE2-A70D-8E8A2AE65910}" type="slidenum">
              <a:rPr lang="en-US" altLang="en-US" smtClean="0"/>
              <a:pPr>
                <a:spcBef>
                  <a:spcPct val="0"/>
                </a:spcBef>
              </a:pPr>
              <a:t>15</a:t>
            </a:fld>
            <a:endParaRPr lang="en-US" altLang="en-US"/>
          </a:p>
        </p:txBody>
      </p:sp>
    </p:spTree>
    <p:extLst>
      <p:ext uri="{BB962C8B-B14F-4D97-AF65-F5344CB8AC3E}">
        <p14:creationId xmlns:p14="http://schemas.microsoft.com/office/powerpoint/2010/main" val="17136264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zervirano mjesto slike slajda 1">
            <a:extLst>
              <a:ext uri="{FF2B5EF4-FFF2-40B4-BE49-F238E27FC236}">
                <a16:creationId xmlns:a16="http://schemas.microsoft.com/office/drawing/2014/main" id="{3CFEEACC-273F-40C1-8B53-87F5A749DD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zervirano mjesto bilježaka 2">
            <a:extLst>
              <a:ext uri="{FF2B5EF4-FFF2-40B4-BE49-F238E27FC236}">
                <a16:creationId xmlns:a16="http://schemas.microsoft.com/office/drawing/2014/main" id="{6AA78928-D127-4DDA-90DB-355CBDAD3A6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Caso seja permitido pelo sistema jurídico nacional, o juiz, ao considerar o pedido de exercício de medidas processuais, deverá ter oportunidade de colocar eventuais perguntas que possam surgir. Isto dará ao juiz a oportunidade de obter esclarecimentos sobre o pedido ou o requerimento escrito, conforme o caso.  O formador deve também salientar a importância de assegurar que as perguntas colocadas são claras, concisas e relevantes para as questões identificadas. Este slide contém uma lista de diferentes áreas a que a pergunta pode referir-se.</a:t>
            </a:r>
          </a:p>
        </p:txBody>
      </p:sp>
      <p:sp>
        <p:nvSpPr>
          <p:cNvPr id="36868" name="Rezervirano mjesto broja slajda 3">
            <a:extLst>
              <a:ext uri="{FF2B5EF4-FFF2-40B4-BE49-F238E27FC236}">
                <a16:creationId xmlns:a16="http://schemas.microsoft.com/office/drawing/2014/main" id="{2B93D0B7-DCF4-4436-9AAB-7A17F800F7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49AC437-4142-47BE-BBA1-FFA452A0FC48}" type="slidenum">
              <a:rPr lang="en-US" altLang="en-US" smtClean="0"/>
              <a:pPr>
                <a:spcBef>
                  <a:spcPct val="0"/>
                </a:spcBef>
              </a:pPr>
              <a:t>16</a:t>
            </a:fld>
            <a:endParaRPr lang="en-US" altLang="en-US"/>
          </a:p>
        </p:txBody>
      </p:sp>
    </p:spTree>
    <p:extLst>
      <p:ext uri="{BB962C8B-B14F-4D97-AF65-F5344CB8AC3E}">
        <p14:creationId xmlns:p14="http://schemas.microsoft.com/office/powerpoint/2010/main" val="26444393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zervirano mjesto slike slajda 1">
            <a:extLst>
              <a:ext uri="{FF2B5EF4-FFF2-40B4-BE49-F238E27FC236}">
                <a16:creationId xmlns:a16="http://schemas.microsoft.com/office/drawing/2014/main" id="{8B050AA0-1F5F-45C4-8BCB-692EF4ACA6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zervirano mjesto bilježaka 2">
            <a:extLst>
              <a:ext uri="{FF2B5EF4-FFF2-40B4-BE49-F238E27FC236}">
                <a16:creationId xmlns:a16="http://schemas.microsoft.com/office/drawing/2014/main" id="{AD2605ED-EB36-4FB8-9C1B-A66DDC70AE1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p>
            <a:r>
              <a:rPr lang="pt-PT" b="0"/>
              <a:t>Os slides que se seguem fornecem exemplos de perguntas que o juiz pode colocar para identificar o âmbito do requerimento em relação ao exercício de investigação.</a:t>
            </a:r>
          </a:p>
          <a:p>
            <a:endParaRPr lang="en-US" altLang="en-US" b="0" dirty="0"/>
          </a:p>
          <a:p>
            <a:pPr marL="171450" indent="-171450" algn="just" eaLnBrk="1" hangingPunct="1">
              <a:buFont typeface="Arial" panose="020B0604020202020204" pitchFamily="34" charset="0"/>
              <a:buChar char="•"/>
            </a:pPr>
            <a:r>
              <a:rPr lang="pt-PT" sz="1200" b="0"/>
              <a:t>A permissão está a ser solicitada </a:t>
            </a:r>
            <a:r>
              <a:rPr lang="pt-PT" sz="1200" b="0">
                <a:solidFill>
                  <a:srgbClr val="FF0000"/>
                </a:solidFill>
              </a:rPr>
              <a:t>para fins de uma investigação criminal específica</a:t>
            </a:r>
            <a:r>
              <a:rPr lang="pt-PT" sz="1200" b="0"/>
              <a:t>?</a:t>
            </a:r>
          </a:p>
          <a:p>
            <a:pPr marL="171450" indent="-171450" algn="just" eaLnBrk="1" hangingPunct="1">
              <a:buFont typeface="Arial" panose="020B0604020202020204" pitchFamily="34" charset="0"/>
              <a:buChar char="•"/>
            </a:pPr>
            <a:r>
              <a:rPr lang="pt-PT" sz="1200" b="0"/>
              <a:t>Em caso de </a:t>
            </a:r>
            <a:r>
              <a:rPr lang="pt-PT" sz="1200" b="0">
                <a:solidFill>
                  <a:srgbClr val="FF0000"/>
                </a:solidFill>
              </a:rPr>
              <a:t>preservação</a:t>
            </a:r>
            <a:r>
              <a:rPr lang="pt-PT" sz="1200" b="0"/>
              <a:t>, houve uma tentativa de preservar os </a:t>
            </a:r>
            <a:r>
              <a:rPr lang="pt-PT" sz="1200" b="0">
                <a:solidFill>
                  <a:srgbClr val="FF0000"/>
                </a:solidFill>
              </a:rPr>
              <a:t>dados em questão </a:t>
            </a:r>
            <a:r>
              <a:rPr lang="pt-PT" sz="1200" b="0"/>
              <a:t>de forma expedita? </a:t>
            </a:r>
          </a:p>
          <a:p>
            <a:pPr marL="171450" indent="-171450" algn="just" eaLnBrk="1" hangingPunct="1">
              <a:buFont typeface="Arial" panose="020B0604020202020204" pitchFamily="34" charset="0"/>
              <a:buChar char="•"/>
            </a:pPr>
            <a:r>
              <a:rPr lang="pt-PT" sz="1200" b="0"/>
              <a:t>Em caso de </a:t>
            </a:r>
            <a:r>
              <a:rPr lang="pt-PT" sz="1200" b="0">
                <a:solidFill>
                  <a:srgbClr val="FF0000"/>
                </a:solidFill>
              </a:rPr>
              <a:t>ordem de produção</a:t>
            </a:r>
            <a:r>
              <a:rPr lang="pt-PT" sz="1200" b="0"/>
              <a:t>, foram </a:t>
            </a:r>
            <a:r>
              <a:rPr lang="pt-PT" sz="1200" b="0">
                <a:solidFill>
                  <a:srgbClr val="FF0000"/>
                </a:solidFill>
              </a:rPr>
              <a:t>especificados os dados informáticos em questão ou as informações do subscritor</a:t>
            </a:r>
            <a:r>
              <a:rPr lang="pt-PT" sz="1200" b="0"/>
              <a:t> a serem produzidas?</a:t>
            </a:r>
          </a:p>
          <a:p>
            <a:pPr marL="171450" indent="-171450" algn="just" eaLnBrk="1" hangingPunct="1">
              <a:buFont typeface="Arial" panose="020B0604020202020204" pitchFamily="34" charset="0"/>
              <a:buChar char="•"/>
            </a:pPr>
            <a:r>
              <a:rPr lang="pt-PT" sz="1200" b="0"/>
              <a:t>Em caso de </a:t>
            </a:r>
            <a:r>
              <a:rPr lang="pt-PT" sz="1200" b="0">
                <a:solidFill>
                  <a:srgbClr val="FF0000"/>
                </a:solidFill>
              </a:rPr>
              <a:t>busca ou apreensão</a:t>
            </a:r>
            <a:r>
              <a:rPr lang="pt-PT" sz="1200" b="0"/>
              <a:t>, os </a:t>
            </a:r>
            <a:r>
              <a:rPr lang="pt-PT" sz="1200" b="0">
                <a:solidFill>
                  <a:srgbClr val="FF0000"/>
                </a:solidFill>
              </a:rPr>
              <a:t>dados informáticos em questão</a:t>
            </a:r>
            <a:r>
              <a:rPr lang="pt-PT" sz="1200" b="0"/>
              <a:t> foram </a:t>
            </a:r>
            <a:r>
              <a:rPr lang="pt-PT" sz="1200" b="0">
                <a:solidFill>
                  <a:srgbClr val="FF0000"/>
                </a:solidFill>
              </a:rPr>
              <a:t>especificados</a:t>
            </a:r>
            <a:r>
              <a:rPr lang="pt-PT" sz="1200" b="0"/>
              <a:t>?</a:t>
            </a:r>
          </a:p>
          <a:p>
            <a:pPr marL="171450" indent="-171450" algn="just" eaLnBrk="1" hangingPunct="1">
              <a:buFont typeface="Arial" panose="020B0604020202020204" pitchFamily="34" charset="0"/>
              <a:buChar char="•"/>
            </a:pPr>
            <a:r>
              <a:rPr lang="pt-PT" sz="1200" b="0"/>
              <a:t>Em caso de pedido de intercetação, os </a:t>
            </a:r>
            <a:r>
              <a:rPr lang="pt-PT" sz="1200" b="0">
                <a:solidFill>
                  <a:srgbClr val="FF0000"/>
                </a:solidFill>
              </a:rPr>
              <a:t>conteúdo</a:t>
            </a:r>
            <a:r>
              <a:rPr lang="pt-PT" sz="1200" b="0"/>
              <a:t> consiste em </a:t>
            </a:r>
            <a:r>
              <a:rPr lang="pt-PT" sz="1200" b="0">
                <a:solidFill>
                  <a:srgbClr val="FF0000"/>
                </a:solidFill>
              </a:rPr>
              <a:t>dados de comunicações especificadas</a:t>
            </a:r>
            <a:r>
              <a:rPr lang="pt-PT" sz="1200" b="0"/>
              <a:t>? </a:t>
            </a:r>
          </a:p>
          <a:p>
            <a:pPr marL="171450" indent="-171450" algn="just" eaLnBrk="1" hangingPunct="1">
              <a:buFont typeface="Arial" panose="020B0604020202020204" pitchFamily="34" charset="0"/>
              <a:buChar char="•"/>
            </a:pPr>
            <a:r>
              <a:rPr lang="pt-PT" sz="1200" b="0"/>
              <a:t>Em caso de pedido de recolha em tempo real, os </a:t>
            </a:r>
            <a:r>
              <a:rPr lang="pt-PT" sz="1200" b="0">
                <a:solidFill>
                  <a:srgbClr val="FF0000"/>
                </a:solidFill>
              </a:rPr>
              <a:t>dados de tráfego </a:t>
            </a:r>
            <a:r>
              <a:rPr lang="pt-PT" sz="1200" b="0"/>
              <a:t>estão associados às </a:t>
            </a:r>
            <a:r>
              <a:rPr lang="pt-PT" sz="1200" b="0">
                <a:solidFill>
                  <a:srgbClr val="FF0000"/>
                </a:solidFill>
              </a:rPr>
              <a:t>comunicações especificadas</a:t>
            </a:r>
            <a:r>
              <a:rPr lang="pt-PT" sz="1200" b="0"/>
              <a:t>?</a:t>
            </a:r>
          </a:p>
          <a:p>
            <a:pPr marL="171450" indent="-171450" algn="just" eaLnBrk="1" hangingPunct="1">
              <a:buFont typeface="Arial" panose="020B0604020202020204" pitchFamily="34" charset="0"/>
              <a:buChar char="•"/>
            </a:pPr>
            <a:r>
              <a:rPr lang="pt-PT" sz="1200" b="0"/>
              <a:t>Qual é a </a:t>
            </a:r>
            <a:r>
              <a:rPr lang="pt-PT" sz="1200" b="0">
                <a:solidFill>
                  <a:srgbClr val="FF0000"/>
                </a:solidFill>
              </a:rPr>
              <a:t>fonte de informações/factos/fundamentos</a:t>
            </a:r>
            <a:r>
              <a:rPr lang="pt-PT" sz="1200" b="0"/>
              <a:t> declarada no requerimento?</a:t>
            </a:r>
          </a:p>
          <a:p>
            <a:pPr marL="171450" indent="-171450" algn="just" eaLnBrk="1" hangingPunct="1">
              <a:buFont typeface="Arial" panose="020B0604020202020204" pitchFamily="34" charset="0"/>
              <a:buChar char="•"/>
            </a:pPr>
            <a:r>
              <a:rPr lang="pt-PT" sz="1200" b="0"/>
              <a:t>Como é que as informações/factos declarados no requerimento foram </a:t>
            </a:r>
            <a:r>
              <a:rPr lang="pt-PT" sz="1200" b="0">
                <a:solidFill>
                  <a:srgbClr val="FF0000"/>
                </a:solidFill>
              </a:rPr>
              <a:t>verificados</a:t>
            </a:r>
            <a:r>
              <a:rPr lang="pt-PT" sz="1200" b="0"/>
              <a:t>?</a:t>
            </a:r>
          </a:p>
          <a:p>
            <a:pPr marL="171450" indent="-171450" algn="just" eaLnBrk="1" hangingPunct="1">
              <a:buFont typeface="Arial" panose="020B0604020202020204" pitchFamily="34" charset="0"/>
              <a:buChar char="•"/>
            </a:pPr>
            <a:r>
              <a:rPr lang="pt-PT" sz="1200" b="0">
                <a:solidFill>
                  <a:schemeClr val="tx1"/>
                </a:solidFill>
                <a:latin typeface="+mn-lt"/>
                <a:ea typeface="MS PGothic" pitchFamily="34" charset="-128"/>
                <a:cs typeface="Arial" panose="020B0604020202020204" pitchFamily="34" charset="0"/>
              </a:rPr>
              <a:t>Em caso de consideração de pedido de</a:t>
            </a:r>
            <a:r>
              <a:rPr lang="pt-PT" sz="1200" b="0">
                <a:latin typeface="+mn-lt"/>
                <a:ea typeface="MS PGothic" pitchFamily="34" charset="-128"/>
                <a:cs typeface="Arial" panose="020B0604020202020204" pitchFamily="34" charset="0"/>
              </a:rPr>
              <a:t> </a:t>
            </a:r>
            <a:r>
              <a:rPr lang="pt-PT" sz="1200" b="0">
                <a:solidFill>
                  <a:srgbClr val="FF0000"/>
                </a:solidFill>
                <a:latin typeface="+mn-lt"/>
                <a:ea typeface="MS PGothic" pitchFamily="34" charset="-128"/>
                <a:cs typeface="Arial" panose="020B0604020202020204" pitchFamily="34" charset="0"/>
              </a:rPr>
              <a:t>preservação</a:t>
            </a:r>
            <a:r>
              <a:rPr lang="pt-PT" sz="1200" b="0">
                <a:latin typeface="+mn-lt"/>
                <a:ea typeface="MS PGothic" pitchFamily="34" charset="-128"/>
                <a:cs typeface="Arial" panose="020B0604020202020204" pitchFamily="34" charset="0"/>
              </a:rPr>
              <a:t> </a:t>
            </a:r>
            <a:r>
              <a:rPr lang="pt-PT" sz="1200" b="0">
                <a:solidFill>
                  <a:schemeClr val="tx1"/>
                </a:solidFill>
                <a:latin typeface="+mn-lt"/>
                <a:ea typeface="MS PGothic" pitchFamily="34" charset="-128"/>
                <a:cs typeface="Arial" panose="020B0604020202020204" pitchFamily="34" charset="0"/>
              </a:rPr>
              <a:t>de dados de conteúdo ou dados de tráfego, quais são os</a:t>
            </a:r>
            <a:r>
              <a:rPr lang="pt-PT" sz="1200" b="0">
                <a:latin typeface="+mn-lt"/>
                <a:ea typeface="MS PGothic" pitchFamily="34" charset="-128"/>
                <a:cs typeface="Arial" panose="020B0604020202020204" pitchFamily="34" charset="0"/>
              </a:rPr>
              <a:t> </a:t>
            </a:r>
            <a:r>
              <a:rPr lang="pt-PT" sz="1200" b="0">
                <a:solidFill>
                  <a:srgbClr val="FF0000"/>
                </a:solidFill>
                <a:latin typeface="+mn-lt"/>
                <a:ea typeface="MS PGothic" pitchFamily="34" charset="-128"/>
                <a:cs typeface="Arial" panose="020B0604020202020204" pitchFamily="34" charset="0"/>
              </a:rPr>
              <a:t>motivos</a:t>
            </a:r>
            <a:r>
              <a:rPr lang="pt-PT" sz="1200" b="0">
                <a:latin typeface="+mn-lt"/>
                <a:ea typeface="MS PGothic" pitchFamily="34" charset="-128"/>
                <a:cs typeface="Arial" panose="020B0604020202020204" pitchFamily="34" charset="0"/>
              </a:rPr>
              <a:t> </a:t>
            </a:r>
            <a:r>
              <a:rPr lang="pt-PT" sz="1200" b="0">
                <a:solidFill>
                  <a:schemeClr val="tx1"/>
                </a:solidFill>
                <a:latin typeface="+mn-lt"/>
                <a:ea typeface="MS PGothic" pitchFamily="34" charset="-128"/>
                <a:cs typeface="Arial" panose="020B0604020202020204" pitchFamily="34" charset="0"/>
              </a:rPr>
              <a:t>para acreditar que os dados informáticos são particularmente</a:t>
            </a:r>
            <a:r>
              <a:rPr lang="pt-PT" sz="1200" b="0">
                <a:latin typeface="+mn-lt"/>
                <a:ea typeface="MS PGothic" pitchFamily="34" charset="-128"/>
                <a:cs typeface="Arial" panose="020B0604020202020204" pitchFamily="34" charset="0"/>
              </a:rPr>
              <a:t> </a:t>
            </a:r>
            <a:r>
              <a:rPr lang="pt-PT" sz="1200" b="0">
                <a:solidFill>
                  <a:srgbClr val="FF0000"/>
                </a:solidFill>
                <a:latin typeface="+mn-lt"/>
                <a:ea typeface="MS PGothic" pitchFamily="34" charset="-128"/>
                <a:cs typeface="Arial" panose="020B0604020202020204" pitchFamily="34" charset="0"/>
              </a:rPr>
              <a:t>vulneráveis a perdas ou modificações</a:t>
            </a:r>
            <a:r>
              <a:rPr lang="pt-PT" sz="1200" b="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pt-PT" sz="1200" b="0">
                <a:solidFill>
                  <a:schemeClr val="tx1"/>
                </a:solidFill>
                <a:latin typeface="+mn-lt"/>
                <a:ea typeface="MS PGothic" pitchFamily="34" charset="-128"/>
                <a:cs typeface="Arial" panose="020B0604020202020204" pitchFamily="34" charset="0"/>
              </a:rPr>
              <a:t>Porque é que medidas coercivas ou invasivas, como busca, apreensão, recolha em tempo real e intercetação de dados, são</a:t>
            </a:r>
            <a:r>
              <a:rPr lang="pt-PT" sz="1200" b="0">
                <a:latin typeface="+mn-lt"/>
                <a:ea typeface="MS PGothic" pitchFamily="34" charset="-128"/>
                <a:cs typeface="Arial" panose="020B0604020202020204" pitchFamily="34" charset="0"/>
              </a:rPr>
              <a:t> </a:t>
            </a:r>
            <a:r>
              <a:rPr lang="pt-PT" sz="1200" b="0">
                <a:solidFill>
                  <a:srgbClr val="FF0000"/>
                </a:solidFill>
                <a:latin typeface="+mn-lt"/>
                <a:ea typeface="MS PGothic" pitchFamily="34" charset="-128"/>
                <a:cs typeface="Arial" panose="020B0604020202020204" pitchFamily="34" charset="0"/>
              </a:rPr>
              <a:t>necessárias</a:t>
            </a:r>
            <a:r>
              <a:rPr lang="pt-PT" sz="1200" b="0">
                <a:latin typeface="+mn-lt"/>
                <a:ea typeface="MS PGothic" pitchFamily="34" charset="-128"/>
                <a:cs typeface="Arial" panose="020B0604020202020204" pitchFamily="34" charset="0"/>
              </a:rPr>
              <a:t> </a:t>
            </a:r>
            <a:r>
              <a:rPr lang="pt-PT" sz="1200" b="0">
                <a:solidFill>
                  <a:schemeClr val="tx1"/>
                </a:solidFill>
                <a:latin typeface="+mn-lt"/>
                <a:ea typeface="MS PGothic" pitchFamily="34" charset="-128"/>
                <a:cs typeface="Arial" panose="020B0604020202020204" pitchFamily="34" charset="0"/>
              </a:rPr>
              <a:t>para os</a:t>
            </a:r>
            <a:r>
              <a:rPr lang="pt-PT" sz="1200" b="0">
                <a:latin typeface="+mn-lt"/>
                <a:ea typeface="MS PGothic" pitchFamily="34" charset="-128"/>
                <a:cs typeface="Arial" panose="020B0604020202020204" pitchFamily="34" charset="0"/>
              </a:rPr>
              <a:t> </a:t>
            </a:r>
            <a:r>
              <a:rPr lang="pt-PT" sz="1200" b="0">
                <a:solidFill>
                  <a:srgbClr val="FF0000"/>
                </a:solidFill>
                <a:latin typeface="+mn-lt"/>
                <a:ea typeface="MS PGothic" pitchFamily="34" charset="-128"/>
                <a:cs typeface="Arial" panose="020B0604020202020204" pitchFamily="34" charset="0"/>
              </a:rPr>
              <a:t>fins da investigação</a:t>
            </a:r>
            <a:r>
              <a:rPr lang="pt-PT" sz="1200" b="0">
                <a:solidFill>
                  <a:schemeClr val="tx1"/>
                </a:solidFill>
                <a:latin typeface="+mn-lt"/>
                <a:ea typeface="MS PGothic" pitchFamily="34" charset="-128"/>
                <a:cs typeface="Arial" panose="020B0604020202020204" pitchFamily="34" charset="0"/>
              </a:rPr>
              <a:t>? </a:t>
            </a:r>
          </a:p>
          <a:p>
            <a:pPr marL="171450" indent="-171450" algn="just" eaLnBrk="1" hangingPunct="1">
              <a:buFont typeface="Arial" panose="020B0604020202020204" pitchFamily="34" charset="0"/>
              <a:buChar char="•"/>
            </a:pPr>
            <a:r>
              <a:rPr lang="pt-PT" sz="1200" b="0">
                <a:solidFill>
                  <a:schemeClr val="tx1"/>
                </a:solidFill>
                <a:latin typeface="+mn-lt"/>
                <a:ea typeface="MS PGothic" pitchFamily="34" charset="-128"/>
                <a:cs typeface="Arial" panose="020B0604020202020204" pitchFamily="34" charset="0"/>
              </a:rPr>
              <a:t>O</a:t>
            </a:r>
            <a:r>
              <a:rPr lang="pt-PT" sz="1200" b="0">
                <a:latin typeface="+mn-lt"/>
                <a:ea typeface="MS PGothic" pitchFamily="34" charset="-128"/>
                <a:cs typeface="Arial" panose="020B0604020202020204" pitchFamily="34" charset="0"/>
              </a:rPr>
              <a:t> </a:t>
            </a:r>
            <a:r>
              <a:rPr lang="pt-PT" sz="1200" b="0">
                <a:solidFill>
                  <a:srgbClr val="FF0000"/>
                </a:solidFill>
                <a:latin typeface="+mn-lt"/>
                <a:ea typeface="MS PGothic" pitchFamily="34" charset="-128"/>
                <a:cs typeface="Arial" panose="020B0604020202020204" pitchFamily="34" charset="0"/>
              </a:rPr>
              <a:t>crime</a:t>
            </a:r>
            <a:r>
              <a:rPr lang="pt-PT" sz="1200" b="0">
                <a:latin typeface="+mn-lt"/>
                <a:ea typeface="MS PGothic" pitchFamily="34" charset="-128"/>
                <a:cs typeface="Arial" panose="020B0604020202020204" pitchFamily="34" charset="0"/>
              </a:rPr>
              <a:t> que </a:t>
            </a:r>
            <a:r>
              <a:rPr lang="pt-PT" sz="1200" b="0">
                <a:solidFill>
                  <a:schemeClr val="tx1"/>
                </a:solidFill>
                <a:latin typeface="+mn-lt"/>
                <a:ea typeface="MS PGothic" pitchFamily="34" charset="-128"/>
                <a:cs typeface="Arial" panose="020B0604020202020204" pitchFamily="34" charset="0"/>
              </a:rPr>
              <a:t>está a ser investigado é suficientemente</a:t>
            </a:r>
            <a:r>
              <a:rPr lang="pt-PT" sz="1200" b="0">
                <a:latin typeface="+mn-lt"/>
                <a:ea typeface="MS PGothic" pitchFamily="34" charset="-128"/>
                <a:cs typeface="Arial" panose="020B0604020202020204" pitchFamily="34" charset="0"/>
              </a:rPr>
              <a:t> </a:t>
            </a:r>
            <a:r>
              <a:rPr lang="pt-PT" sz="1200" b="0">
                <a:solidFill>
                  <a:srgbClr val="FF0000"/>
                </a:solidFill>
                <a:latin typeface="+mn-lt"/>
                <a:ea typeface="MS PGothic" pitchFamily="34" charset="-128"/>
                <a:cs typeface="Arial" panose="020B0604020202020204" pitchFamily="34" charset="0"/>
              </a:rPr>
              <a:t>sério </a:t>
            </a:r>
            <a:r>
              <a:rPr lang="pt-PT" sz="1200" b="0">
                <a:solidFill>
                  <a:schemeClr val="tx1"/>
                </a:solidFill>
                <a:latin typeface="+mn-lt"/>
                <a:ea typeface="MS PGothic" pitchFamily="34" charset="-128"/>
                <a:cs typeface="Arial" panose="020B0604020202020204" pitchFamily="34" charset="0"/>
              </a:rPr>
              <a:t>para exigir </a:t>
            </a:r>
            <a:r>
              <a:rPr lang="pt-PT" sz="1200" b="0">
                <a:solidFill>
                  <a:srgbClr val="FF0000"/>
                </a:solidFill>
                <a:latin typeface="+mn-lt"/>
                <a:ea typeface="MS PGothic" pitchFamily="34" charset="-128"/>
                <a:cs typeface="Arial" panose="020B0604020202020204" pitchFamily="34" charset="0"/>
              </a:rPr>
              <a:t>intercetação</a:t>
            </a:r>
            <a:r>
              <a:rPr lang="pt-PT" sz="1200" b="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pt-PT" b="0"/>
              <a:t>A interceção de uma comunicação interfere injustamente no </a:t>
            </a:r>
            <a:r>
              <a:rPr lang="pt-PT" b="0">
                <a:solidFill>
                  <a:srgbClr val="FF0000"/>
                </a:solidFill>
              </a:rPr>
              <a:t>direito à privacidade</a:t>
            </a:r>
            <a:r>
              <a:rPr lang="pt-PT" b="0"/>
              <a:t> de um terceiro?</a:t>
            </a:r>
          </a:p>
          <a:p>
            <a:pPr marL="171450" indent="-171450" algn="just" eaLnBrk="1" hangingPunct="1">
              <a:buFont typeface="Arial" panose="020B0604020202020204" pitchFamily="34" charset="0"/>
              <a:buChar char="•"/>
            </a:pPr>
            <a:r>
              <a:rPr lang="pt-PT" b="0"/>
              <a:t>Exigir que um prestador de serviços preservasse um grande volume de dados causaria </a:t>
            </a:r>
            <a:r>
              <a:rPr lang="pt-PT" b="0">
                <a:solidFill>
                  <a:srgbClr val="FF0000"/>
                </a:solidFill>
              </a:rPr>
              <a:t>um encargo financeiro injusto </a:t>
            </a:r>
            <a:r>
              <a:rPr lang="pt-PT" b="0"/>
              <a:t>para os acusados? </a:t>
            </a:r>
          </a:p>
          <a:p>
            <a:pPr marL="171450" indent="-171450" algn="just" eaLnBrk="1" hangingPunct="1">
              <a:buFont typeface="Arial" panose="020B0604020202020204" pitchFamily="34" charset="0"/>
              <a:buChar char="•"/>
            </a:pPr>
            <a:r>
              <a:rPr lang="pt-PT" b="0"/>
              <a:t>A apreensão dos sistemas de computação de uma empresa </a:t>
            </a:r>
            <a:r>
              <a:rPr lang="pt-PT" b="0">
                <a:solidFill>
                  <a:srgbClr val="FF0000"/>
                </a:solidFill>
              </a:rPr>
              <a:t>afetaria injustamente as suas operações comerciais</a:t>
            </a:r>
            <a:r>
              <a:rPr lang="pt-PT" b="0"/>
              <a:t>? O âmbito da busca pode ser limitado?</a:t>
            </a:r>
          </a:p>
          <a:p>
            <a:pPr marL="171450" indent="-171450" algn="just" eaLnBrk="1" hangingPunct="1">
              <a:buFont typeface="Arial" panose="020B0604020202020204" pitchFamily="34" charset="0"/>
              <a:buChar char="•"/>
            </a:pPr>
            <a:r>
              <a:rPr lang="pt-PT" sz="1200" b="0">
                <a:latin typeface="+mn-lt"/>
                <a:ea typeface="MS PGothic" pitchFamily="34" charset="-128"/>
                <a:cs typeface="Arial" panose="020B0604020202020204" pitchFamily="34" charset="0"/>
              </a:rPr>
              <a:t>O </a:t>
            </a:r>
            <a:r>
              <a:rPr lang="pt-PT" sz="1200" b="0">
                <a:solidFill>
                  <a:srgbClr val="FF0000"/>
                </a:solidFill>
                <a:latin typeface="+mn-lt"/>
                <a:ea typeface="MS PGothic" pitchFamily="34" charset="-128"/>
                <a:cs typeface="Arial" panose="020B0604020202020204" pitchFamily="34" charset="0"/>
              </a:rPr>
              <a:t>tempo necessário</a:t>
            </a:r>
            <a:r>
              <a:rPr lang="pt-PT" sz="1200" b="0">
                <a:latin typeface="+mn-lt"/>
                <a:ea typeface="MS PGothic" pitchFamily="34" charset="-128"/>
                <a:cs typeface="Arial" panose="020B0604020202020204" pitchFamily="34" charset="0"/>
              </a:rPr>
              <a:t> para a pessoa em questão produzir os dados é </a:t>
            </a:r>
            <a:r>
              <a:rPr lang="pt-PT" sz="1200" b="0">
                <a:solidFill>
                  <a:srgbClr val="FF0000"/>
                </a:solidFill>
                <a:latin typeface="+mn-lt"/>
                <a:ea typeface="MS PGothic" pitchFamily="34" charset="-128"/>
                <a:cs typeface="Arial" panose="020B0604020202020204" pitchFamily="34" charset="0"/>
              </a:rPr>
              <a:t>razoável</a:t>
            </a:r>
            <a:r>
              <a:rPr lang="pt-PT" sz="1200" b="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pt-PT" sz="1200" b="0">
                <a:latin typeface="+mn-lt"/>
                <a:ea typeface="MS PGothic" pitchFamily="34" charset="-128"/>
                <a:cs typeface="Arial" panose="020B0604020202020204" pitchFamily="34" charset="0"/>
              </a:rPr>
              <a:t>As </a:t>
            </a:r>
            <a:r>
              <a:rPr lang="pt-PT" sz="1200" b="0">
                <a:solidFill>
                  <a:srgbClr val="FF0000"/>
                </a:solidFill>
                <a:latin typeface="+mn-lt"/>
                <a:ea typeface="MS PGothic" pitchFamily="34" charset="-128"/>
                <a:cs typeface="Arial" panose="020B0604020202020204" pitchFamily="34" charset="0"/>
              </a:rPr>
              <a:t>despesas</a:t>
            </a:r>
            <a:r>
              <a:rPr lang="pt-PT" sz="1200" b="0">
                <a:latin typeface="+mn-lt"/>
                <a:ea typeface="MS PGothic" pitchFamily="34" charset="-128"/>
                <a:cs typeface="Arial" panose="020B0604020202020204" pitchFamily="34" charset="0"/>
              </a:rPr>
              <a:t> associadas à realização da medida processual </a:t>
            </a:r>
            <a:r>
              <a:rPr lang="pt-PT" sz="1200" b="0">
                <a:solidFill>
                  <a:srgbClr val="FF0000"/>
                </a:solidFill>
                <a:latin typeface="+mn-lt"/>
                <a:ea typeface="MS PGothic" pitchFamily="34" charset="-128"/>
                <a:cs typeface="Arial" panose="020B0604020202020204" pitchFamily="34" charset="0"/>
              </a:rPr>
              <a:t>justificam-se?</a:t>
            </a:r>
          </a:p>
          <a:p>
            <a:pPr marL="171450" indent="-171450" algn="just" eaLnBrk="1" hangingPunct="1">
              <a:buFont typeface="Arial" panose="020B0604020202020204" pitchFamily="34" charset="0"/>
              <a:buChar char="•"/>
            </a:pPr>
            <a:r>
              <a:rPr lang="pt-PT" sz="1200" b="0">
                <a:latin typeface="+mn-lt"/>
                <a:ea typeface="MS PGothic" pitchFamily="34" charset="-128"/>
                <a:cs typeface="Arial" panose="020B0604020202020204" pitchFamily="34" charset="0"/>
              </a:rPr>
              <a:t>A medida processual causaria </a:t>
            </a:r>
            <a:r>
              <a:rPr lang="pt-PT" sz="1200" b="0">
                <a:solidFill>
                  <a:srgbClr val="FF0000"/>
                </a:solidFill>
                <a:latin typeface="+mn-lt"/>
                <a:ea typeface="MS PGothic" pitchFamily="34" charset="-128"/>
                <a:cs typeface="Arial" panose="020B0604020202020204" pitchFamily="34" charset="0"/>
              </a:rPr>
              <a:t>prejuízo indevido</a:t>
            </a:r>
            <a:r>
              <a:rPr lang="pt-PT" sz="1200" b="0">
                <a:latin typeface="+mn-lt"/>
                <a:ea typeface="MS PGothic" pitchFamily="34" charset="-128"/>
                <a:cs typeface="Arial" panose="020B0604020202020204" pitchFamily="34" charset="0"/>
              </a:rPr>
              <a:t> à pessoa em questão?</a:t>
            </a:r>
          </a:p>
          <a:p>
            <a:pPr marL="171450" indent="-171450" algn="just" eaLnBrk="1" hangingPunct="1">
              <a:buFont typeface="Arial" panose="020B0604020202020204" pitchFamily="34" charset="0"/>
              <a:buChar char="•"/>
            </a:pPr>
            <a:r>
              <a:rPr lang="pt-PT" sz="1200" b="0">
                <a:solidFill>
                  <a:schemeClr val="tx1"/>
                </a:solidFill>
                <a:latin typeface="+mn-lt"/>
                <a:ea typeface="MS PGothic" pitchFamily="34" charset="-128"/>
                <a:cs typeface="Arial" panose="020B0604020202020204" pitchFamily="34" charset="0"/>
              </a:rPr>
              <a:t>A medida processual</a:t>
            </a:r>
            <a:r>
              <a:rPr lang="pt-PT" sz="1200" b="0">
                <a:latin typeface="+mn-lt"/>
                <a:ea typeface="MS PGothic" pitchFamily="34" charset="-128"/>
                <a:cs typeface="Arial" panose="020B0604020202020204" pitchFamily="34" charset="0"/>
              </a:rPr>
              <a:t> </a:t>
            </a:r>
            <a:r>
              <a:rPr lang="pt-PT" sz="1200" b="0">
                <a:solidFill>
                  <a:srgbClr val="FF0000"/>
                </a:solidFill>
                <a:latin typeface="+mn-lt"/>
                <a:ea typeface="MS PGothic" pitchFamily="34" charset="-128"/>
                <a:cs typeface="Arial" panose="020B0604020202020204" pitchFamily="34" charset="0"/>
              </a:rPr>
              <a:t>interferiria indevidamente com o desenrolar ordeiro da ação?</a:t>
            </a:r>
          </a:p>
          <a:p>
            <a:pPr marL="171450" indent="-171450" algn="just" eaLnBrk="1" hangingPunct="1">
              <a:buFont typeface="Arial" panose="020B0604020202020204" pitchFamily="34" charset="0"/>
              <a:buChar char="•"/>
            </a:pPr>
            <a:r>
              <a:rPr lang="pt-PT" sz="1200" b="0">
                <a:latin typeface="+mn-lt"/>
                <a:ea typeface="MS PGothic" pitchFamily="34" charset="-128"/>
                <a:cs typeface="Arial" panose="020B0604020202020204" pitchFamily="34" charset="0"/>
              </a:rPr>
              <a:t>O </a:t>
            </a:r>
            <a:r>
              <a:rPr lang="pt-PT" sz="1200" b="0">
                <a:solidFill>
                  <a:srgbClr val="FF0000"/>
                </a:solidFill>
                <a:latin typeface="+mn-lt"/>
                <a:ea typeface="MS PGothic" pitchFamily="34" charset="-128"/>
                <a:cs typeface="Arial" panose="020B0604020202020204" pitchFamily="34" charset="0"/>
              </a:rPr>
              <a:t>volume de dados</a:t>
            </a:r>
            <a:r>
              <a:rPr lang="pt-PT" sz="1200" b="0">
                <a:latin typeface="+mn-lt"/>
                <a:ea typeface="MS PGothic" pitchFamily="34" charset="-128"/>
                <a:cs typeface="Arial" panose="020B0604020202020204" pitchFamily="34" charset="0"/>
              </a:rPr>
              <a:t> que é objeto da medida processual é </a:t>
            </a:r>
            <a:r>
              <a:rPr lang="pt-PT" sz="1200" b="0">
                <a:solidFill>
                  <a:srgbClr val="FF0000"/>
                </a:solidFill>
                <a:latin typeface="+mn-lt"/>
                <a:ea typeface="MS PGothic" pitchFamily="34" charset="-128"/>
                <a:cs typeface="Arial" panose="020B0604020202020204" pitchFamily="34" charset="0"/>
              </a:rPr>
              <a:t>excessivo</a:t>
            </a:r>
            <a:r>
              <a:rPr lang="pt-PT" sz="1200" b="0">
                <a:solidFill>
                  <a:schemeClr val="tx1"/>
                </a:solidFill>
                <a:latin typeface="+mn-lt"/>
                <a:ea typeface="MS PGothic" pitchFamily="34" charset="-128"/>
                <a:cs typeface="Arial" panose="020B0604020202020204" pitchFamily="34" charset="0"/>
              </a:rPr>
              <a:t>?</a:t>
            </a:r>
          </a:p>
        </p:txBody>
      </p:sp>
      <p:sp>
        <p:nvSpPr>
          <p:cNvPr id="38916" name="Rezervirano mjesto broja slajda 3">
            <a:extLst>
              <a:ext uri="{FF2B5EF4-FFF2-40B4-BE49-F238E27FC236}">
                <a16:creationId xmlns:a16="http://schemas.microsoft.com/office/drawing/2014/main" id="{90604E33-BC49-4C79-92D4-D44B7E4C155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FCFD52A-A234-41FB-83FE-17A441093808}" type="slidenum">
              <a:rPr lang="en-US" altLang="en-US" smtClean="0"/>
              <a:pPr>
                <a:spcBef>
                  <a:spcPct val="0"/>
                </a:spcBef>
              </a:pPr>
              <a:t>17</a:t>
            </a:fld>
            <a:endParaRPr lang="en-US" altLang="en-US"/>
          </a:p>
        </p:txBody>
      </p:sp>
    </p:spTree>
    <p:extLst>
      <p:ext uri="{BB962C8B-B14F-4D97-AF65-F5344CB8AC3E}">
        <p14:creationId xmlns:p14="http://schemas.microsoft.com/office/powerpoint/2010/main" val="11166198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en-GB" altLang="x-none" b="0"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18</a:t>
            </a:fld>
            <a:endParaRPr lang="en-US" altLang="en-US"/>
          </a:p>
        </p:txBody>
      </p:sp>
    </p:spTree>
    <p:extLst>
      <p:ext uri="{BB962C8B-B14F-4D97-AF65-F5344CB8AC3E}">
        <p14:creationId xmlns:p14="http://schemas.microsoft.com/office/powerpoint/2010/main" val="35546825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19</a:t>
            </a:fld>
            <a:endParaRPr lang="en-US" altLang="en-US"/>
          </a:p>
        </p:txBody>
      </p:sp>
    </p:spTree>
    <p:extLst>
      <p:ext uri="{BB962C8B-B14F-4D97-AF65-F5344CB8AC3E}">
        <p14:creationId xmlns:p14="http://schemas.microsoft.com/office/powerpoint/2010/main" val="2349043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a:extLst>
              <a:ext uri="{FF2B5EF4-FFF2-40B4-BE49-F238E27FC236}">
                <a16:creationId xmlns:a16="http://schemas.microsoft.com/office/drawing/2014/main" id="{20BB3656-D416-4857-8DA2-82C53A69D1E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Rezervirano mjesto bilježaka 2">
            <a:extLst>
              <a:ext uri="{FF2B5EF4-FFF2-40B4-BE49-F238E27FC236}">
                <a16:creationId xmlns:a16="http://schemas.microsoft.com/office/drawing/2014/main" id="{6A096CFD-DE97-4F1E-9FD5-79F2701F66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Programa</a:t>
            </a:r>
          </a:p>
          <a:p>
            <a:r>
              <a:rPr lang="pt-PT"/>
              <a:t>Esta sessão tem quatro partes: </a:t>
            </a:r>
          </a:p>
          <a:p>
            <a:r>
              <a:rPr lang="pt-PT"/>
              <a:t> </a:t>
            </a:r>
          </a:p>
          <a:p>
            <a:r>
              <a:rPr lang="pt-PT"/>
              <a:t>A Parte Um contém uma breve introdução à forma como diferentes jurisdições lidam com a consideração de pedidos de autorização. </a:t>
            </a:r>
            <a:br>
              <a:rPr lang="pt-PT"/>
            </a:br>
            <a:br>
              <a:rPr lang="pt-PT"/>
            </a:br>
            <a:r>
              <a:rPr lang="pt-PT"/>
              <a:t>A Parte Dois refere-se à consideração efetiva dos pedidos por parte da autoridade competente.</a:t>
            </a:r>
          </a:p>
          <a:p>
            <a:endParaRPr lang="en-US" altLang="en-US" dirty="0"/>
          </a:p>
          <a:p>
            <a:r>
              <a:rPr lang="pt-PT"/>
              <a:t>A Parte Três refere-se à forma como as competências judiciais tradicionais podem ser adaptadas para tratar de casos de cibercrime e considerar pedidos de provas eletrónicas.</a:t>
            </a:r>
            <a:br>
              <a:rPr lang="pt-PT"/>
            </a:br>
            <a:br>
              <a:rPr lang="pt-PT"/>
            </a:br>
            <a:r>
              <a:rPr lang="pt-PT"/>
              <a:t>A Parte Quatro refere-se às considerações tomadas para a concessão de autorizações.</a:t>
            </a:r>
          </a:p>
        </p:txBody>
      </p:sp>
      <p:sp>
        <p:nvSpPr>
          <p:cNvPr id="6148" name="Rezervirano mjesto broja slajda 3">
            <a:extLst>
              <a:ext uri="{FF2B5EF4-FFF2-40B4-BE49-F238E27FC236}">
                <a16:creationId xmlns:a16="http://schemas.microsoft.com/office/drawing/2014/main" id="{F15E202C-8566-4316-8462-AA9BA3B74C3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6449013-9E37-46D9-A463-E42393BA6F7E}" type="slidenum">
              <a:rPr lang="en-US" altLang="en-US" smtClean="0"/>
              <a:pPr>
                <a:spcBef>
                  <a:spcPct val="0"/>
                </a:spcBef>
              </a:pPr>
              <a:t>2</a:t>
            </a:fld>
            <a:endParaRPr lang="en-US" altLang="en-US"/>
          </a:p>
        </p:txBody>
      </p:sp>
    </p:spTree>
    <p:extLst>
      <p:ext uri="{BB962C8B-B14F-4D97-AF65-F5344CB8AC3E}">
        <p14:creationId xmlns:p14="http://schemas.microsoft.com/office/powerpoint/2010/main" val="37032150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20</a:t>
            </a:fld>
            <a:endParaRPr lang="en-US" altLang="en-US"/>
          </a:p>
        </p:txBody>
      </p:sp>
    </p:spTree>
    <p:extLst>
      <p:ext uri="{BB962C8B-B14F-4D97-AF65-F5344CB8AC3E}">
        <p14:creationId xmlns:p14="http://schemas.microsoft.com/office/powerpoint/2010/main" val="14932035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21</a:t>
            </a:fld>
            <a:endParaRPr lang="en-US" altLang="en-US"/>
          </a:p>
        </p:txBody>
      </p:sp>
    </p:spTree>
    <p:extLst>
      <p:ext uri="{BB962C8B-B14F-4D97-AF65-F5344CB8AC3E}">
        <p14:creationId xmlns:p14="http://schemas.microsoft.com/office/powerpoint/2010/main" val="19496833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22</a:t>
            </a:fld>
            <a:endParaRPr lang="en-US" altLang="en-US"/>
          </a:p>
        </p:txBody>
      </p:sp>
    </p:spTree>
    <p:extLst>
      <p:ext uri="{BB962C8B-B14F-4D97-AF65-F5344CB8AC3E}">
        <p14:creationId xmlns:p14="http://schemas.microsoft.com/office/powerpoint/2010/main" val="3952166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zervirano mjesto slike slajda 1">
            <a:extLst>
              <a:ext uri="{FF2B5EF4-FFF2-40B4-BE49-F238E27FC236}">
                <a16:creationId xmlns:a16="http://schemas.microsoft.com/office/drawing/2014/main" id="{8CF8326A-725B-4FE2-934D-A23DDACE3B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zervirano mjesto bilježaka 2">
            <a:extLst>
              <a:ext uri="{FF2B5EF4-FFF2-40B4-BE49-F238E27FC236}">
                <a16:creationId xmlns:a16="http://schemas.microsoft.com/office/drawing/2014/main" id="{E20F29ED-3FA5-474A-9E94-E5B0C1A143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A autoridade competente que estiver a considera o pedido de aplicação de poderes processuais pode solicitar mais informações.  A autoridade competente pode conceder o pedido e solicitar a apresentação posterior de informações adicionais.</a:t>
            </a:r>
          </a:p>
        </p:txBody>
      </p:sp>
      <p:sp>
        <p:nvSpPr>
          <p:cNvPr id="55300" name="Rezervirano mjesto broja slajda 3">
            <a:extLst>
              <a:ext uri="{FF2B5EF4-FFF2-40B4-BE49-F238E27FC236}">
                <a16:creationId xmlns:a16="http://schemas.microsoft.com/office/drawing/2014/main" id="{E2156464-EB66-481E-8BA4-3B7CE31C67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EDBEACD-9D89-4EB7-9BA7-5906497BF85A}" type="slidenum">
              <a:rPr lang="en-US" altLang="en-US" smtClean="0"/>
              <a:pPr>
                <a:spcBef>
                  <a:spcPct val="0"/>
                </a:spcBef>
              </a:pPr>
              <a:t>23</a:t>
            </a:fld>
            <a:endParaRPr lang="en-US" altLang="en-US"/>
          </a:p>
        </p:txBody>
      </p:sp>
    </p:spTree>
    <p:extLst>
      <p:ext uri="{BB962C8B-B14F-4D97-AF65-F5344CB8AC3E}">
        <p14:creationId xmlns:p14="http://schemas.microsoft.com/office/powerpoint/2010/main" val="25601952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zervirano mjesto slike slajda 1">
            <a:extLst>
              <a:ext uri="{FF2B5EF4-FFF2-40B4-BE49-F238E27FC236}">
                <a16:creationId xmlns:a16="http://schemas.microsoft.com/office/drawing/2014/main" id="{8CF8326A-725B-4FE2-934D-A23DDACE3B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zervirano mjesto bilježaka 2">
            <a:extLst>
              <a:ext uri="{FF2B5EF4-FFF2-40B4-BE49-F238E27FC236}">
                <a16:creationId xmlns:a16="http://schemas.microsoft.com/office/drawing/2014/main" id="{E20F29ED-3FA5-474A-9E94-E5B0C1A143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A autoridade competente que estiver a considera o pedido de aplicação de poderes processuais pode solicitar mais informações.  A autoridade competente pode conceder o pedido e solicitar a apresentação posterior de informações adicionais.</a:t>
            </a:r>
          </a:p>
        </p:txBody>
      </p:sp>
      <p:sp>
        <p:nvSpPr>
          <p:cNvPr id="55300" name="Rezervirano mjesto broja slajda 3">
            <a:extLst>
              <a:ext uri="{FF2B5EF4-FFF2-40B4-BE49-F238E27FC236}">
                <a16:creationId xmlns:a16="http://schemas.microsoft.com/office/drawing/2014/main" id="{E2156464-EB66-481E-8BA4-3B7CE31C67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EDBEACD-9D89-4EB7-9BA7-5906497BF85A}" type="slidenum">
              <a:rPr lang="en-US" altLang="en-US" smtClean="0"/>
              <a:pPr>
                <a:spcBef>
                  <a:spcPct val="0"/>
                </a:spcBef>
              </a:pPr>
              <a:t>24</a:t>
            </a:fld>
            <a:endParaRPr lang="en-US" altLang="en-US"/>
          </a:p>
        </p:txBody>
      </p:sp>
    </p:spTree>
    <p:extLst>
      <p:ext uri="{BB962C8B-B14F-4D97-AF65-F5344CB8AC3E}">
        <p14:creationId xmlns:p14="http://schemas.microsoft.com/office/powerpoint/2010/main" val="12005888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zervirano mjesto slike slajda 1">
            <a:extLst>
              <a:ext uri="{FF2B5EF4-FFF2-40B4-BE49-F238E27FC236}">
                <a16:creationId xmlns:a16="http://schemas.microsoft.com/office/drawing/2014/main" id="{69690275-584A-46D3-861A-068514DBDE5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Rezervirano mjesto bilježaka 2">
            <a:extLst>
              <a:ext uri="{FF2B5EF4-FFF2-40B4-BE49-F238E27FC236}">
                <a16:creationId xmlns:a16="http://schemas.microsoft.com/office/drawing/2014/main" id="{CFFD54FB-DC04-4736-966B-3F48E2E2FB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Esta parte da sessão aborda competências judiciais importantes para considerar pedidos de exercício de poderes processuais relacionados com provas eletrónicas.  Estas competências também podem ser exigidas ao procurador com pequenas modificações, se for caso disso. </a:t>
            </a:r>
          </a:p>
        </p:txBody>
      </p:sp>
      <p:sp>
        <p:nvSpPr>
          <p:cNvPr id="57348" name="Rezervirano mjesto broja slajda 3">
            <a:extLst>
              <a:ext uri="{FF2B5EF4-FFF2-40B4-BE49-F238E27FC236}">
                <a16:creationId xmlns:a16="http://schemas.microsoft.com/office/drawing/2014/main" id="{E2DB3DE5-9003-43B6-A6E6-36E9FCA4694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9D3087-054A-4F71-AB63-20B1C17800F1}" type="slidenum">
              <a:rPr lang="en-US" altLang="en-US" smtClean="0"/>
              <a:pPr>
                <a:spcBef>
                  <a:spcPct val="0"/>
                </a:spcBef>
              </a:pPr>
              <a:t>25</a:t>
            </a:fld>
            <a:endParaRPr lang="en-US" altLang="en-US"/>
          </a:p>
        </p:txBody>
      </p:sp>
    </p:spTree>
    <p:extLst>
      <p:ext uri="{BB962C8B-B14F-4D97-AF65-F5344CB8AC3E}">
        <p14:creationId xmlns:p14="http://schemas.microsoft.com/office/powerpoint/2010/main" val="28563617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zervirano mjesto slike slajda 1">
            <a:extLst>
              <a:ext uri="{FF2B5EF4-FFF2-40B4-BE49-F238E27FC236}">
                <a16:creationId xmlns:a16="http://schemas.microsoft.com/office/drawing/2014/main" id="{2DA11CD6-7675-4407-BFFE-6A09402764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zervirano mjesto bilježaka 2">
            <a:extLst>
              <a:ext uri="{FF2B5EF4-FFF2-40B4-BE49-F238E27FC236}">
                <a16:creationId xmlns:a16="http://schemas.microsoft.com/office/drawing/2014/main" id="{FB0FD106-0200-4365-902C-D0B9E4D4A94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formador deve utilizar este slide para distinguir entre crimes tradicionais e crimes de alta tecnologia, tais como cibercrimes, salientando particularmente a falta geral de entendimento na sociedade relativamente aos aspetos técnicos das provas eletrónicas. </a:t>
            </a:r>
          </a:p>
          <a:p>
            <a:endParaRPr lang="en-US" altLang="en-US" dirty="0"/>
          </a:p>
          <a:p>
            <a:pPr algn="just"/>
            <a:r>
              <a:rPr lang="pt-PT"/>
              <a:t>O formador deve, então, colocar a pergunta no slide – se as competências judiciais relacionadas com crimes de alta tecnologia/cibercrime são diferentes das competências judiciais comuns ou não. Depois disso, deve avançar para o slide seguinte.</a:t>
            </a:r>
          </a:p>
        </p:txBody>
      </p:sp>
      <p:sp>
        <p:nvSpPr>
          <p:cNvPr id="59396" name="Rezervirano mjesto broja slajda 3">
            <a:extLst>
              <a:ext uri="{FF2B5EF4-FFF2-40B4-BE49-F238E27FC236}">
                <a16:creationId xmlns:a16="http://schemas.microsoft.com/office/drawing/2014/main" id="{403A0F87-4EC7-4FD0-A7EE-F22803CCDD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6BB8069-AF88-4EE1-8547-29E966747BDC}" type="slidenum">
              <a:rPr lang="en-US" altLang="en-US" smtClean="0"/>
              <a:pPr>
                <a:spcBef>
                  <a:spcPct val="0"/>
                </a:spcBef>
              </a:pPr>
              <a:t>26</a:t>
            </a:fld>
            <a:endParaRPr lang="en-US" altLang="en-US"/>
          </a:p>
        </p:txBody>
      </p:sp>
    </p:spTree>
    <p:extLst>
      <p:ext uri="{BB962C8B-B14F-4D97-AF65-F5344CB8AC3E}">
        <p14:creationId xmlns:p14="http://schemas.microsoft.com/office/powerpoint/2010/main" val="27955529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zervirano mjesto slike slajda 1">
            <a:extLst>
              <a:ext uri="{FF2B5EF4-FFF2-40B4-BE49-F238E27FC236}">
                <a16:creationId xmlns:a16="http://schemas.microsoft.com/office/drawing/2014/main" id="{B2AE6376-2200-4E37-83D6-EDBC1C19CF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zervirano mjesto bilježaka 2">
            <a:extLst>
              <a:ext uri="{FF2B5EF4-FFF2-40B4-BE49-F238E27FC236}">
                <a16:creationId xmlns:a16="http://schemas.microsoft.com/office/drawing/2014/main" id="{E2C1F4AB-A5A2-42CA-AD20-DFD30AC6CC1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formador deve utilizar este slide para explicar que as competências judiciais tradicionais são largamente aplicáveis às audiências de requerimentos de provas eletrónicas/cibercrime, mas que alguns aspetos precisam de ser adaptados à natureza específica dessas audiências.</a:t>
            </a:r>
          </a:p>
        </p:txBody>
      </p:sp>
      <p:sp>
        <p:nvSpPr>
          <p:cNvPr id="61444" name="Rezervirano mjesto broja slajda 3">
            <a:extLst>
              <a:ext uri="{FF2B5EF4-FFF2-40B4-BE49-F238E27FC236}">
                <a16:creationId xmlns:a16="http://schemas.microsoft.com/office/drawing/2014/main" id="{BF746CA3-784B-416E-9EA8-8158D0B8E40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3D37D62-4822-4997-BD75-D7E6A1C4BD70}" type="slidenum">
              <a:rPr lang="en-US" altLang="en-US" smtClean="0"/>
              <a:pPr>
                <a:spcBef>
                  <a:spcPct val="0"/>
                </a:spcBef>
              </a:pPr>
              <a:t>27</a:t>
            </a:fld>
            <a:endParaRPr lang="en-US" altLang="en-US"/>
          </a:p>
        </p:txBody>
      </p:sp>
    </p:spTree>
    <p:extLst>
      <p:ext uri="{BB962C8B-B14F-4D97-AF65-F5344CB8AC3E}">
        <p14:creationId xmlns:p14="http://schemas.microsoft.com/office/powerpoint/2010/main" val="23450204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zervirano mjesto slike slajda 1">
            <a:extLst>
              <a:ext uri="{FF2B5EF4-FFF2-40B4-BE49-F238E27FC236}">
                <a16:creationId xmlns:a16="http://schemas.microsoft.com/office/drawing/2014/main" id="{BB7146CC-1A66-457D-8F21-020FEEE7F46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Rezervirano mjesto bilježaka 2">
            <a:extLst>
              <a:ext uri="{FF2B5EF4-FFF2-40B4-BE49-F238E27FC236}">
                <a16:creationId xmlns:a16="http://schemas.microsoft.com/office/drawing/2014/main" id="{122482D2-E7EC-44C9-B6A8-3C478080BCC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Quadro de Competências Judiciais desenvolvido pelos Tribunais Judiciais do Reino Unido consiste numa estrutura de competências judiciais altamente utilizada que indica as competências que os oficiais de justiça devem ter em geral.</a:t>
            </a:r>
          </a:p>
        </p:txBody>
      </p:sp>
      <p:sp>
        <p:nvSpPr>
          <p:cNvPr id="63492" name="Rezervirano mjesto broja slajda 3">
            <a:extLst>
              <a:ext uri="{FF2B5EF4-FFF2-40B4-BE49-F238E27FC236}">
                <a16:creationId xmlns:a16="http://schemas.microsoft.com/office/drawing/2014/main" id="{DB75AEAE-1712-446C-A6C3-D35F50AA1F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7AEDC08-DC24-4A94-92C7-57BA9AC2F572}" type="slidenum">
              <a:rPr lang="en-US" altLang="en-US" smtClean="0"/>
              <a:pPr>
                <a:spcBef>
                  <a:spcPct val="0"/>
                </a:spcBef>
              </a:pPr>
              <a:t>28</a:t>
            </a:fld>
            <a:endParaRPr lang="en-US" altLang="en-US"/>
          </a:p>
        </p:txBody>
      </p:sp>
    </p:spTree>
    <p:extLst>
      <p:ext uri="{BB962C8B-B14F-4D97-AF65-F5344CB8AC3E}">
        <p14:creationId xmlns:p14="http://schemas.microsoft.com/office/powerpoint/2010/main" val="29411980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zervirano mjesto slike slajda 1">
            <a:extLst>
              <a:ext uri="{FF2B5EF4-FFF2-40B4-BE49-F238E27FC236}">
                <a16:creationId xmlns:a16="http://schemas.microsoft.com/office/drawing/2014/main" id="{E91E3F93-69D6-443E-9085-F94E3FC3A83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zervirano mjesto bilježaka 2">
            <a:extLst>
              <a:ext uri="{FF2B5EF4-FFF2-40B4-BE49-F238E27FC236}">
                <a16:creationId xmlns:a16="http://schemas.microsoft.com/office/drawing/2014/main" id="{BAE55AE4-B029-479D-8E35-DC3204C8CEA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indica os seis chefes do Quadro de Competências Judiciais do Reino Unido.</a:t>
            </a:r>
          </a:p>
          <a:p>
            <a:endParaRPr lang="en-US" altLang="en-US"/>
          </a:p>
        </p:txBody>
      </p:sp>
      <p:sp>
        <p:nvSpPr>
          <p:cNvPr id="65540" name="Rezervirano mjesto broja slajda 3">
            <a:extLst>
              <a:ext uri="{FF2B5EF4-FFF2-40B4-BE49-F238E27FC236}">
                <a16:creationId xmlns:a16="http://schemas.microsoft.com/office/drawing/2014/main" id="{9EC9BBE7-30C6-4B1A-B63D-18F809E8B31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E93F51F-7A84-4B2D-A61A-F475C9B25F70}" type="slidenum">
              <a:rPr lang="en-US" altLang="en-US" smtClean="0"/>
              <a:pPr>
                <a:spcBef>
                  <a:spcPct val="0"/>
                </a:spcBef>
              </a:pPr>
              <a:t>29</a:t>
            </a:fld>
            <a:endParaRPr lang="en-US" altLang="en-US"/>
          </a:p>
        </p:txBody>
      </p:sp>
    </p:spTree>
    <p:extLst>
      <p:ext uri="{BB962C8B-B14F-4D97-AF65-F5344CB8AC3E}">
        <p14:creationId xmlns:p14="http://schemas.microsoft.com/office/powerpoint/2010/main" val="2622540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a:extLst>
              <a:ext uri="{FF2B5EF4-FFF2-40B4-BE49-F238E27FC236}">
                <a16:creationId xmlns:a16="http://schemas.microsoft.com/office/drawing/2014/main" id="{CEFD1D44-32D3-420A-92DB-269718872B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a:extLst>
              <a:ext uri="{FF2B5EF4-FFF2-40B4-BE49-F238E27FC236}">
                <a16:creationId xmlns:a16="http://schemas.microsoft.com/office/drawing/2014/main" id="{2F3627FC-EE5B-405C-8E39-80707D0C5D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resume os objetivos da sessão.</a:t>
            </a:r>
          </a:p>
          <a:p>
            <a:endParaRPr lang="en-US" altLang="en-US"/>
          </a:p>
          <a:p>
            <a:r>
              <a:rPr lang="pt-PT"/>
              <a:t>O formador deve explicar claramente os objetivos desta sessão aos participantes.</a:t>
            </a:r>
          </a:p>
        </p:txBody>
      </p:sp>
      <p:sp>
        <p:nvSpPr>
          <p:cNvPr id="8196" name="Rezervirano mjesto broja slajda 3">
            <a:extLst>
              <a:ext uri="{FF2B5EF4-FFF2-40B4-BE49-F238E27FC236}">
                <a16:creationId xmlns:a16="http://schemas.microsoft.com/office/drawing/2014/main" id="{24C95C54-DF26-4481-A0ED-03B988A2A57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E79C816-C690-4478-AFE5-15CBA29892B1}" type="slidenum">
              <a:rPr lang="en-US" altLang="en-US" smtClean="0"/>
              <a:pPr>
                <a:spcBef>
                  <a:spcPct val="0"/>
                </a:spcBef>
              </a:pPr>
              <a:t>3</a:t>
            </a:fld>
            <a:endParaRPr lang="en-US" altLang="en-US"/>
          </a:p>
        </p:txBody>
      </p:sp>
    </p:spTree>
    <p:extLst>
      <p:ext uri="{BB962C8B-B14F-4D97-AF65-F5344CB8AC3E}">
        <p14:creationId xmlns:p14="http://schemas.microsoft.com/office/powerpoint/2010/main" val="27881552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zervirano mjesto slike slajda 1">
            <a:extLst>
              <a:ext uri="{FF2B5EF4-FFF2-40B4-BE49-F238E27FC236}">
                <a16:creationId xmlns:a16="http://schemas.microsoft.com/office/drawing/2014/main" id="{EA2BF83D-93EB-4316-8E99-AABE128C13F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Rezervirano mjesto bilježaka 2">
            <a:extLst>
              <a:ext uri="{FF2B5EF4-FFF2-40B4-BE49-F238E27FC236}">
                <a16:creationId xmlns:a16="http://schemas.microsoft.com/office/drawing/2014/main" id="{D705A6A1-FEF7-420D-BC08-ED6B9307F3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constitui uma introdução aos restantes slides desta parte – que adaptam as melhores práticas judiciais a área de cibercrime de alta tecnologia.</a:t>
            </a:r>
          </a:p>
        </p:txBody>
      </p:sp>
      <p:sp>
        <p:nvSpPr>
          <p:cNvPr id="67588" name="Rezervirano mjesto broja slajda 3">
            <a:extLst>
              <a:ext uri="{FF2B5EF4-FFF2-40B4-BE49-F238E27FC236}">
                <a16:creationId xmlns:a16="http://schemas.microsoft.com/office/drawing/2014/main" id="{2BD6EFF9-4E24-44FC-A345-D3B526A123E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2E83198-F8C2-414B-B7E3-8F4ADB391AAB}" type="slidenum">
              <a:rPr lang="en-US" altLang="en-US" smtClean="0"/>
              <a:pPr>
                <a:spcBef>
                  <a:spcPct val="0"/>
                </a:spcBef>
              </a:pPr>
              <a:t>30</a:t>
            </a:fld>
            <a:endParaRPr lang="en-US" altLang="en-US"/>
          </a:p>
        </p:txBody>
      </p:sp>
    </p:spTree>
    <p:extLst>
      <p:ext uri="{BB962C8B-B14F-4D97-AF65-F5344CB8AC3E}">
        <p14:creationId xmlns:p14="http://schemas.microsoft.com/office/powerpoint/2010/main" val="6121168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zervirano mjesto slike slajda 1">
            <a:extLst>
              <a:ext uri="{FF2B5EF4-FFF2-40B4-BE49-F238E27FC236}">
                <a16:creationId xmlns:a16="http://schemas.microsoft.com/office/drawing/2014/main" id="{F7E6A9A9-DAE8-4612-A996-8E36F9A702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Rezervirano mjesto bilježaka 2">
            <a:extLst>
              <a:ext uri="{FF2B5EF4-FFF2-40B4-BE49-F238E27FC236}">
                <a16:creationId xmlns:a16="http://schemas.microsoft.com/office/drawing/2014/main" id="{50FDCE6C-2E2F-46F4-89D8-52D8BF1ACF0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comunicação eficaz.</a:t>
            </a:r>
          </a:p>
        </p:txBody>
      </p:sp>
      <p:sp>
        <p:nvSpPr>
          <p:cNvPr id="69636" name="Rezervirano mjesto broja slajda 3">
            <a:extLst>
              <a:ext uri="{FF2B5EF4-FFF2-40B4-BE49-F238E27FC236}">
                <a16:creationId xmlns:a16="http://schemas.microsoft.com/office/drawing/2014/main" id="{1D36BDE4-0CE8-4578-9C68-2FF3868D8F1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8581901-CDDE-41B7-9049-88846206DF32}" type="slidenum">
              <a:rPr lang="en-US" altLang="en-US" smtClean="0"/>
              <a:pPr>
                <a:spcBef>
                  <a:spcPct val="0"/>
                </a:spcBef>
              </a:pPr>
              <a:t>31</a:t>
            </a:fld>
            <a:endParaRPr lang="en-US" altLang="en-US"/>
          </a:p>
        </p:txBody>
      </p:sp>
    </p:spTree>
    <p:extLst>
      <p:ext uri="{BB962C8B-B14F-4D97-AF65-F5344CB8AC3E}">
        <p14:creationId xmlns:p14="http://schemas.microsoft.com/office/powerpoint/2010/main" val="31516642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zervirano mjesto slike slajda 1">
            <a:extLst>
              <a:ext uri="{FF2B5EF4-FFF2-40B4-BE49-F238E27FC236}">
                <a16:creationId xmlns:a16="http://schemas.microsoft.com/office/drawing/2014/main" id="{33F6AFDF-C8B6-4AB3-82A0-02D9CC8B9A8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Rezervirano mjesto bilježaka 2">
            <a:extLst>
              <a:ext uri="{FF2B5EF4-FFF2-40B4-BE49-F238E27FC236}">
                <a16:creationId xmlns:a16="http://schemas.microsoft.com/office/drawing/2014/main" id="{A8462F2B-9FF1-4BEF-ADB1-4CDEA4426F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comunicação eficaz.</a:t>
            </a:r>
          </a:p>
          <a:p>
            <a:endParaRPr lang="en-US" altLang="en-US"/>
          </a:p>
        </p:txBody>
      </p:sp>
      <p:sp>
        <p:nvSpPr>
          <p:cNvPr id="71684" name="Rezervirano mjesto broja slajda 3">
            <a:extLst>
              <a:ext uri="{FF2B5EF4-FFF2-40B4-BE49-F238E27FC236}">
                <a16:creationId xmlns:a16="http://schemas.microsoft.com/office/drawing/2014/main" id="{9F0EBF4E-31C3-401E-A149-D275D1BB50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F4E8644-6431-44C6-B345-DE6BD0ED792A}" type="slidenum">
              <a:rPr lang="en-US" altLang="en-US" smtClean="0"/>
              <a:pPr>
                <a:spcBef>
                  <a:spcPct val="0"/>
                </a:spcBef>
              </a:pPr>
              <a:t>32</a:t>
            </a:fld>
            <a:endParaRPr lang="en-US" altLang="en-US"/>
          </a:p>
        </p:txBody>
      </p:sp>
    </p:spTree>
    <p:extLst>
      <p:ext uri="{BB962C8B-B14F-4D97-AF65-F5344CB8AC3E}">
        <p14:creationId xmlns:p14="http://schemas.microsoft.com/office/powerpoint/2010/main" val="18308397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zervirano mjesto slike slajda 1">
            <a:extLst>
              <a:ext uri="{FF2B5EF4-FFF2-40B4-BE49-F238E27FC236}">
                <a16:creationId xmlns:a16="http://schemas.microsoft.com/office/drawing/2014/main" id="{497A4AE8-754D-45BE-BBCB-C74B37D33A7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zervirano mjesto bilježaka 2">
            <a:extLst>
              <a:ext uri="{FF2B5EF4-FFF2-40B4-BE49-F238E27FC236}">
                <a16:creationId xmlns:a16="http://schemas.microsoft.com/office/drawing/2014/main" id="{0D076DBA-C2C1-4543-A8C1-013C5DA97D8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comunicação eficaz.</a:t>
            </a:r>
          </a:p>
          <a:p>
            <a:endParaRPr lang="en-US" altLang="en-US"/>
          </a:p>
        </p:txBody>
      </p:sp>
      <p:sp>
        <p:nvSpPr>
          <p:cNvPr id="73732" name="Rezervirano mjesto broja slajda 3">
            <a:extLst>
              <a:ext uri="{FF2B5EF4-FFF2-40B4-BE49-F238E27FC236}">
                <a16:creationId xmlns:a16="http://schemas.microsoft.com/office/drawing/2014/main" id="{ED10B951-F4EC-41E5-A46B-C3FB190470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2555014-1F11-492D-B987-09192ACEAF0F}" type="slidenum">
              <a:rPr lang="en-US" altLang="en-US" smtClean="0"/>
              <a:pPr>
                <a:spcBef>
                  <a:spcPct val="0"/>
                </a:spcBef>
              </a:pPr>
              <a:t>33</a:t>
            </a:fld>
            <a:endParaRPr lang="en-US" altLang="en-US"/>
          </a:p>
        </p:txBody>
      </p:sp>
    </p:spTree>
    <p:extLst>
      <p:ext uri="{BB962C8B-B14F-4D97-AF65-F5344CB8AC3E}">
        <p14:creationId xmlns:p14="http://schemas.microsoft.com/office/powerpoint/2010/main" val="33713247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zervirano mjesto slike slajda 1">
            <a:extLst>
              <a:ext uri="{FF2B5EF4-FFF2-40B4-BE49-F238E27FC236}">
                <a16:creationId xmlns:a16="http://schemas.microsoft.com/office/drawing/2014/main" id="{D069F897-A0EA-4C2E-B341-5EB0437CB5B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Rezervirano mjesto bilježaka 2">
            <a:extLst>
              <a:ext uri="{FF2B5EF4-FFF2-40B4-BE49-F238E27FC236}">
                <a16:creationId xmlns:a16="http://schemas.microsoft.com/office/drawing/2014/main" id="{C3BA2E56-E61B-443A-848F-8F78B0CD5E9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trabalho com os outros.</a:t>
            </a:r>
          </a:p>
          <a:p>
            <a:endParaRPr lang="en-US" altLang="en-US"/>
          </a:p>
        </p:txBody>
      </p:sp>
      <p:sp>
        <p:nvSpPr>
          <p:cNvPr id="75780" name="Rezervirano mjesto broja slajda 3">
            <a:extLst>
              <a:ext uri="{FF2B5EF4-FFF2-40B4-BE49-F238E27FC236}">
                <a16:creationId xmlns:a16="http://schemas.microsoft.com/office/drawing/2014/main" id="{118A51CE-D5E3-4DDD-9A53-0B89BB3689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1F9CBC-B748-43F5-80E2-12E7E2E6E0BE}" type="slidenum">
              <a:rPr lang="en-US" altLang="en-US" smtClean="0"/>
              <a:pPr>
                <a:spcBef>
                  <a:spcPct val="0"/>
                </a:spcBef>
              </a:pPr>
              <a:t>34</a:t>
            </a:fld>
            <a:endParaRPr lang="en-US" altLang="en-US"/>
          </a:p>
        </p:txBody>
      </p:sp>
    </p:spTree>
    <p:extLst>
      <p:ext uri="{BB962C8B-B14F-4D97-AF65-F5344CB8AC3E}">
        <p14:creationId xmlns:p14="http://schemas.microsoft.com/office/powerpoint/2010/main" val="35166040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zervirano mjesto slike slajda 1">
            <a:extLst>
              <a:ext uri="{FF2B5EF4-FFF2-40B4-BE49-F238E27FC236}">
                <a16:creationId xmlns:a16="http://schemas.microsoft.com/office/drawing/2014/main" id="{C679F35F-0CDE-463A-B84F-D376A2E84A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Rezervirano mjesto bilježaka 2">
            <a:extLst>
              <a:ext uri="{FF2B5EF4-FFF2-40B4-BE49-F238E27FC236}">
                <a16:creationId xmlns:a16="http://schemas.microsoft.com/office/drawing/2014/main" id="{9CEB5CE5-FC4B-4C48-A37E-3F48A057AEB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trabalho com os outros.</a:t>
            </a:r>
          </a:p>
          <a:p>
            <a:endParaRPr lang="en-US" altLang="en-US"/>
          </a:p>
          <a:p>
            <a:endParaRPr lang="en-US" altLang="en-US"/>
          </a:p>
        </p:txBody>
      </p:sp>
      <p:sp>
        <p:nvSpPr>
          <p:cNvPr id="77828" name="Rezervirano mjesto broja slajda 3">
            <a:extLst>
              <a:ext uri="{FF2B5EF4-FFF2-40B4-BE49-F238E27FC236}">
                <a16:creationId xmlns:a16="http://schemas.microsoft.com/office/drawing/2014/main" id="{95BAD7E0-C8FC-453E-8768-5B85241C80D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D10D9DA-2A45-4129-8AFD-FB595D5780EA}" type="slidenum">
              <a:rPr lang="en-US" altLang="en-US" smtClean="0"/>
              <a:pPr>
                <a:spcBef>
                  <a:spcPct val="0"/>
                </a:spcBef>
              </a:pPr>
              <a:t>35</a:t>
            </a:fld>
            <a:endParaRPr lang="en-US" altLang="en-US"/>
          </a:p>
        </p:txBody>
      </p:sp>
    </p:spTree>
    <p:extLst>
      <p:ext uri="{BB962C8B-B14F-4D97-AF65-F5344CB8AC3E}">
        <p14:creationId xmlns:p14="http://schemas.microsoft.com/office/powerpoint/2010/main" val="30556164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zervirano mjesto slike slajda 1">
            <a:extLst>
              <a:ext uri="{FF2B5EF4-FFF2-40B4-BE49-F238E27FC236}">
                <a16:creationId xmlns:a16="http://schemas.microsoft.com/office/drawing/2014/main" id="{93BC139C-EBEB-4C51-933B-CCBC205C689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Rezervirano mjesto bilježaka 2">
            <a:extLst>
              <a:ext uri="{FF2B5EF4-FFF2-40B4-BE49-F238E27FC236}">
                <a16:creationId xmlns:a16="http://schemas.microsoft.com/office/drawing/2014/main" id="{3762A6F4-0BE9-4D21-BFC7-B224ABE326C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trabalho com os outros.</a:t>
            </a:r>
          </a:p>
          <a:p>
            <a:endParaRPr lang="en-US" altLang="en-US"/>
          </a:p>
          <a:p>
            <a:endParaRPr lang="en-US" altLang="en-US"/>
          </a:p>
        </p:txBody>
      </p:sp>
      <p:sp>
        <p:nvSpPr>
          <p:cNvPr id="79876" name="Rezervirano mjesto broja slajda 3">
            <a:extLst>
              <a:ext uri="{FF2B5EF4-FFF2-40B4-BE49-F238E27FC236}">
                <a16:creationId xmlns:a16="http://schemas.microsoft.com/office/drawing/2014/main" id="{D1D3E367-879F-40AA-97BB-D53FC39565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CA87DDC-5B76-41C3-9B80-894CF5BAE52D}" type="slidenum">
              <a:rPr lang="en-US" altLang="en-US" smtClean="0"/>
              <a:pPr>
                <a:spcBef>
                  <a:spcPct val="0"/>
                </a:spcBef>
              </a:pPr>
              <a:t>36</a:t>
            </a:fld>
            <a:endParaRPr lang="en-US" altLang="en-US"/>
          </a:p>
        </p:txBody>
      </p:sp>
    </p:spTree>
    <p:extLst>
      <p:ext uri="{BB962C8B-B14F-4D97-AF65-F5344CB8AC3E}">
        <p14:creationId xmlns:p14="http://schemas.microsoft.com/office/powerpoint/2010/main" val="29701930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zervirano mjesto slike slajda 1">
            <a:extLst>
              <a:ext uri="{FF2B5EF4-FFF2-40B4-BE49-F238E27FC236}">
                <a16:creationId xmlns:a16="http://schemas.microsoft.com/office/drawing/2014/main" id="{8BCA5BED-BF15-4B7E-A21D-B06B6FEB510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Rezervirano mjesto bilježaka 2">
            <a:extLst>
              <a:ext uri="{FF2B5EF4-FFF2-40B4-BE49-F238E27FC236}">
                <a16:creationId xmlns:a16="http://schemas.microsoft.com/office/drawing/2014/main" id="{B082D7D6-AF3C-4DAE-AB3D-017DBFD2A3B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deter e construir conhecimentos.</a:t>
            </a:r>
          </a:p>
          <a:p>
            <a:endParaRPr lang="en-US" altLang="en-US"/>
          </a:p>
        </p:txBody>
      </p:sp>
      <p:sp>
        <p:nvSpPr>
          <p:cNvPr id="81924" name="Rezervirano mjesto broja slajda 3">
            <a:extLst>
              <a:ext uri="{FF2B5EF4-FFF2-40B4-BE49-F238E27FC236}">
                <a16:creationId xmlns:a16="http://schemas.microsoft.com/office/drawing/2014/main" id="{4B01AE42-B6B4-41E6-BCF0-EDEDB4407B1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E62A4A1-3DBD-4E73-B984-4CE71BB6B600}" type="slidenum">
              <a:rPr lang="en-US" altLang="en-US" smtClean="0"/>
              <a:pPr>
                <a:spcBef>
                  <a:spcPct val="0"/>
                </a:spcBef>
              </a:pPr>
              <a:t>37</a:t>
            </a:fld>
            <a:endParaRPr lang="en-US" altLang="en-US"/>
          </a:p>
        </p:txBody>
      </p:sp>
    </p:spTree>
    <p:extLst>
      <p:ext uri="{BB962C8B-B14F-4D97-AF65-F5344CB8AC3E}">
        <p14:creationId xmlns:p14="http://schemas.microsoft.com/office/powerpoint/2010/main" val="14888516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zervirano mjesto slike slajda 1">
            <a:extLst>
              <a:ext uri="{FF2B5EF4-FFF2-40B4-BE49-F238E27FC236}">
                <a16:creationId xmlns:a16="http://schemas.microsoft.com/office/drawing/2014/main" id="{C94BFE1A-2133-42C3-B22A-F8364CC8B5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Rezervirano mjesto bilježaka 2">
            <a:extLst>
              <a:ext uri="{FF2B5EF4-FFF2-40B4-BE49-F238E27FC236}">
                <a16:creationId xmlns:a16="http://schemas.microsoft.com/office/drawing/2014/main" id="{C500C40D-34AC-49BE-B297-79B96DA59A1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deter e construir conhecimentos.</a:t>
            </a:r>
          </a:p>
          <a:p>
            <a:endParaRPr lang="en-US" altLang="en-US"/>
          </a:p>
          <a:p>
            <a:endParaRPr lang="en-US" altLang="en-US"/>
          </a:p>
        </p:txBody>
      </p:sp>
      <p:sp>
        <p:nvSpPr>
          <p:cNvPr id="83972" name="Rezervirano mjesto broja slajda 3">
            <a:extLst>
              <a:ext uri="{FF2B5EF4-FFF2-40B4-BE49-F238E27FC236}">
                <a16:creationId xmlns:a16="http://schemas.microsoft.com/office/drawing/2014/main" id="{47A7AF49-4A62-4E1D-87C6-97F10341B3C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77AA7D8-46D4-41ED-9154-C85E27CE407C}" type="slidenum">
              <a:rPr lang="en-US" altLang="en-US" smtClean="0"/>
              <a:pPr>
                <a:spcBef>
                  <a:spcPct val="0"/>
                </a:spcBef>
              </a:pPr>
              <a:t>38</a:t>
            </a:fld>
            <a:endParaRPr lang="en-US" altLang="en-US"/>
          </a:p>
        </p:txBody>
      </p:sp>
    </p:spTree>
    <p:extLst>
      <p:ext uri="{BB962C8B-B14F-4D97-AF65-F5344CB8AC3E}">
        <p14:creationId xmlns:p14="http://schemas.microsoft.com/office/powerpoint/2010/main" val="36148739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zervirano mjesto slike slajda 1">
            <a:extLst>
              <a:ext uri="{FF2B5EF4-FFF2-40B4-BE49-F238E27FC236}">
                <a16:creationId xmlns:a16="http://schemas.microsoft.com/office/drawing/2014/main" id="{6B7AE3A8-BE24-47E3-B0DC-CC083E7484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Rezervirano mjesto bilježaka 2">
            <a:extLst>
              <a:ext uri="{FF2B5EF4-FFF2-40B4-BE49-F238E27FC236}">
                <a16:creationId xmlns:a16="http://schemas.microsoft.com/office/drawing/2014/main" id="{663A56AE-4964-4B1B-ACB1-176D5A80AE6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assimilar informações.</a:t>
            </a:r>
          </a:p>
          <a:p>
            <a:endParaRPr lang="en-US" altLang="en-US"/>
          </a:p>
        </p:txBody>
      </p:sp>
      <p:sp>
        <p:nvSpPr>
          <p:cNvPr id="86020" name="Rezervirano mjesto broja slajda 3">
            <a:extLst>
              <a:ext uri="{FF2B5EF4-FFF2-40B4-BE49-F238E27FC236}">
                <a16:creationId xmlns:a16="http://schemas.microsoft.com/office/drawing/2014/main" id="{25C4C5DA-034C-4EBD-8115-9F9B80B25BE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AF9FF416-28B9-42D0-954D-304793085D70}" type="slidenum">
              <a:rPr lang="en-US" altLang="en-US" smtClean="0"/>
              <a:pPr>
                <a:spcBef>
                  <a:spcPct val="0"/>
                </a:spcBef>
              </a:pPr>
              <a:t>39</a:t>
            </a:fld>
            <a:endParaRPr lang="en-US" altLang="en-US"/>
          </a:p>
        </p:txBody>
      </p:sp>
    </p:spTree>
    <p:extLst>
      <p:ext uri="{BB962C8B-B14F-4D97-AF65-F5344CB8AC3E}">
        <p14:creationId xmlns:p14="http://schemas.microsoft.com/office/powerpoint/2010/main" val="393336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a:extLst>
              <a:ext uri="{FF2B5EF4-FFF2-40B4-BE49-F238E27FC236}">
                <a16:creationId xmlns:a16="http://schemas.microsoft.com/office/drawing/2014/main" id="{48905299-0DBB-48AD-A0CD-D06DDD2A48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a:extLst>
              <a:ext uri="{FF2B5EF4-FFF2-40B4-BE49-F238E27FC236}">
                <a16:creationId xmlns:a16="http://schemas.microsoft.com/office/drawing/2014/main" id="{EB971A9E-DA22-4C66-A260-6A77E76515A2}"/>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pt-PT"/>
              <a:t>A Parte Um contém uma breve introdução à consideração de pedidos e diferentes formas pelas quais os pedidos de autorização são processados em diferentes jurisdições. </a:t>
            </a:r>
            <a:br>
              <a:rPr lang="pt-PT"/>
            </a:br>
            <a:endParaRPr lang="pt-PT"/>
          </a:p>
          <a:p>
            <a:pPr>
              <a:defRPr/>
            </a:pPr>
            <a:r>
              <a:rPr lang="pt-PT"/>
              <a:t>No âmbito da implementação do Artigo 15.º da Convenção de Budapeste, alguns países exigem, ao abrigo da sua legislação nacional, que os agentes da autoridade/procuradores apresentem um requerimento por escrito para o exercício de poderes processuais perante uma autoridade judiciária. Essa autoridade judicial tem então de realizar uma audiência antes de emitir uma decisão, permitindo ou recusando o exercício de tal poder.</a:t>
            </a:r>
          </a:p>
          <a:p>
            <a:pPr>
              <a:defRPr/>
            </a:pPr>
            <a:endParaRPr lang="en-US" altLang="en-US" dirty="0"/>
          </a:p>
          <a:p>
            <a:pPr algn="just">
              <a:defRPr/>
            </a:pPr>
            <a:r>
              <a:rPr lang="pt-PT"/>
              <a:t>Noutras jurisdições em que não são exigidos requerimentos por escrito, no âmbito do Artigo 15.º da Convenção de Budapeste, os agentes da autoridade/procuradores pedem às autoridades judiciárias (possivelmente aos magistrados de investigação) que autorizem as medidas de investigação. Essa autoridade judiciária deve considerar o pedido e conceder autorização.</a:t>
            </a:r>
          </a:p>
          <a:p>
            <a:pPr>
              <a:defRPr/>
            </a:pPr>
            <a:endParaRPr lang="en-US" altLang="en-US" dirty="0"/>
          </a:p>
          <a:p>
            <a:pPr>
              <a:defRPr/>
            </a:pPr>
            <a:r>
              <a:rPr lang="pt-PT"/>
              <a:t>Esta parte deve ser utilizada pelo formador como base para as duas partes seguintes desta aula.</a:t>
            </a:r>
          </a:p>
        </p:txBody>
      </p:sp>
      <p:sp>
        <p:nvSpPr>
          <p:cNvPr id="10244" name="Rezervirano mjesto broja slajda 3">
            <a:extLst>
              <a:ext uri="{FF2B5EF4-FFF2-40B4-BE49-F238E27FC236}">
                <a16:creationId xmlns:a16="http://schemas.microsoft.com/office/drawing/2014/main" id="{6D5FAFF0-6842-4616-B591-A914AD646F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02CCDD4-4545-4D5F-B871-4B5988D3F191}" type="slidenum">
              <a:rPr lang="en-US" altLang="en-US" smtClean="0"/>
              <a:pPr>
                <a:spcBef>
                  <a:spcPct val="0"/>
                </a:spcBef>
              </a:pPr>
              <a:t>4</a:t>
            </a:fld>
            <a:endParaRPr lang="en-US" altLang="en-US"/>
          </a:p>
        </p:txBody>
      </p:sp>
    </p:spTree>
    <p:extLst>
      <p:ext uri="{BB962C8B-B14F-4D97-AF65-F5344CB8AC3E}">
        <p14:creationId xmlns:p14="http://schemas.microsoft.com/office/powerpoint/2010/main" val="108914823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zervirano mjesto slike slajda 1">
            <a:extLst>
              <a:ext uri="{FF2B5EF4-FFF2-40B4-BE49-F238E27FC236}">
                <a16:creationId xmlns:a16="http://schemas.microsoft.com/office/drawing/2014/main" id="{F6D06ADC-FB63-4C6F-BF86-A047B0B9E4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zervirano mjesto bilježaka 2">
            <a:extLst>
              <a:ext uri="{FF2B5EF4-FFF2-40B4-BE49-F238E27FC236}">
                <a16:creationId xmlns:a16="http://schemas.microsoft.com/office/drawing/2014/main" id="{18A061A3-E3A8-48AF-BA14-321BAA081B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assimilar informações.</a:t>
            </a:r>
          </a:p>
          <a:p>
            <a:endParaRPr lang="en-US" altLang="en-US"/>
          </a:p>
          <a:p>
            <a:endParaRPr lang="en-US" altLang="en-US"/>
          </a:p>
        </p:txBody>
      </p:sp>
      <p:sp>
        <p:nvSpPr>
          <p:cNvPr id="88068" name="Rezervirano mjesto broja slajda 3">
            <a:extLst>
              <a:ext uri="{FF2B5EF4-FFF2-40B4-BE49-F238E27FC236}">
                <a16:creationId xmlns:a16="http://schemas.microsoft.com/office/drawing/2014/main" id="{5E43D968-3277-46FE-8E7E-565E1C6384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8923B16-30DC-4DB5-B6CB-99A40CDDB516}" type="slidenum">
              <a:rPr lang="en-US" altLang="en-US" smtClean="0"/>
              <a:pPr>
                <a:spcBef>
                  <a:spcPct val="0"/>
                </a:spcBef>
              </a:pPr>
              <a:t>40</a:t>
            </a:fld>
            <a:endParaRPr lang="en-US" altLang="en-US"/>
          </a:p>
        </p:txBody>
      </p:sp>
    </p:spTree>
    <p:extLst>
      <p:ext uri="{BB962C8B-B14F-4D97-AF65-F5344CB8AC3E}">
        <p14:creationId xmlns:p14="http://schemas.microsoft.com/office/powerpoint/2010/main" val="39791145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zervirano mjesto slike slajda 1">
            <a:extLst>
              <a:ext uri="{FF2B5EF4-FFF2-40B4-BE49-F238E27FC236}">
                <a16:creationId xmlns:a16="http://schemas.microsoft.com/office/drawing/2014/main" id="{A5EA56C3-5B06-42EE-B4D2-FE91749D44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zervirano mjesto bilježaka 2">
            <a:extLst>
              <a:ext uri="{FF2B5EF4-FFF2-40B4-BE49-F238E27FC236}">
                <a16:creationId xmlns:a16="http://schemas.microsoft.com/office/drawing/2014/main" id="{3383E042-2E9D-4716-94CA-D8A999DEEF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exercer o bom senso.</a:t>
            </a:r>
          </a:p>
        </p:txBody>
      </p:sp>
      <p:sp>
        <p:nvSpPr>
          <p:cNvPr id="90116" name="Rezervirano mjesto broja slajda 3">
            <a:extLst>
              <a:ext uri="{FF2B5EF4-FFF2-40B4-BE49-F238E27FC236}">
                <a16:creationId xmlns:a16="http://schemas.microsoft.com/office/drawing/2014/main" id="{67C37A4C-122B-4228-A6C6-C8EA8ED2D9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011392B-A9F6-4AB6-BDF3-4C57EB869BDE}" type="slidenum">
              <a:rPr lang="en-US" altLang="en-US" smtClean="0"/>
              <a:pPr>
                <a:spcBef>
                  <a:spcPct val="0"/>
                </a:spcBef>
              </a:pPr>
              <a:t>41</a:t>
            </a:fld>
            <a:endParaRPr lang="en-US" altLang="en-US"/>
          </a:p>
        </p:txBody>
      </p:sp>
    </p:spTree>
    <p:extLst>
      <p:ext uri="{BB962C8B-B14F-4D97-AF65-F5344CB8AC3E}">
        <p14:creationId xmlns:p14="http://schemas.microsoft.com/office/powerpoint/2010/main" val="31223739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zervirano mjesto slike slajda 1">
            <a:extLst>
              <a:ext uri="{FF2B5EF4-FFF2-40B4-BE49-F238E27FC236}">
                <a16:creationId xmlns:a16="http://schemas.microsoft.com/office/drawing/2014/main" id="{6B92B34E-CBAD-4081-B607-DF08ABA1470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Rezervirano mjesto bilježaka 2">
            <a:extLst>
              <a:ext uri="{FF2B5EF4-FFF2-40B4-BE49-F238E27FC236}">
                <a16:creationId xmlns:a16="http://schemas.microsoft.com/office/drawing/2014/main" id="{ACF38A30-BACA-4F55-81FA-74CCEBB836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exercer o bom senso.</a:t>
            </a:r>
          </a:p>
        </p:txBody>
      </p:sp>
      <p:sp>
        <p:nvSpPr>
          <p:cNvPr id="92164" name="Rezervirano mjesto broja slajda 3">
            <a:extLst>
              <a:ext uri="{FF2B5EF4-FFF2-40B4-BE49-F238E27FC236}">
                <a16:creationId xmlns:a16="http://schemas.microsoft.com/office/drawing/2014/main" id="{3D5F4B51-A1C8-4E22-B760-55B3C2BA79C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B58CD3-454E-41A3-8BF4-03729DF94D8A}" type="slidenum">
              <a:rPr lang="en-US" altLang="en-US" smtClean="0"/>
              <a:pPr>
                <a:spcBef>
                  <a:spcPct val="0"/>
                </a:spcBef>
              </a:pPr>
              <a:t>42</a:t>
            </a:fld>
            <a:endParaRPr lang="en-US" altLang="en-US"/>
          </a:p>
        </p:txBody>
      </p:sp>
    </p:spTree>
    <p:extLst>
      <p:ext uri="{BB962C8B-B14F-4D97-AF65-F5344CB8AC3E}">
        <p14:creationId xmlns:p14="http://schemas.microsoft.com/office/powerpoint/2010/main" val="90421199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zervirano mjesto slike slajda 1">
            <a:extLst>
              <a:ext uri="{FF2B5EF4-FFF2-40B4-BE49-F238E27FC236}">
                <a16:creationId xmlns:a16="http://schemas.microsoft.com/office/drawing/2014/main" id="{844E0897-F6F3-496E-8E04-468DF14A64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Rezervirano mjesto bilježaka 2">
            <a:extLst>
              <a:ext uri="{FF2B5EF4-FFF2-40B4-BE49-F238E27FC236}">
                <a16:creationId xmlns:a16="http://schemas.microsoft.com/office/drawing/2014/main" id="{823E1F59-A180-40EF-BD98-A14FEA13BD7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gestão eficente do trabalho.</a:t>
            </a:r>
          </a:p>
          <a:p>
            <a:endParaRPr lang="en-US" altLang="en-US"/>
          </a:p>
        </p:txBody>
      </p:sp>
      <p:sp>
        <p:nvSpPr>
          <p:cNvPr id="94212" name="Rezervirano mjesto broja slajda 3">
            <a:extLst>
              <a:ext uri="{FF2B5EF4-FFF2-40B4-BE49-F238E27FC236}">
                <a16:creationId xmlns:a16="http://schemas.microsoft.com/office/drawing/2014/main" id="{03097829-BB9E-40BD-BCD7-4DDA8A60E5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AEC32E9-F071-449C-B4C7-13792CFE137B}" type="slidenum">
              <a:rPr lang="en-US" altLang="en-US" smtClean="0"/>
              <a:pPr>
                <a:spcBef>
                  <a:spcPct val="0"/>
                </a:spcBef>
              </a:pPr>
              <a:t>43</a:t>
            </a:fld>
            <a:endParaRPr lang="en-US" altLang="en-US"/>
          </a:p>
        </p:txBody>
      </p:sp>
    </p:spTree>
    <p:extLst>
      <p:ext uri="{BB962C8B-B14F-4D97-AF65-F5344CB8AC3E}">
        <p14:creationId xmlns:p14="http://schemas.microsoft.com/office/powerpoint/2010/main" val="19917304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zervirano mjesto slike slajda 1">
            <a:extLst>
              <a:ext uri="{FF2B5EF4-FFF2-40B4-BE49-F238E27FC236}">
                <a16:creationId xmlns:a16="http://schemas.microsoft.com/office/drawing/2014/main" id="{1747BFAC-9A18-46A8-8980-90C3779C59D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Rezervirano mjesto bilježaka 2">
            <a:extLst>
              <a:ext uri="{FF2B5EF4-FFF2-40B4-BE49-F238E27FC236}">
                <a16:creationId xmlns:a16="http://schemas.microsoft.com/office/drawing/2014/main" id="{8F18EE2B-33F5-4734-BF9A-BDA5319BD84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gestão eficiente do trabalho.</a:t>
            </a:r>
          </a:p>
          <a:p>
            <a:endParaRPr lang="en-US" altLang="en-US" dirty="0"/>
          </a:p>
          <a:p>
            <a:endParaRPr lang="en-US" altLang="en-US" dirty="0"/>
          </a:p>
        </p:txBody>
      </p:sp>
      <p:sp>
        <p:nvSpPr>
          <p:cNvPr id="96260" name="Rezervirano mjesto broja slajda 3">
            <a:extLst>
              <a:ext uri="{FF2B5EF4-FFF2-40B4-BE49-F238E27FC236}">
                <a16:creationId xmlns:a16="http://schemas.microsoft.com/office/drawing/2014/main" id="{D03BD66B-1938-468D-B0C7-2D405A0CB9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E7CB19-0FDF-452C-9791-0BDAD6592FF9}" type="slidenum">
              <a:rPr lang="en-US" altLang="en-US" smtClean="0"/>
              <a:pPr>
                <a:spcBef>
                  <a:spcPct val="0"/>
                </a:spcBef>
              </a:pPr>
              <a:t>44</a:t>
            </a:fld>
            <a:endParaRPr lang="en-US" altLang="en-US"/>
          </a:p>
        </p:txBody>
      </p:sp>
    </p:spTree>
    <p:extLst>
      <p:ext uri="{BB962C8B-B14F-4D97-AF65-F5344CB8AC3E}">
        <p14:creationId xmlns:p14="http://schemas.microsoft.com/office/powerpoint/2010/main" val="9211003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zervirano mjesto slike slajda 1">
            <a:extLst>
              <a:ext uri="{FF2B5EF4-FFF2-40B4-BE49-F238E27FC236}">
                <a16:creationId xmlns:a16="http://schemas.microsoft.com/office/drawing/2014/main" id="{ED3A7C15-F98E-4512-95AE-DA0967DD085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Rezervirano mjesto bilježaka 2">
            <a:extLst>
              <a:ext uri="{FF2B5EF4-FFF2-40B4-BE49-F238E27FC236}">
                <a16:creationId xmlns:a16="http://schemas.microsoft.com/office/drawing/2014/main" id="{806DC3E6-56C8-4E0F-88D8-3FE8F63E66B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à competência judicial de gestão eficente do trabalho.</a:t>
            </a:r>
          </a:p>
          <a:p>
            <a:endParaRPr lang="en-US" altLang="en-US" dirty="0"/>
          </a:p>
          <a:p>
            <a:endParaRPr lang="en-US" altLang="en-US" dirty="0"/>
          </a:p>
        </p:txBody>
      </p:sp>
      <p:sp>
        <p:nvSpPr>
          <p:cNvPr id="98308" name="Rezervirano mjesto broja slajda 3">
            <a:extLst>
              <a:ext uri="{FF2B5EF4-FFF2-40B4-BE49-F238E27FC236}">
                <a16:creationId xmlns:a16="http://schemas.microsoft.com/office/drawing/2014/main" id="{AD69B6F8-403A-4229-A78F-72A58CBEF39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55F8F2-A0E7-44D9-BF07-757FE8001938}" type="slidenum">
              <a:rPr lang="en-US" altLang="en-US" smtClean="0"/>
              <a:pPr>
                <a:spcBef>
                  <a:spcPct val="0"/>
                </a:spcBef>
              </a:pPr>
              <a:t>45</a:t>
            </a:fld>
            <a:endParaRPr lang="en-US" altLang="en-US"/>
          </a:p>
        </p:txBody>
      </p:sp>
    </p:spTree>
    <p:extLst>
      <p:ext uri="{BB962C8B-B14F-4D97-AF65-F5344CB8AC3E}">
        <p14:creationId xmlns:p14="http://schemas.microsoft.com/office/powerpoint/2010/main" val="405596311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zervirano mjesto slike slajda 1">
            <a:extLst>
              <a:ext uri="{FF2B5EF4-FFF2-40B4-BE49-F238E27FC236}">
                <a16:creationId xmlns:a16="http://schemas.microsoft.com/office/drawing/2014/main" id="{F6D06ADC-FB63-4C6F-BF86-A047B0B9E4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zervirano mjesto bilježaka 2">
            <a:extLst>
              <a:ext uri="{FF2B5EF4-FFF2-40B4-BE49-F238E27FC236}">
                <a16:creationId xmlns:a16="http://schemas.microsoft.com/office/drawing/2014/main" id="{18A061A3-E3A8-48AF-BA14-321BAA081B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fornece um exemplo de como uma autoridade competente deve gerir o trabalho de forma eficiente. Refere-se ao estudo de caso do exercício de investigação. O formador deve utilizar estas informações parar lembrar os participantes de que a audiência de requerimentos de provas eletrónicas não deve ser considerada um julgamento. Não há a obrigação de provar a perpetração efetiva de um crime – mas sim assegurar que x</a:t>
            </a:r>
          </a:p>
          <a:p>
            <a:endParaRPr lang="en-US" altLang="en-US" dirty="0"/>
          </a:p>
          <a:p>
            <a:endParaRPr lang="en-US" altLang="en-US" dirty="0"/>
          </a:p>
        </p:txBody>
      </p:sp>
      <p:sp>
        <p:nvSpPr>
          <p:cNvPr id="88068" name="Rezervirano mjesto broja slajda 3">
            <a:extLst>
              <a:ext uri="{FF2B5EF4-FFF2-40B4-BE49-F238E27FC236}">
                <a16:creationId xmlns:a16="http://schemas.microsoft.com/office/drawing/2014/main" id="{5E43D968-3277-46FE-8E7E-565E1C6384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8923B16-30DC-4DB5-B6CB-99A40CDDB516}" type="slidenum">
              <a:rPr lang="en-US" altLang="en-US" smtClean="0"/>
              <a:pPr>
                <a:spcBef>
                  <a:spcPct val="0"/>
                </a:spcBef>
              </a:pPr>
              <a:t>46</a:t>
            </a:fld>
            <a:endParaRPr lang="en-US" altLang="en-US"/>
          </a:p>
        </p:txBody>
      </p:sp>
    </p:spTree>
    <p:extLst>
      <p:ext uri="{BB962C8B-B14F-4D97-AF65-F5344CB8AC3E}">
        <p14:creationId xmlns:p14="http://schemas.microsoft.com/office/powerpoint/2010/main" val="189549755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zervirano mjesto slike slajda 1">
            <a:extLst>
              <a:ext uri="{FF2B5EF4-FFF2-40B4-BE49-F238E27FC236}">
                <a16:creationId xmlns:a16="http://schemas.microsoft.com/office/drawing/2014/main" id="{D995C145-351C-4DCF-BFC7-A50335AF99C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Rezervirano mjesto bilježaka 2">
            <a:extLst>
              <a:ext uri="{FF2B5EF4-FFF2-40B4-BE49-F238E27FC236}">
                <a16:creationId xmlns:a16="http://schemas.microsoft.com/office/drawing/2014/main" id="{B589E378-9012-42A0-98FE-65361F0A7E4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Esta parte aborda as diretrizes e as principais considerações relativas à elaboração de decisões ou concessão de autorizações que permitam o exercício de poderes processuais.  </a:t>
            </a:r>
          </a:p>
        </p:txBody>
      </p:sp>
      <p:sp>
        <p:nvSpPr>
          <p:cNvPr id="100356" name="Rezervirano mjesto broja slajda 3">
            <a:extLst>
              <a:ext uri="{FF2B5EF4-FFF2-40B4-BE49-F238E27FC236}">
                <a16:creationId xmlns:a16="http://schemas.microsoft.com/office/drawing/2014/main" id="{FDADF9C8-8640-415E-8D26-552331949E9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16E5A3F-BEAA-4CC5-8C87-A5E47152EA47}" type="slidenum">
              <a:rPr lang="en-US" altLang="en-US" smtClean="0"/>
              <a:pPr>
                <a:spcBef>
                  <a:spcPct val="0"/>
                </a:spcBef>
              </a:pPr>
              <a:t>47</a:t>
            </a:fld>
            <a:endParaRPr lang="en-US" altLang="en-US"/>
          </a:p>
        </p:txBody>
      </p:sp>
    </p:spTree>
    <p:extLst>
      <p:ext uri="{BB962C8B-B14F-4D97-AF65-F5344CB8AC3E}">
        <p14:creationId xmlns:p14="http://schemas.microsoft.com/office/powerpoint/2010/main" val="335067755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zervirano mjesto slike slajda 1">
            <a:extLst>
              <a:ext uri="{FF2B5EF4-FFF2-40B4-BE49-F238E27FC236}">
                <a16:creationId xmlns:a16="http://schemas.microsoft.com/office/drawing/2014/main" id="{13BAE5D2-A049-4D1E-AFBA-63CB63C07E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Rezervirano mjesto bilježaka 2">
            <a:extLst>
              <a:ext uri="{FF2B5EF4-FFF2-40B4-BE49-F238E27FC236}">
                <a16:creationId xmlns:a16="http://schemas.microsoft.com/office/drawing/2014/main" id="{FC387622-4F32-4FC1-8C03-14FB07EBDE2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Este slide fornece uma introdução às autorizações e decisões e distingue os requisitos de dois sistemas jurídicos diferentes. No âmbito de um sistema em que são realizadas audiências dos requerimentos, a autoridade competente tem geralmente a obrigação de elaborar decisões por escrito, ao passo que, no outro sistema, a autoridade competente tem geralmente a obrigação de conceder autorizações verbais.</a:t>
            </a:r>
          </a:p>
          <a:p>
            <a:pPr algn="just"/>
            <a:endParaRPr lang="en-US" altLang="en-US"/>
          </a:p>
          <a:p>
            <a:pPr algn="just"/>
            <a:r>
              <a:rPr lang="pt-PT"/>
              <a:t>O formador deve explicar que a maioria dos requisitos que constam nesta parte da aula se aplica a autorizações e decisões processadas em ambos os sistemas.</a:t>
            </a:r>
          </a:p>
        </p:txBody>
      </p:sp>
      <p:sp>
        <p:nvSpPr>
          <p:cNvPr id="102404" name="Rezervirano mjesto broja slajda 3">
            <a:extLst>
              <a:ext uri="{FF2B5EF4-FFF2-40B4-BE49-F238E27FC236}">
                <a16:creationId xmlns:a16="http://schemas.microsoft.com/office/drawing/2014/main" id="{8B84A64C-9AB0-4A6D-996A-E56EE80F16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F5E2C45-85FF-44EC-80A7-4148136FCB78}" type="slidenum">
              <a:rPr lang="en-US" altLang="en-US" smtClean="0"/>
              <a:pPr>
                <a:spcBef>
                  <a:spcPct val="0"/>
                </a:spcBef>
              </a:pPr>
              <a:t>48</a:t>
            </a:fld>
            <a:endParaRPr lang="en-US" altLang="en-US"/>
          </a:p>
        </p:txBody>
      </p:sp>
    </p:spTree>
    <p:extLst>
      <p:ext uri="{BB962C8B-B14F-4D97-AF65-F5344CB8AC3E}">
        <p14:creationId xmlns:p14="http://schemas.microsoft.com/office/powerpoint/2010/main" val="27765590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pt-PT">
                <a:solidFill>
                  <a:srgbClr val="000000"/>
                </a:solidFill>
              </a:rPr>
              <a:t>Um dos aspetos-chave da elaboração de uma decisão é garantir que a pessoa ou entidade em causa é claramente identificada no pedido. Isto irá garantir que as partes necessárias que precisam de agir (ou contra as quais as ações devem ser tomadas) sejam conhecidas no momento da emissão da ordem. Em geral, o sujeito de um pedido será um prestador de serviços ou qualquer pessoa que possua ou controlo de dados informáticos ou um sistema informático. O instrutor deve explicar a importância da identificação clara da pessoa sujeita/entidade em questão, mas também deve enfatizar que, em muitos casos, esta informação pode não ser conhecida no momento de fazer o requerimento, caso em que ela pode não ser especificada.</a:t>
            </a:r>
          </a:p>
        </p:txBody>
      </p:sp>
      <p:sp>
        <p:nvSpPr>
          <p:cNvPr id="10547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37931725" indent="-37474525">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eaLnBrk="0" hangingPunct="0"/>
            <a:fld id="{76FD90D0-0862-4170-8A23-07EB36CBDDC6}" type="slidenum">
              <a:rPr lang="en-US" altLang="pt-PT" sz="1200">
                <a:solidFill>
                  <a:srgbClr val="000000"/>
                </a:solidFill>
                <a:latin typeface="Calibri" pitchFamily="34" charset="-52"/>
              </a:rPr>
              <a:pPr eaLnBrk="0" hangingPunct="0"/>
              <a:t>49</a:t>
            </a:fld>
            <a:endParaRPr lang="en-US" altLang="pt-PT" sz="1200">
              <a:solidFill>
                <a:srgbClr val="000000"/>
              </a:solidFill>
              <a:latin typeface="Calibri" pitchFamily="34" charset="-52"/>
            </a:endParaRPr>
          </a:p>
        </p:txBody>
      </p:sp>
    </p:spTree>
    <p:extLst>
      <p:ext uri="{BB962C8B-B14F-4D97-AF65-F5344CB8AC3E}">
        <p14:creationId xmlns:p14="http://schemas.microsoft.com/office/powerpoint/2010/main" val="1688691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zervirano mjesto slike slajda 1">
            <a:extLst>
              <a:ext uri="{FF2B5EF4-FFF2-40B4-BE49-F238E27FC236}">
                <a16:creationId xmlns:a16="http://schemas.microsoft.com/office/drawing/2014/main" id="{830D1650-00B1-4385-BB97-3A260B9BA37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Rezervirano mjesto bilježaka 2">
            <a:extLst>
              <a:ext uri="{FF2B5EF4-FFF2-40B4-BE49-F238E27FC236}">
                <a16:creationId xmlns:a16="http://schemas.microsoft.com/office/drawing/2014/main" id="{1D86B97C-B5B4-45BC-B7FE-42071817958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É importante lembrar aos participantes que, dependendo de seu país, a sua lei nacional pode exigir uma audiência para autorizar uma medida específica, ou apenas uma autorização judicial sem uma audiência. </a:t>
            </a:r>
          </a:p>
          <a:p>
            <a:r>
              <a:rPr lang="pt-PT"/>
              <a:t>Este slide diz respeito à segunda situação, para a qual os princípios de proporcionalidade e proteção dos direitos humanos ainda devem ser aplicados. </a:t>
            </a:r>
          </a:p>
          <a:p>
            <a:r>
              <a:rPr lang="pt-PT"/>
              <a:t>.</a:t>
            </a:r>
          </a:p>
        </p:txBody>
      </p:sp>
      <p:sp>
        <p:nvSpPr>
          <p:cNvPr id="14340" name="Rezervirano mjesto broja slajda 3">
            <a:extLst>
              <a:ext uri="{FF2B5EF4-FFF2-40B4-BE49-F238E27FC236}">
                <a16:creationId xmlns:a16="http://schemas.microsoft.com/office/drawing/2014/main" id="{3B19E7F3-2055-4A93-B546-B6C5C3F8F19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8D4658C-2472-4811-AB95-5D527F73C3DE}" type="slidenum">
              <a:rPr lang="en-US" altLang="en-US" smtClean="0"/>
              <a:pPr>
                <a:spcBef>
                  <a:spcPct val="0"/>
                </a:spcBef>
              </a:pPr>
              <a:t>5</a:t>
            </a:fld>
            <a:endParaRPr lang="en-US" altLang="en-US"/>
          </a:p>
        </p:txBody>
      </p:sp>
    </p:spTree>
    <p:extLst>
      <p:ext uri="{BB962C8B-B14F-4D97-AF65-F5344CB8AC3E}">
        <p14:creationId xmlns:p14="http://schemas.microsoft.com/office/powerpoint/2010/main" val="29806858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zervirano mjesto slike slajda 1">
            <a:extLst>
              <a:ext uri="{FF2B5EF4-FFF2-40B4-BE49-F238E27FC236}">
                <a16:creationId xmlns:a16="http://schemas.microsoft.com/office/drawing/2014/main" id="{EBF33FE5-A513-4165-A6FA-51B1644A4F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zervirano mjesto bilježaka 2">
            <a:extLst>
              <a:ext uri="{FF2B5EF4-FFF2-40B4-BE49-F238E27FC236}">
                <a16:creationId xmlns:a16="http://schemas.microsoft.com/office/drawing/2014/main" id="{92012F0B-147B-4705-8161-BDAE6838146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Este slide fornece um exemplo da entidade constante de uma autorização para proteger dados da filial de Ostland. É importante que o formador saliente que isto é meramente ilustrativo.</a:t>
            </a:r>
          </a:p>
        </p:txBody>
      </p:sp>
      <p:sp>
        <p:nvSpPr>
          <p:cNvPr id="106500" name="Rezervirano mjesto broja slajda 3">
            <a:extLst>
              <a:ext uri="{FF2B5EF4-FFF2-40B4-BE49-F238E27FC236}">
                <a16:creationId xmlns:a16="http://schemas.microsoft.com/office/drawing/2014/main" id="{C3AE604F-6C7F-47EF-A46F-D5F53391B0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B81BC83-BFEB-47A7-B7DE-7720E682E46A}" type="slidenum">
              <a:rPr lang="en-US" altLang="en-US" smtClean="0"/>
              <a:pPr>
                <a:spcBef>
                  <a:spcPct val="0"/>
                </a:spcBef>
              </a:pPr>
              <a:t>50</a:t>
            </a:fld>
            <a:endParaRPr lang="en-US" altLang="en-US"/>
          </a:p>
        </p:txBody>
      </p:sp>
    </p:spTree>
    <p:extLst>
      <p:ext uri="{BB962C8B-B14F-4D97-AF65-F5344CB8AC3E}">
        <p14:creationId xmlns:p14="http://schemas.microsoft.com/office/powerpoint/2010/main" val="400532953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zervirano mjesto slike slajda 1">
            <a:extLst>
              <a:ext uri="{FF2B5EF4-FFF2-40B4-BE49-F238E27FC236}">
                <a16:creationId xmlns:a16="http://schemas.microsoft.com/office/drawing/2014/main" id="{5A132B80-2956-44F6-9672-5BE16D57203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Rezervirano mjesto bilježaka 2">
            <a:extLst>
              <a:ext uri="{FF2B5EF4-FFF2-40B4-BE49-F238E27FC236}">
                <a16:creationId xmlns:a16="http://schemas.microsoft.com/office/drawing/2014/main" id="{AD2CFCBB-D085-470B-9599-BC58E1AE042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Além de especificar o indivíduo ou entidade a que a autorização se refere, a autorização também deve especificar os dados ou a comunicação do assunto aos quais a autorização se refere.  A especificação clara dos dados ou comunicações relevantes é um requisito de muitas das disposições relativas aos poderes processuais nas Convenções de Budapeste. </a:t>
            </a:r>
          </a:p>
          <a:p>
            <a:endParaRPr lang="en-US" altLang="en-US"/>
          </a:p>
          <a:p>
            <a:r>
              <a:rPr lang="pt-PT"/>
              <a:t>O formador deve salientar que a consideração do Artigo 15 da Convenção de Budapeste também exige que as autorizações sejam específicas em termos de dados. Mesmo quando não for possível ou apropriado definir especificamente quais dados ou comunicações de computador devem ser objeto do pedido, ainda é uma boa prática ser o mais específico possível. </a:t>
            </a:r>
          </a:p>
        </p:txBody>
      </p:sp>
      <p:sp>
        <p:nvSpPr>
          <p:cNvPr id="108548" name="Rezervirano mjesto broja slajda 3">
            <a:extLst>
              <a:ext uri="{FF2B5EF4-FFF2-40B4-BE49-F238E27FC236}">
                <a16:creationId xmlns:a16="http://schemas.microsoft.com/office/drawing/2014/main" id="{E6A78296-04BA-450A-A389-7B7CA59846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5F24059-D86F-4F6B-A1D7-2009685690C1}" type="slidenum">
              <a:rPr lang="en-US" altLang="en-US" smtClean="0"/>
              <a:pPr>
                <a:spcBef>
                  <a:spcPct val="0"/>
                </a:spcBef>
              </a:pPr>
              <a:t>51</a:t>
            </a:fld>
            <a:endParaRPr lang="en-US" altLang="en-US"/>
          </a:p>
        </p:txBody>
      </p:sp>
    </p:spTree>
    <p:extLst>
      <p:ext uri="{BB962C8B-B14F-4D97-AF65-F5344CB8AC3E}">
        <p14:creationId xmlns:p14="http://schemas.microsoft.com/office/powerpoint/2010/main" val="344986747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zervirano mjesto slike slajda 1">
            <a:extLst>
              <a:ext uri="{FF2B5EF4-FFF2-40B4-BE49-F238E27FC236}">
                <a16:creationId xmlns:a16="http://schemas.microsoft.com/office/drawing/2014/main" id="{0A05BB34-9EA3-4F3A-B439-42BDA5188F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Rezervirano mjesto bilježaka 2">
            <a:extLst>
              <a:ext uri="{FF2B5EF4-FFF2-40B4-BE49-F238E27FC236}">
                <a16:creationId xmlns:a16="http://schemas.microsoft.com/office/drawing/2014/main" id="{BD5921AE-FA25-4E76-9221-15331F8D58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Este slide fornece um exemplo dos dados constantes de uma autorização para proteger dados da filial de Ostland. É importante que o formador saliente que isto é meramente ilustrativo e não constitui uma lista completa de todos os dados objeto da autorização.</a:t>
            </a:r>
          </a:p>
        </p:txBody>
      </p:sp>
      <p:sp>
        <p:nvSpPr>
          <p:cNvPr id="110596" name="Rezervirano mjesto broja slajda 3">
            <a:extLst>
              <a:ext uri="{FF2B5EF4-FFF2-40B4-BE49-F238E27FC236}">
                <a16:creationId xmlns:a16="http://schemas.microsoft.com/office/drawing/2014/main" id="{47701C65-039E-43A4-99C9-3A30E4148FC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8AB792E-5D2F-45AE-91F5-A443D5E55E0D}" type="slidenum">
              <a:rPr lang="en-US" altLang="en-US" smtClean="0"/>
              <a:pPr>
                <a:spcBef>
                  <a:spcPct val="0"/>
                </a:spcBef>
              </a:pPr>
              <a:t>52</a:t>
            </a:fld>
            <a:endParaRPr lang="en-US" altLang="en-US"/>
          </a:p>
        </p:txBody>
      </p:sp>
    </p:spTree>
    <p:extLst>
      <p:ext uri="{BB962C8B-B14F-4D97-AF65-F5344CB8AC3E}">
        <p14:creationId xmlns:p14="http://schemas.microsoft.com/office/powerpoint/2010/main" val="36901210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zervirano mjesto slike slajda 1">
            <a:extLst>
              <a:ext uri="{FF2B5EF4-FFF2-40B4-BE49-F238E27FC236}">
                <a16:creationId xmlns:a16="http://schemas.microsoft.com/office/drawing/2014/main" id="{580FE102-723C-4A63-8AC6-13E3BE4D954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Rezervirano mjesto bilježaka 2">
            <a:extLst>
              <a:ext uri="{FF2B5EF4-FFF2-40B4-BE49-F238E27FC236}">
                <a16:creationId xmlns:a16="http://schemas.microsoft.com/office/drawing/2014/main" id="{7290BD6E-E81A-4350-8A22-43ACDC7643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âmbito do poder deve ser claramente identificado. Isso refere-se ao que pode ser feito pelo funcionário autorizado em relação ao poder processual procurado.  O slide fornece um exemplo de possíveis aspetos diferentes que podem ser mencionados como parte da autorização que permite a pesquisa e apreensão. Da mesma forma, outros poderes processuais ao abrigo da Convenção de Budapeste também podem ter âmbitos variados que devem ser adequadamente tratados e claramente especificados. No caso de um pedido de interceção de dados de conteúdo, por exemplo, deve ser especificado se e como os dados de conteúdo intercetado devem ser armazenados. </a:t>
            </a:r>
          </a:p>
        </p:txBody>
      </p:sp>
      <p:sp>
        <p:nvSpPr>
          <p:cNvPr id="112644" name="Rezervirano mjesto broja slajda 3">
            <a:extLst>
              <a:ext uri="{FF2B5EF4-FFF2-40B4-BE49-F238E27FC236}">
                <a16:creationId xmlns:a16="http://schemas.microsoft.com/office/drawing/2014/main" id="{1EEEC426-5C7C-4C8C-99C4-2A3AA765B7F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70CE3F-3264-411A-836C-15C87FC503B2}" type="slidenum">
              <a:rPr lang="en-US" altLang="en-US" smtClean="0"/>
              <a:pPr>
                <a:spcBef>
                  <a:spcPct val="0"/>
                </a:spcBef>
              </a:pPr>
              <a:t>53</a:t>
            </a:fld>
            <a:endParaRPr lang="en-US" altLang="en-US"/>
          </a:p>
        </p:txBody>
      </p:sp>
    </p:spTree>
    <p:extLst>
      <p:ext uri="{BB962C8B-B14F-4D97-AF65-F5344CB8AC3E}">
        <p14:creationId xmlns:p14="http://schemas.microsoft.com/office/powerpoint/2010/main" val="84263102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zervirano mjesto slike slajda 1">
            <a:extLst>
              <a:ext uri="{FF2B5EF4-FFF2-40B4-BE49-F238E27FC236}">
                <a16:creationId xmlns:a16="http://schemas.microsoft.com/office/drawing/2014/main" id="{2A7694DA-DFD8-4AC8-8D89-85FF39064E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zervirano mjesto bilježaka 2">
            <a:extLst>
              <a:ext uri="{FF2B5EF4-FFF2-40B4-BE49-F238E27FC236}">
                <a16:creationId xmlns:a16="http://schemas.microsoft.com/office/drawing/2014/main" id="{36BF2614-B181-498C-A7DC-C2506DDE469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Este slide fornece um exemplo do âmbito dos poderes que devem ser exercidos, conforme mencionado no requerimento de obtenção de dados da filial de Ostland. É importante que o formador enfatize que isto é apenas ilustrativo e não fornece uma lista abrangente de poderes que podem ser procurados no requerimento.</a:t>
            </a:r>
          </a:p>
        </p:txBody>
      </p:sp>
      <p:sp>
        <p:nvSpPr>
          <p:cNvPr id="114692" name="Rezervirano mjesto broja slajda 3">
            <a:extLst>
              <a:ext uri="{FF2B5EF4-FFF2-40B4-BE49-F238E27FC236}">
                <a16:creationId xmlns:a16="http://schemas.microsoft.com/office/drawing/2014/main" id="{63C8AC77-57B5-4405-8639-57101E026B1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06F62D-9464-4F8D-B16A-192CF913BEC7}" type="slidenum">
              <a:rPr lang="en-US" altLang="en-US" smtClean="0"/>
              <a:pPr>
                <a:spcBef>
                  <a:spcPct val="0"/>
                </a:spcBef>
              </a:pPr>
              <a:t>54</a:t>
            </a:fld>
            <a:endParaRPr lang="en-US" altLang="en-US"/>
          </a:p>
        </p:txBody>
      </p:sp>
    </p:spTree>
    <p:extLst>
      <p:ext uri="{BB962C8B-B14F-4D97-AF65-F5344CB8AC3E}">
        <p14:creationId xmlns:p14="http://schemas.microsoft.com/office/powerpoint/2010/main" val="115513557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zervirano mjesto slike slajda 1">
            <a:extLst>
              <a:ext uri="{FF2B5EF4-FFF2-40B4-BE49-F238E27FC236}">
                <a16:creationId xmlns:a16="http://schemas.microsoft.com/office/drawing/2014/main" id="{2E674857-2F03-4B84-9CE7-9A01CA8807E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Rezervirano mjesto bilježaka 2">
            <a:extLst>
              <a:ext uri="{FF2B5EF4-FFF2-40B4-BE49-F238E27FC236}">
                <a16:creationId xmlns:a16="http://schemas.microsoft.com/office/drawing/2014/main" id="{48FA3989-7319-4F57-A74C-AA31BD68E9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Outra garantia ao abrigo do Artigo 15 da Convenção de Budapeste é a clara especificação, no âmbito da autorização de ativação da duração do exercício de um poder processual da duração da referida medida. Não é coerente com o Artigo 15 conceder autorização ilimitada para exercer poderes processuais ao abrigo da Convenção de Budapeste. </a:t>
            </a:r>
          </a:p>
          <a:p>
            <a:endParaRPr lang="en-US" altLang="en-US"/>
          </a:p>
          <a:p>
            <a:r>
              <a:rPr lang="pt-PT"/>
              <a:t>Este slide fornece exemplos de diferentes maneiras pelas quais a duração de diferentes poderes processuais pode ser limitada e claramente especificada. Certas autorizações podem exigir a renovação, caso os objetivos pretendidos não sejam alcançados dentro do prazo especificado. Nesse caso, a autorização pode fornecer um mecanismo para buscar a renovação (possivelmente sem a necessidade de fazer um pedido separado que, de outra forma, seria exigido por lei). Também pode restringir a renovação com base em motivos específicos.</a:t>
            </a:r>
          </a:p>
        </p:txBody>
      </p:sp>
      <p:sp>
        <p:nvSpPr>
          <p:cNvPr id="116740" name="Rezervirano mjesto broja slajda 3">
            <a:extLst>
              <a:ext uri="{FF2B5EF4-FFF2-40B4-BE49-F238E27FC236}">
                <a16:creationId xmlns:a16="http://schemas.microsoft.com/office/drawing/2014/main" id="{73B1511F-A91F-4EB0-ACFC-4151CEAE22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FE85C5E-D709-4921-83DF-26CE4EA5C227}" type="slidenum">
              <a:rPr lang="en-US" altLang="en-US" smtClean="0"/>
              <a:pPr>
                <a:spcBef>
                  <a:spcPct val="0"/>
                </a:spcBef>
              </a:pPr>
              <a:t>55</a:t>
            </a:fld>
            <a:endParaRPr lang="en-US" altLang="en-US"/>
          </a:p>
        </p:txBody>
      </p:sp>
    </p:spTree>
    <p:extLst>
      <p:ext uri="{BB962C8B-B14F-4D97-AF65-F5344CB8AC3E}">
        <p14:creationId xmlns:p14="http://schemas.microsoft.com/office/powerpoint/2010/main" val="413764226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zervirano mjesto slike slajda 1">
            <a:extLst>
              <a:ext uri="{FF2B5EF4-FFF2-40B4-BE49-F238E27FC236}">
                <a16:creationId xmlns:a16="http://schemas.microsoft.com/office/drawing/2014/main" id="{BA64E3CC-AC3F-4CE3-B9D5-EB48D37A60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Rezervirano mjesto bilježaka 2">
            <a:extLst>
              <a:ext uri="{FF2B5EF4-FFF2-40B4-BE49-F238E27FC236}">
                <a16:creationId xmlns:a16="http://schemas.microsoft.com/office/drawing/2014/main" id="{EAEE636E-116B-42BE-A86C-60483EA0ABB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Este slide fornece um exemplo das durações pelas quais os poderes devem ser exercidos na aplicação para proteção dos dados da filial de Ostland. É importante que o formador saliente que isto é meramente ilustrativo.</a:t>
            </a:r>
          </a:p>
          <a:p>
            <a:endParaRPr lang="hr-HR" altLang="en-US" dirty="0"/>
          </a:p>
        </p:txBody>
      </p:sp>
      <p:sp>
        <p:nvSpPr>
          <p:cNvPr id="118788" name="Rezervirano mjesto broja slajda 3">
            <a:extLst>
              <a:ext uri="{FF2B5EF4-FFF2-40B4-BE49-F238E27FC236}">
                <a16:creationId xmlns:a16="http://schemas.microsoft.com/office/drawing/2014/main" id="{09CABFC9-AAC5-411E-96BD-4AAA630FE15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9AA39CB-FBFE-4296-B589-100DB59113DA}" type="slidenum">
              <a:rPr lang="en-US" altLang="en-US" smtClean="0"/>
              <a:pPr>
                <a:spcBef>
                  <a:spcPct val="0"/>
                </a:spcBef>
              </a:pPr>
              <a:t>56</a:t>
            </a:fld>
            <a:endParaRPr lang="en-US" altLang="en-US"/>
          </a:p>
        </p:txBody>
      </p:sp>
    </p:spTree>
    <p:extLst>
      <p:ext uri="{BB962C8B-B14F-4D97-AF65-F5344CB8AC3E}">
        <p14:creationId xmlns:p14="http://schemas.microsoft.com/office/powerpoint/2010/main" val="156560460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zervirano mjesto slike slajda 1">
            <a:extLst>
              <a:ext uri="{FF2B5EF4-FFF2-40B4-BE49-F238E27FC236}">
                <a16:creationId xmlns:a16="http://schemas.microsoft.com/office/drawing/2014/main" id="{F7D19A3A-3E28-4595-B575-8C506DB771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Rezervirano mjesto bilježaka 2">
            <a:extLst>
              <a:ext uri="{FF2B5EF4-FFF2-40B4-BE49-F238E27FC236}">
                <a16:creationId xmlns:a16="http://schemas.microsoft.com/office/drawing/2014/main" id="{502A1E35-3781-4007-AEDA-3016C96BC69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A autorização não deve ser vaga, mas deve especificar claramente como um poder processual deve ser implementado. A ausência de clareza a este respeito pode resultar num abuso do poder processual e seria contra o espírito do Artigo 15 da Convenção de Budapeste. O formador deve utilizar este slide para fornecer aos delegados exemplos de possíveis aspetos que podem ser mencionados no pedido. Deve ser explicado ao juiz que cenários diferentes podem exigir mecanismos diferentes e que o juiz deve permanecer flexível dentro dos limites do direito interno para garantir que os interesses da aplicação da lei e os direitos das partes afetadas sejam adequadamente equilibradas. </a:t>
            </a:r>
          </a:p>
        </p:txBody>
      </p:sp>
      <p:sp>
        <p:nvSpPr>
          <p:cNvPr id="120836" name="Rezervirano mjesto broja slajda 3">
            <a:extLst>
              <a:ext uri="{FF2B5EF4-FFF2-40B4-BE49-F238E27FC236}">
                <a16:creationId xmlns:a16="http://schemas.microsoft.com/office/drawing/2014/main" id="{B92B4982-CFB9-4CC0-AA38-27656BB49A1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DB8A8A8-BCA4-4911-86A7-319594EA5ED0}" type="slidenum">
              <a:rPr lang="en-US" altLang="en-US" smtClean="0"/>
              <a:pPr>
                <a:spcBef>
                  <a:spcPct val="0"/>
                </a:spcBef>
              </a:pPr>
              <a:t>57</a:t>
            </a:fld>
            <a:endParaRPr lang="en-US" altLang="en-US"/>
          </a:p>
        </p:txBody>
      </p:sp>
    </p:spTree>
    <p:extLst>
      <p:ext uri="{BB962C8B-B14F-4D97-AF65-F5344CB8AC3E}">
        <p14:creationId xmlns:p14="http://schemas.microsoft.com/office/powerpoint/2010/main" val="416709307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zervirano mjesto slike slajda 1">
            <a:extLst>
              <a:ext uri="{FF2B5EF4-FFF2-40B4-BE49-F238E27FC236}">
                <a16:creationId xmlns:a16="http://schemas.microsoft.com/office/drawing/2014/main" id="{44AE8E24-D444-46E1-9F9B-DD36D8AD32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Rezervirano mjesto bilježaka 2">
            <a:extLst>
              <a:ext uri="{FF2B5EF4-FFF2-40B4-BE49-F238E27FC236}">
                <a16:creationId xmlns:a16="http://schemas.microsoft.com/office/drawing/2014/main" id="{4249A7DE-A250-45AF-B1C3-73DDF02BF5B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A autorização também deve especificar como o poder deve ser exercido. Isso pode incluir vários aspetos, incluindo o tempo de execução, as pessoas responsáveis pelo exercício do poder e as pessoas que podem acompanhar a pessoa que exerce o poder.  O instrutor também pode explicar outros detalhes relativos ao exercício do poder, tais como se o exercício do poder é confidencial e comunicar requisitos durante e após o exercício dos poderes.</a:t>
            </a:r>
          </a:p>
        </p:txBody>
      </p:sp>
      <p:sp>
        <p:nvSpPr>
          <p:cNvPr id="122884" name="Rezervirano mjesto broja slajda 3">
            <a:extLst>
              <a:ext uri="{FF2B5EF4-FFF2-40B4-BE49-F238E27FC236}">
                <a16:creationId xmlns:a16="http://schemas.microsoft.com/office/drawing/2014/main" id="{2711DA87-AF5A-41C4-8F37-36FF59D3A8D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9F37A80-9A35-4C98-A05E-9A62B3AD8C89}" type="slidenum">
              <a:rPr lang="en-US" altLang="en-US" smtClean="0"/>
              <a:pPr>
                <a:spcBef>
                  <a:spcPct val="0"/>
                </a:spcBef>
              </a:pPr>
              <a:t>58</a:t>
            </a:fld>
            <a:endParaRPr lang="en-US" altLang="en-US"/>
          </a:p>
        </p:txBody>
      </p:sp>
    </p:spTree>
    <p:extLst>
      <p:ext uri="{BB962C8B-B14F-4D97-AF65-F5344CB8AC3E}">
        <p14:creationId xmlns:p14="http://schemas.microsoft.com/office/powerpoint/2010/main" val="206461750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zervirano mjesto slike slajda 1">
            <a:extLst>
              <a:ext uri="{FF2B5EF4-FFF2-40B4-BE49-F238E27FC236}">
                <a16:creationId xmlns:a16="http://schemas.microsoft.com/office/drawing/2014/main" id="{79CDE7EB-4CE6-4CEE-85D6-725C62796AF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Rezervirano mjesto bilježaka 2">
            <a:extLst>
              <a:ext uri="{FF2B5EF4-FFF2-40B4-BE49-F238E27FC236}">
                <a16:creationId xmlns:a16="http://schemas.microsoft.com/office/drawing/2014/main" id="{8888D780-F260-421F-AC0C-B1F4CDCD60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dirty="0"/>
              <a:t>É possível que o procurador não tenha os conhecimentos técnicos necessários ou informações sobre o funcionamento de um sistema informático ou dados informáticos para exercer adequadamente os poderes que estão a ser procurados. Em tal caso, é provável que o pedido inclua pedido de assistência de pessoas específicas ou não especificadas no que diz respeito ao exercício do poder. O formador deve utilizar este slide para fornecer exemplos de como a autorização pode incluir a prestação de assistência. </a:t>
            </a:r>
          </a:p>
        </p:txBody>
      </p:sp>
      <p:sp>
        <p:nvSpPr>
          <p:cNvPr id="124932" name="Rezervirano mjesto broja slajda 3">
            <a:extLst>
              <a:ext uri="{FF2B5EF4-FFF2-40B4-BE49-F238E27FC236}">
                <a16:creationId xmlns:a16="http://schemas.microsoft.com/office/drawing/2014/main" id="{D7A2EE86-B23B-4303-BA41-19D08E25C39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4C4B49A-E6E0-426C-8CEB-C74075DE6AAA}" type="slidenum">
              <a:rPr lang="en-US" altLang="en-US" smtClean="0"/>
              <a:pPr>
                <a:spcBef>
                  <a:spcPct val="0"/>
                </a:spcBef>
              </a:pPr>
              <a:t>59</a:t>
            </a:fld>
            <a:endParaRPr lang="en-US" altLang="en-US"/>
          </a:p>
        </p:txBody>
      </p:sp>
    </p:spTree>
    <p:extLst>
      <p:ext uri="{BB962C8B-B14F-4D97-AF65-F5344CB8AC3E}">
        <p14:creationId xmlns:p14="http://schemas.microsoft.com/office/powerpoint/2010/main" val="709768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zervirano mjesto slike slajda 1">
            <a:extLst>
              <a:ext uri="{FF2B5EF4-FFF2-40B4-BE49-F238E27FC236}">
                <a16:creationId xmlns:a16="http://schemas.microsoft.com/office/drawing/2014/main" id="{EBCA2912-A5A4-4346-9910-3DCE3868E6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a:extLst>
              <a:ext uri="{FF2B5EF4-FFF2-40B4-BE49-F238E27FC236}">
                <a16:creationId xmlns:a16="http://schemas.microsoft.com/office/drawing/2014/main" id="{9660C1A5-CEE0-41F1-9986-0D10C09ED6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É importante lembrar aos participantes que, dependendo de seu país, a sua lei nacional pode exigir uma audiência para autorizar uma medida específica, ou apenas uma autorização judicial sem uma audiência. </a:t>
            </a:r>
          </a:p>
          <a:p>
            <a:r>
              <a:rPr lang="pt-PT"/>
              <a:t>Este slide diz respeito à primeira situação. </a:t>
            </a:r>
          </a:p>
        </p:txBody>
      </p:sp>
      <p:sp>
        <p:nvSpPr>
          <p:cNvPr id="12292" name="Rezervirano mjesto broja slajda 3">
            <a:extLst>
              <a:ext uri="{FF2B5EF4-FFF2-40B4-BE49-F238E27FC236}">
                <a16:creationId xmlns:a16="http://schemas.microsoft.com/office/drawing/2014/main" id="{AEEFE235-27A3-473E-ACBE-7462C7A844B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48F028-1927-4830-9B1A-BDCC47FDC606}" type="slidenum">
              <a:rPr lang="en-US" altLang="en-US" smtClean="0"/>
              <a:pPr>
                <a:spcBef>
                  <a:spcPct val="0"/>
                </a:spcBef>
              </a:pPr>
              <a:t>6</a:t>
            </a:fld>
            <a:endParaRPr lang="en-US" altLang="en-US"/>
          </a:p>
        </p:txBody>
      </p:sp>
    </p:spTree>
    <p:extLst>
      <p:ext uri="{BB962C8B-B14F-4D97-AF65-F5344CB8AC3E}">
        <p14:creationId xmlns:p14="http://schemas.microsoft.com/office/powerpoint/2010/main" val="82411498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zervirano mjesto slike slajda 1">
            <a:extLst>
              <a:ext uri="{FF2B5EF4-FFF2-40B4-BE49-F238E27FC236}">
                <a16:creationId xmlns:a16="http://schemas.microsoft.com/office/drawing/2014/main" id="{45B5C8B9-E696-4ABF-8C24-5E0259BD2E1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Rezervirano mjesto bilježaka 2">
            <a:extLst>
              <a:ext uri="{FF2B5EF4-FFF2-40B4-BE49-F238E27FC236}">
                <a16:creationId xmlns:a16="http://schemas.microsoft.com/office/drawing/2014/main" id="{4CE5B9F9-5BBC-4B9C-9F5C-CC86A7763F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fornece um exemplo de pessoas para acompanhar o requerente na obtenção de dados da filial de Ostland. É importante que o formador saliente que isto é meramente ilustrativo.</a:t>
            </a:r>
          </a:p>
        </p:txBody>
      </p:sp>
      <p:sp>
        <p:nvSpPr>
          <p:cNvPr id="126980" name="Rezervirano mjesto broja slajda 3">
            <a:extLst>
              <a:ext uri="{FF2B5EF4-FFF2-40B4-BE49-F238E27FC236}">
                <a16:creationId xmlns:a16="http://schemas.microsoft.com/office/drawing/2014/main" id="{18A2AB34-E19B-43BD-B640-67D5A9444BD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59FE354-ED72-4368-A137-E8FC8B16B630}" type="slidenum">
              <a:rPr lang="en-US" altLang="en-US" smtClean="0"/>
              <a:pPr>
                <a:spcBef>
                  <a:spcPct val="0"/>
                </a:spcBef>
              </a:pPr>
              <a:t>60</a:t>
            </a:fld>
            <a:endParaRPr lang="en-US" altLang="en-US"/>
          </a:p>
        </p:txBody>
      </p:sp>
    </p:spTree>
    <p:extLst>
      <p:ext uri="{BB962C8B-B14F-4D97-AF65-F5344CB8AC3E}">
        <p14:creationId xmlns:p14="http://schemas.microsoft.com/office/powerpoint/2010/main" val="16493117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zervirano mjesto slike slajda 1">
            <a:extLst>
              <a:ext uri="{FF2B5EF4-FFF2-40B4-BE49-F238E27FC236}">
                <a16:creationId xmlns:a16="http://schemas.microsoft.com/office/drawing/2014/main" id="{08343154-578D-4BED-8BF9-963244D18B0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Rezervirano mjesto bilježaka 2">
            <a:extLst>
              <a:ext uri="{FF2B5EF4-FFF2-40B4-BE49-F238E27FC236}">
                <a16:creationId xmlns:a16="http://schemas.microsoft.com/office/drawing/2014/main" id="{5CBAFAB2-16FF-4C54-8065-08B85E28B10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pt-PT"/>
              <a:t>Em muitos casos, as informações necessárias para apoiar os fundamentos apresentados num pedido podem não estar disponíveis numa fase inicial (no momento de consideração do pedido). O formador deve explicar que, nos termos da legislação nacional, pode ser possível emitir uma autorização provisória que permita o exercício preliminar ou limitado de um poder processual, sujeito à apresentação de informações adicionais, quando disponíveis. Quando estas informações adicionais forem disponibilizadas, a autorização provisória poderá ser confirmada ou continuada após uma audiência subsequente, se necessário.</a:t>
            </a:r>
          </a:p>
        </p:txBody>
      </p:sp>
      <p:sp>
        <p:nvSpPr>
          <p:cNvPr id="129028" name="Rezervirano mjesto broja slajda 3">
            <a:extLst>
              <a:ext uri="{FF2B5EF4-FFF2-40B4-BE49-F238E27FC236}">
                <a16:creationId xmlns:a16="http://schemas.microsoft.com/office/drawing/2014/main" id="{429E7065-6057-44DD-B2B4-EAD7C17BFC3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B0B828D-74C6-4BDF-8E4E-40F53D1E5DEE}" type="slidenum">
              <a:rPr lang="en-US" altLang="en-US" smtClean="0"/>
              <a:pPr>
                <a:spcBef>
                  <a:spcPct val="0"/>
                </a:spcBef>
              </a:pPr>
              <a:t>61</a:t>
            </a:fld>
            <a:endParaRPr lang="en-US" altLang="en-US"/>
          </a:p>
        </p:txBody>
      </p:sp>
    </p:spTree>
    <p:extLst>
      <p:ext uri="{BB962C8B-B14F-4D97-AF65-F5344CB8AC3E}">
        <p14:creationId xmlns:p14="http://schemas.microsoft.com/office/powerpoint/2010/main" val="296454731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a:extLst>
              <a:ext uri="{FF2B5EF4-FFF2-40B4-BE49-F238E27FC236}">
                <a16:creationId xmlns:a16="http://schemas.microsoft.com/office/drawing/2014/main" id="{20847964-C813-44D1-A249-1EA7746E8E7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Rectangle 3">
            <a:extLst>
              <a:ext uri="{FF2B5EF4-FFF2-40B4-BE49-F238E27FC236}">
                <a16:creationId xmlns:a16="http://schemas.microsoft.com/office/drawing/2014/main" id="{28973949-8894-4C07-90A2-97E5FD3BFAF1}"/>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pt-PT"/>
              <a:t>Esta subparte da lição identifica e descreve exemplos de garantias que podem ser mencionadas em parte da autorização.</a:t>
            </a:r>
          </a:p>
        </p:txBody>
      </p:sp>
    </p:spTree>
    <p:extLst>
      <p:ext uri="{BB962C8B-B14F-4D97-AF65-F5344CB8AC3E}">
        <p14:creationId xmlns:p14="http://schemas.microsoft.com/office/powerpoint/2010/main" val="93841517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zervirano mjesto slike slajda 1">
            <a:extLst>
              <a:ext uri="{FF2B5EF4-FFF2-40B4-BE49-F238E27FC236}">
                <a16:creationId xmlns:a16="http://schemas.microsoft.com/office/drawing/2014/main" id="{55A171B3-5332-4B66-B1BB-5EABAFAFB0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zervirano mjesto bilježaka 2">
            <a:extLst>
              <a:ext uri="{FF2B5EF4-FFF2-40B4-BE49-F238E27FC236}">
                <a16:creationId xmlns:a16="http://schemas.microsoft.com/office/drawing/2014/main" id="{AE87E1C5-5F0E-4A70-BDD4-5C14086E19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refere-se ao princípio da proporcionalidade e a sua consideração em qualquer autorização que seja prestada. O formador deve explicar a importância de garantir a proporcionalidade na autorização e, em especial, de ponderar os direitos de execução da lei/acusação, as pessoas envolvidas na investigação e os terceiros afetados pelo exercício dos poderes processuais. Isto pode ser na forma de uma declaração positiva na própria autorização, em que essa autorização está em formato escrito. </a:t>
            </a:r>
          </a:p>
        </p:txBody>
      </p:sp>
      <p:sp>
        <p:nvSpPr>
          <p:cNvPr id="137220" name="Rezervirano mjesto broja slajda 3">
            <a:extLst>
              <a:ext uri="{FF2B5EF4-FFF2-40B4-BE49-F238E27FC236}">
                <a16:creationId xmlns:a16="http://schemas.microsoft.com/office/drawing/2014/main" id="{A0620F4B-5EC9-4180-AE5F-A77BC7908E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12B80DF-D6B5-4585-BD24-8271A562BC9E}" type="slidenum">
              <a:rPr lang="en-US" altLang="en-US" smtClean="0"/>
              <a:pPr>
                <a:spcBef>
                  <a:spcPct val="0"/>
                </a:spcBef>
              </a:pPr>
              <a:t>63</a:t>
            </a:fld>
            <a:endParaRPr lang="en-US" altLang="en-US"/>
          </a:p>
        </p:txBody>
      </p:sp>
    </p:spTree>
    <p:extLst>
      <p:ext uri="{BB962C8B-B14F-4D97-AF65-F5344CB8AC3E}">
        <p14:creationId xmlns:p14="http://schemas.microsoft.com/office/powerpoint/2010/main" val="282805645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zervirano mjesto slike slajda 1">
            <a:extLst>
              <a:ext uri="{FF2B5EF4-FFF2-40B4-BE49-F238E27FC236}">
                <a16:creationId xmlns:a16="http://schemas.microsoft.com/office/drawing/2014/main" id="{55A171B3-5332-4B66-B1BB-5EABAFAFB0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zervirano mjesto bilježaka 2">
            <a:extLst>
              <a:ext uri="{FF2B5EF4-FFF2-40B4-BE49-F238E27FC236}">
                <a16:creationId xmlns:a16="http://schemas.microsoft.com/office/drawing/2014/main" id="{AE87E1C5-5F0E-4A70-BDD4-5C14086E19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destaca alguns fatores que têm de ser considerados para determinar se autorizar o pedido seria proporcional. </a:t>
            </a:r>
          </a:p>
        </p:txBody>
      </p:sp>
      <p:sp>
        <p:nvSpPr>
          <p:cNvPr id="137220" name="Rezervirano mjesto broja slajda 3">
            <a:extLst>
              <a:ext uri="{FF2B5EF4-FFF2-40B4-BE49-F238E27FC236}">
                <a16:creationId xmlns:a16="http://schemas.microsoft.com/office/drawing/2014/main" id="{A0620F4B-5EC9-4180-AE5F-A77BC7908E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12B80DF-D6B5-4585-BD24-8271A562BC9E}" type="slidenum">
              <a:rPr lang="en-US" altLang="en-US" smtClean="0"/>
              <a:pPr>
                <a:spcBef>
                  <a:spcPct val="0"/>
                </a:spcBef>
              </a:pPr>
              <a:t>64</a:t>
            </a:fld>
            <a:endParaRPr lang="en-US" altLang="en-US"/>
          </a:p>
        </p:txBody>
      </p:sp>
    </p:spTree>
    <p:extLst>
      <p:ext uri="{BB962C8B-B14F-4D97-AF65-F5344CB8AC3E}">
        <p14:creationId xmlns:p14="http://schemas.microsoft.com/office/powerpoint/2010/main" val="304737573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zervirano mjesto slike slajda 1">
            <a:extLst>
              <a:ext uri="{FF2B5EF4-FFF2-40B4-BE49-F238E27FC236}">
                <a16:creationId xmlns:a16="http://schemas.microsoft.com/office/drawing/2014/main" id="{640976EA-AF76-4AD1-8087-8B2C8716AAD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Rezervirano mjesto bilježaka 2">
            <a:extLst>
              <a:ext uri="{FF2B5EF4-FFF2-40B4-BE49-F238E27FC236}">
                <a16:creationId xmlns:a16="http://schemas.microsoft.com/office/drawing/2014/main" id="{79F59BE6-96CC-4571-A25F-289299B930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identifica algumas medidas que podem ser mencionadas como parte da autorização para fornecer proteção durante o exercício de poderes. Em particular, estes incluem a presença de pessoas neutras no momento do exercício de poderes ou, quando apropriado, a notificação de informações relativas ao exercício de poderes processuais para as pessoas afetadas após a execução das medidas.</a:t>
            </a:r>
          </a:p>
        </p:txBody>
      </p:sp>
      <p:sp>
        <p:nvSpPr>
          <p:cNvPr id="139268" name="Rezervirano mjesto broja slajda 3">
            <a:extLst>
              <a:ext uri="{FF2B5EF4-FFF2-40B4-BE49-F238E27FC236}">
                <a16:creationId xmlns:a16="http://schemas.microsoft.com/office/drawing/2014/main" id="{57F04BF8-B68A-49A3-BBF3-E33AA1A6E75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E4FA076-81C2-4260-831A-9A72C4384CAE}" type="slidenum">
              <a:rPr lang="en-US" altLang="en-US" smtClean="0"/>
              <a:pPr>
                <a:spcBef>
                  <a:spcPct val="0"/>
                </a:spcBef>
              </a:pPr>
              <a:t>65</a:t>
            </a:fld>
            <a:endParaRPr lang="en-US" altLang="en-US"/>
          </a:p>
        </p:txBody>
      </p:sp>
    </p:spTree>
    <p:extLst>
      <p:ext uri="{BB962C8B-B14F-4D97-AF65-F5344CB8AC3E}">
        <p14:creationId xmlns:p14="http://schemas.microsoft.com/office/powerpoint/2010/main" val="294975279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zervirano mjesto slike slajda 1">
            <a:extLst>
              <a:ext uri="{FF2B5EF4-FFF2-40B4-BE49-F238E27FC236}">
                <a16:creationId xmlns:a16="http://schemas.microsoft.com/office/drawing/2014/main" id="{80305BFB-E629-45D0-BC95-742D381D4C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Rezervirano mjesto bilježaka 2">
            <a:extLst>
              <a:ext uri="{FF2B5EF4-FFF2-40B4-BE49-F238E27FC236}">
                <a16:creationId xmlns:a16="http://schemas.microsoft.com/office/drawing/2014/main" id="{5F2C4E49-AC0A-43BC-82EB-3EA7418CED3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A privacidade é um requisito importante nos termos do Artigo 15 da Convenção de Budapeste. O formador deve enfatizar a importância de garantir que a autorização possui garantias adequadas para assegurar a privacidade das pessoas envolvidas e de terceiros. Este slide enumera algumas considerações importantes sobre o exercício dos poderes processuais que o formador deve explicar aos participantes.</a:t>
            </a:r>
          </a:p>
          <a:p>
            <a:endParaRPr lang="en-US" altLang="en-US" dirty="0"/>
          </a:p>
          <a:p>
            <a:r>
              <a:rPr lang="pt-PT"/>
              <a:t>Restringir ou limitar o acesso refere-se ao controlo do acesso a dados informáticos/comunicações após a sua obtenção seguindo o exercício de poderes processuais. Limitar a retenção refere-se à retenção de dados informáticos/comunicações após a sua obtenção seguindo o exercício de poderes processuais. </a:t>
            </a:r>
          </a:p>
          <a:p>
            <a:endParaRPr lang="en-US" altLang="en-US" dirty="0"/>
          </a:p>
          <a:p>
            <a:r>
              <a:rPr lang="pt-PT"/>
              <a:t>Os sistemas automatizados fornecem uma opção mais sensível à privacidade para interceção de comunicações, em oposição a sistemas manuais/humanos de interceção. Quando possível, pode ser incluído na autorização de que quaisquer comunicações devem ser registadas através de sistemas automatizados.</a:t>
            </a:r>
          </a:p>
        </p:txBody>
      </p:sp>
      <p:sp>
        <p:nvSpPr>
          <p:cNvPr id="141316" name="Rezervirano mjesto broja slajda 3">
            <a:extLst>
              <a:ext uri="{FF2B5EF4-FFF2-40B4-BE49-F238E27FC236}">
                <a16:creationId xmlns:a16="http://schemas.microsoft.com/office/drawing/2014/main" id="{CE1E0905-ACBF-4542-8B06-11603C7874B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EC5A320-054F-41D0-99A0-FB164AAA7193}" type="slidenum">
              <a:rPr lang="en-US" altLang="en-US" smtClean="0"/>
              <a:pPr>
                <a:spcBef>
                  <a:spcPct val="0"/>
                </a:spcBef>
              </a:pPr>
              <a:t>66</a:t>
            </a:fld>
            <a:endParaRPr lang="en-US" altLang="en-US"/>
          </a:p>
        </p:txBody>
      </p:sp>
    </p:spTree>
    <p:extLst>
      <p:ext uri="{BB962C8B-B14F-4D97-AF65-F5344CB8AC3E}">
        <p14:creationId xmlns:p14="http://schemas.microsoft.com/office/powerpoint/2010/main" val="289567610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relaciona o conceito de referência posterior ao estudo de caso, apresentando exemplos do que uma autoridade competente pode incluir como garantias de privacidade como parte de uma autorização para proteção de dados informáticos da filial de Ostland, como no estudo de caso do exercício de investigação.</a:t>
            </a:r>
          </a:p>
        </p:txBody>
      </p:sp>
      <p:sp>
        <p:nvSpPr>
          <p:cNvPr id="143364" name="Rezervirano mjesto broja slajda 3">
            <a:extLst>
              <a:ext uri="{FF2B5EF4-FFF2-40B4-BE49-F238E27FC236}">
                <a16:creationId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67</a:t>
            </a:fld>
            <a:endParaRPr lang="en-US" altLang="en-US"/>
          </a:p>
        </p:txBody>
      </p:sp>
    </p:spTree>
    <p:extLst>
      <p:ext uri="{BB962C8B-B14F-4D97-AF65-F5344CB8AC3E}">
        <p14:creationId xmlns:p14="http://schemas.microsoft.com/office/powerpoint/2010/main" val="142033545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Um requisito fundamental para a implementação de garantias é exigir que a pessoa que exerce o poder comunique com o agente judicial que autorizou a execução da medida de investigação. A autorização pode especificar tanto os períodos de relatório como o conteúdo de quaisquer relatórios a serem submetidos ao agente judicial.</a:t>
            </a:r>
          </a:p>
        </p:txBody>
      </p:sp>
      <p:sp>
        <p:nvSpPr>
          <p:cNvPr id="143364" name="Rezervirano mjesto broja slajda 3">
            <a:extLst>
              <a:ext uri="{FF2B5EF4-FFF2-40B4-BE49-F238E27FC236}">
                <a16:creationId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68</a:t>
            </a:fld>
            <a:endParaRPr lang="en-US" altLang="en-US"/>
          </a:p>
        </p:txBody>
      </p:sp>
    </p:spTree>
    <p:extLst>
      <p:ext uri="{BB962C8B-B14F-4D97-AF65-F5344CB8AC3E}">
        <p14:creationId xmlns:p14="http://schemas.microsoft.com/office/powerpoint/2010/main" val="41120449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relaciona o conceito de comunicação ao estudo de caso, exibindo exemplos do que uma autoridade competente pode exigir que as autoridades policiais comuniquem a esse respeito.</a:t>
            </a:r>
          </a:p>
        </p:txBody>
      </p:sp>
      <p:sp>
        <p:nvSpPr>
          <p:cNvPr id="143364" name="Rezervirano mjesto broja slajda 3">
            <a:extLst>
              <a:ext uri="{FF2B5EF4-FFF2-40B4-BE49-F238E27FC236}">
                <a16:creationId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69</a:t>
            </a:fld>
            <a:endParaRPr lang="en-US" altLang="en-US"/>
          </a:p>
        </p:txBody>
      </p:sp>
    </p:spTree>
    <p:extLst>
      <p:ext uri="{BB962C8B-B14F-4D97-AF65-F5344CB8AC3E}">
        <p14:creationId xmlns:p14="http://schemas.microsoft.com/office/powerpoint/2010/main" val="452760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zervirano mjesto slike slajda 1">
            <a:extLst>
              <a:ext uri="{FF2B5EF4-FFF2-40B4-BE49-F238E27FC236}">
                <a16:creationId xmlns:a16="http://schemas.microsoft.com/office/drawing/2014/main" id="{8623FC53-FAC6-48D4-A0D6-7B87833185A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a:extLst>
              <a:ext uri="{FF2B5EF4-FFF2-40B4-BE49-F238E27FC236}">
                <a16:creationId xmlns:a16="http://schemas.microsoft.com/office/drawing/2014/main" id="{2DD13199-352D-4F60-B799-27F88862B681}"/>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20000"/>
          </a:bodyPr>
          <a:lstStyle/>
          <a:p>
            <a:pPr algn="just">
              <a:defRPr/>
            </a:pPr>
            <a:r>
              <a:rPr lang="pt-PT"/>
              <a:t>No início desta aula, é importante que o formador se concentre nas condições e garantias. O formador poderá explicar por que motivo, em particular, estes poderes processuais relativos às provas eletrónicas exigem a implementação efetiva de condições e garantias na fase de consideração dos pedidos de exercício de poderes processuais e concessão de autorizações. No entanto, é necessário equilibrar os interesses das autoridades policiais com o respeito pelos direitos fundamentais.</a:t>
            </a:r>
          </a:p>
          <a:p>
            <a:pPr algn="just">
              <a:defRPr/>
            </a:pPr>
            <a:endParaRPr lang="en-US" altLang="en-US" dirty="0"/>
          </a:p>
          <a:p>
            <a:pPr algn="just">
              <a:defRPr/>
            </a:pPr>
            <a:r>
              <a:rPr lang="pt-PT"/>
              <a:t>Embora determinadas garantias processuais possam variar de jurisdição para jurisdição, ou sistema legal para sistema legal, algumas considerações importantes foram listadas neste slide:</a:t>
            </a:r>
          </a:p>
          <a:p>
            <a:pPr marL="171450" indent="-171450" algn="just">
              <a:buFont typeface="Arial" panose="020B0604020202020204" pitchFamily="34" charset="0"/>
              <a:buChar char="•"/>
              <a:defRPr/>
            </a:pPr>
            <a:r>
              <a:rPr lang="pt-PT" b="1"/>
              <a:t>Princípio da proporcionalidade</a:t>
            </a:r>
            <a:r>
              <a:rPr lang="pt-PT"/>
              <a:t> – No que diz respeito à consideração de pedidos, os participantes devem ter em conta o princípio da proporcionalidade, ou seja, o equilíbrio dos valores concorrentes. Isto pode incluir limitações à superabundância de ordens de produção e requisitos de razoabilidade para buscas e apreensões. </a:t>
            </a:r>
          </a:p>
          <a:p>
            <a:pPr marL="171450" indent="-171450" algn="just">
              <a:buFont typeface="Arial" panose="020B0604020202020204" pitchFamily="34" charset="0"/>
              <a:buChar char="•"/>
              <a:defRPr/>
            </a:pPr>
            <a:r>
              <a:rPr lang="pt-PT" b="1"/>
              <a:t>Direitos de terceiros -</a:t>
            </a:r>
            <a:r>
              <a:rPr lang="pt-PT"/>
              <a:t> É possível que terceiros que não estão preocupados com a investigação em relação à qual os poderes processuais serem exercidos que eram suposto ser exercidos podem ser afetados pelo seu exercício. Durante o processo de consideração, é importante garantir que o impacto dos direitos de terceiros é tratado adequadamente. </a:t>
            </a:r>
          </a:p>
          <a:p>
            <a:pPr marL="171450" indent="-171450" algn="just">
              <a:buFont typeface="Arial" panose="020B0604020202020204" pitchFamily="34" charset="0"/>
              <a:buChar char="•"/>
              <a:defRPr/>
            </a:pPr>
            <a:r>
              <a:rPr lang="pt-PT" b="1"/>
              <a:t>Necessidade de motivos - </a:t>
            </a:r>
            <a:r>
              <a:rPr lang="pt-PT"/>
              <a:t>Esta é uma necessidade importante nos termos do artigo 15 da Convenção de Budapeste. É importante que os fundamentos legais e factuais que sustentam o exercício de poderes processuais sejam explicados durante o processo de consideração.</a:t>
            </a:r>
          </a:p>
          <a:p>
            <a:pPr marL="171450" indent="-171450" algn="just">
              <a:buFont typeface="Arial" panose="020B0604020202020204" pitchFamily="34" charset="0"/>
              <a:buChar char="•"/>
              <a:defRPr/>
            </a:pPr>
            <a:r>
              <a:rPr lang="pt-PT" b="1"/>
              <a:t>Limitação do âmbito –</a:t>
            </a:r>
            <a:r>
              <a:rPr lang="pt-PT"/>
              <a:t> Na fase de consideração, é importante assegurar a determinação do âmbito do pedido e é importante garantir que o âmbito não é ilimitado em termos dos sistemas informáticos/dados informáticos envolvidos, duração do poder solicitado, etc.</a:t>
            </a:r>
          </a:p>
        </p:txBody>
      </p:sp>
      <p:sp>
        <p:nvSpPr>
          <p:cNvPr id="16388" name="Rezervirano mjesto broja slajda 3">
            <a:extLst>
              <a:ext uri="{FF2B5EF4-FFF2-40B4-BE49-F238E27FC236}">
                <a16:creationId xmlns:a16="http://schemas.microsoft.com/office/drawing/2014/main" id="{AFB89BE5-E6A6-4BC8-8F0E-2D2BBE9CDAF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75E4DF-935E-475B-A8B7-76156680450F}" type="slidenum">
              <a:rPr lang="en-US" altLang="en-US" smtClean="0"/>
              <a:pPr>
                <a:spcBef>
                  <a:spcPct val="0"/>
                </a:spcBef>
              </a:pPr>
              <a:t>7</a:t>
            </a:fld>
            <a:endParaRPr lang="en-US" altLang="en-US"/>
          </a:p>
        </p:txBody>
      </p:sp>
    </p:spTree>
    <p:extLst>
      <p:ext uri="{BB962C8B-B14F-4D97-AF65-F5344CB8AC3E}">
        <p14:creationId xmlns:p14="http://schemas.microsoft.com/office/powerpoint/2010/main" val="343674206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zervirano mjesto slike slajda 1">
            <a:extLst>
              <a:ext uri="{FF2B5EF4-FFF2-40B4-BE49-F238E27FC236}">
                <a16:creationId xmlns:a16="http://schemas.microsoft.com/office/drawing/2014/main" id="{D258D305-22F8-4034-B660-90A2BCF3BD3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Rezervirano mjesto bilježaka 2">
            <a:extLst>
              <a:ext uri="{FF2B5EF4-FFF2-40B4-BE49-F238E27FC236}">
                <a16:creationId xmlns:a16="http://schemas.microsoft.com/office/drawing/2014/main" id="{55AE385F-D000-403B-9020-E3DC7E36608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145412" name="Rezervirano mjesto broja slajda 3">
            <a:extLst>
              <a:ext uri="{FF2B5EF4-FFF2-40B4-BE49-F238E27FC236}">
                <a16:creationId xmlns:a16="http://schemas.microsoft.com/office/drawing/2014/main" id="{4291AEA9-7D39-4C18-911E-C54E20D6F8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DA40A35-2F0F-4A34-851D-EC05D63C9D20}" type="slidenum">
              <a:rPr lang="en-US" altLang="en-US" smtClean="0"/>
              <a:pPr>
                <a:spcBef>
                  <a:spcPct val="0"/>
                </a:spcBef>
              </a:pPr>
              <a:t>70</a:t>
            </a:fld>
            <a:endParaRPr lang="en-US" altLang="en-US"/>
          </a:p>
        </p:txBody>
      </p:sp>
    </p:spTree>
    <p:extLst>
      <p:ext uri="{BB962C8B-B14F-4D97-AF65-F5344CB8AC3E}">
        <p14:creationId xmlns:p14="http://schemas.microsoft.com/office/powerpoint/2010/main" val="202265103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a:extLst>
              <a:ext uri="{FF2B5EF4-FFF2-40B4-BE49-F238E27FC236}">
                <a16:creationId xmlns:a16="http://schemas.microsoft.com/office/drawing/2014/main" id="{CEFD1D44-32D3-420A-92DB-269718872B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a:extLst>
              <a:ext uri="{FF2B5EF4-FFF2-40B4-BE49-F238E27FC236}">
                <a16:creationId xmlns:a16="http://schemas.microsoft.com/office/drawing/2014/main" id="{2F3627FC-EE5B-405C-8E39-80707D0C5D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Este slide resume os objetivos da sessão.</a:t>
            </a:r>
          </a:p>
          <a:p>
            <a:endParaRPr lang="en-US" altLang="en-US"/>
          </a:p>
          <a:p>
            <a:r>
              <a:rPr lang="pt-PT"/>
              <a:t>O formador deve explicar claramente os objetivos desta sessão aos participantes.</a:t>
            </a:r>
          </a:p>
        </p:txBody>
      </p:sp>
      <p:sp>
        <p:nvSpPr>
          <p:cNvPr id="8196" name="Rezervirano mjesto broja slajda 3">
            <a:extLst>
              <a:ext uri="{FF2B5EF4-FFF2-40B4-BE49-F238E27FC236}">
                <a16:creationId xmlns:a16="http://schemas.microsoft.com/office/drawing/2014/main" id="{24C95C54-DF26-4481-A0ED-03B988A2A57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E79C816-C690-4478-AFE5-15CBA29892B1}" type="slidenum">
              <a:rPr lang="en-US" altLang="en-US" smtClean="0"/>
              <a:pPr>
                <a:spcBef>
                  <a:spcPct val="0"/>
                </a:spcBef>
              </a:pPr>
              <a:t>71</a:t>
            </a:fld>
            <a:endParaRPr lang="en-US" altLang="en-US"/>
          </a:p>
        </p:txBody>
      </p:sp>
    </p:spTree>
    <p:extLst>
      <p:ext uri="{BB962C8B-B14F-4D97-AF65-F5344CB8AC3E}">
        <p14:creationId xmlns:p14="http://schemas.microsoft.com/office/powerpoint/2010/main" val="347642773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a:extLst>
              <a:ext uri="{FF2B5EF4-FFF2-40B4-BE49-F238E27FC236}">
                <a16:creationId xmlns:a16="http://schemas.microsoft.com/office/drawing/2014/main" id="{2F05A789-7390-482F-A86D-21B70E01E0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Notes Placeholder 2">
            <a:extLst>
              <a:ext uri="{FF2B5EF4-FFF2-40B4-BE49-F238E27FC236}">
                <a16:creationId xmlns:a16="http://schemas.microsoft.com/office/drawing/2014/main" id="{E6B73673-282F-4488-B49F-A9BDE346E7D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formador deve dar aos participantes a oportunidade de fazer quaisquer perguntas que possam ter em relação à aula.</a:t>
            </a:r>
          </a:p>
          <a:p>
            <a:endParaRPr lang="en-GB" altLang="en-US" b="1" dirty="0"/>
          </a:p>
          <a:p>
            <a:r>
              <a:rPr lang="pt-PT" b="1"/>
              <a:t>Exercícios práticos</a:t>
            </a:r>
          </a:p>
          <a:p>
            <a:pPr algn="just"/>
            <a:r>
              <a:rPr lang="pt-PT"/>
              <a:t>Após esta sessão, os participantes serão divididos em grupos e, dependendo do sistema legal, receberão uma cópia de uma solicitação de busca e apreensão. Cada grupo será subdividido em promotores/agentes da autoridade e judiciais e, dependendo do sistema jurídico, será realizada uma audiência sobre o requerimento ou será feito um pedido verbal para as medidas investigativas. Após a conclusão do exercício, os oficiais de justiça serão solicitados a fazer uma autorização verbal para a medida.</a:t>
            </a:r>
          </a:p>
          <a:p>
            <a:r>
              <a:rPr lang="pt-PT"/>
              <a:t>  </a:t>
            </a:r>
          </a:p>
          <a:p>
            <a:r>
              <a:rPr lang="pt-PT" b="1"/>
              <a:t>Avaliação de conhecimentos</a:t>
            </a:r>
          </a:p>
          <a:p>
            <a:pPr algn="just"/>
            <a:r>
              <a:rPr lang="pt-PT"/>
              <a:t>O formador deve avaliar os conhecimentos através de perguntas relevantes durante cada um dos aspetos da sessão.</a:t>
            </a:r>
          </a:p>
        </p:txBody>
      </p:sp>
      <p:sp>
        <p:nvSpPr>
          <p:cNvPr id="149508" name="Slide Number Placeholder 3">
            <a:extLst>
              <a:ext uri="{FF2B5EF4-FFF2-40B4-BE49-F238E27FC236}">
                <a16:creationId xmlns:a16="http://schemas.microsoft.com/office/drawing/2014/main" id="{983C7FCC-E7C3-473A-A685-9AF832E847FE}"/>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4044C96C-CA9A-45C3-BD4B-20C6E4D4BD65}" type="slidenum">
              <a:rPr lang="en-GB" altLang="sr-Latn-RS"/>
              <a:pPr algn="r" eaLnBrk="1" hangingPunct="1">
                <a:spcBef>
                  <a:spcPct val="0"/>
                </a:spcBef>
              </a:pPr>
              <a:t>72</a:t>
            </a:fld>
            <a:endParaRPr lang="en-GB" altLang="sr-Latn-RS"/>
          </a:p>
        </p:txBody>
      </p:sp>
    </p:spTree>
    <p:extLst>
      <p:ext uri="{BB962C8B-B14F-4D97-AF65-F5344CB8AC3E}">
        <p14:creationId xmlns:p14="http://schemas.microsoft.com/office/powerpoint/2010/main" val="4791972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zervirano mjesto slike slajda 1">
            <a:extLst>
              <a:ext uri="{FF2B5EF4-FFF2-40B4-BE49-F238E27FC236}">
                <a16:creationId xmlns:a16="http://schemas.microsoft.com/office/drawing/2014/main" id="{0392EDF5-0FC9-4B37-A699-2AE2E0C985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zervirano mjesto bilježaka 2">
            <a:extLst>
              <a:ext uri="{FF2B5EF4-FFF2-40B4-BE49-F238E27FC236}">
                <a16:creationId xmlns:a16="http://schemas.microsoft.com/office/drawing/2014/main" id="{5AD55A4E-0D68-41C4-B552-3C32FE6559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A Parte Dois refere-se à consideração efetiva dos pedidos por parte da autoridade competente.</a:t>
            </a:r>
          </a:p>
        </p:txBody>
      </p:sp>
      <p:sp>
        <p:nvSpPr>
          <p:cNvPr id="18436" name="Rezervirano mjesto broja slajda 3">
            <a:extLst>
              <a:ext uri="{FF2B5EF4-FFF2-40B4-BE49-F238E27FC236}">
                <a16:creationId xmlns:a16="http://schemas.microsoft.com/office/drawing/2014/main" id="{1582D5EA-DA68-4CD3-AB1C-FA6F4049CB7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F37D63-FEDD-4DB7-A7EA-C8AE5D668E7C}" type="slidenum">
              <a:rPr lang="en-US" altLang="en-US" smtClean="0"/>
              <a:pPr>
                <a:spcBef>
                  <a:spcPct val="0"/>
                </a:spcBef>
              </a:pPr>
              <a:t>8</a:t>
            </a:fld>
            <a:endParaRPr lang="en-US" altLang="en-US"/>
          </a:p>
        </p:txBody>
      </p:sp>
    </p:spTree>
    <p:extLst>
      <p:ext uri="{BB962C8B-B14F-4D97-AF65-F5344CB8AC3E}">
        <p14:creationId xmlns:p14="http://schemas.microsoft.com/office/powerpoint/2010/main" val="5787911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a:extLst>
              <a:ext uri="{FF2B5EF4-FFF2-40B4-BE49-F238E27FC236}">
                <a16:creationId xmlns:a16="http://schemas.microsoft.com/office/drawing/2014/main" id="{5930528A-1BEF-4C7B-9EE4-B4A41755A45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a:extLst>
              <a:ext uri="{FF2B5EF4-FFF2-40B4-BE49-F238E27FC236}">
                <a16:creationId xmlns:a16="http://schemas.microsoft.com/office/drawing/2014/main" id="{FE531A3D-9691-41E3-A9AC-2034990CD1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oficial de justiça deve dar oportunidade de solicitar medidas de investigação. O formador deve explicar que o processo efetivo pode depender das leis processuais nacionais em vigor. </a:t>
            </a:r>
          </a:p>
        </p:txBody>
      </p:sp>
      <p:sp>
        <p:nvSpPr>
          <p:cNvPr id="22532" name="Rezervirano mjesto broja slajda 3">
            <a:extLst>
              <a:ext uri="{FF2B5EF4-FFF2-40B4-BE49-F238E27FC236}">
                <a16:creationId xmlns:a16="http://schemas.microsoft.com/office/drawing/2014/main" id="{94CA185E-FF3D-4CD8-88B4-34C4E50A3D0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FD4221-EACB-470C-ADF4-C7ACB69D2036}" type="slidenum">
              <a:rPr lang="en-US" altLang="en-US" smtClean="0"/>
              <a:pPr>
                <a:spcBef>
                  <a:spcPct val="0"/>
                </a:spcBef>
              </a:pPr>
              <a:t>9</a:t>
            </a:fld>
            <a:endParaRPr lang="en-US" altLang="en-US"/>
          </a:p>
        </p:txBody>
      </p:sp>
    </p:spTree>
    <p:extLst>
      <p:ext uri="{BB962C8B-B14F-4D97-AF65-F5344CB8AC3E}">
        <p14:creationId xmlns:p14="http://schemas.microsoft.com/office/powerpoint/2010/main" val="1570304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p>
            <a:r>
              <a:rPr lang="pt-PT"/>
              <a:t>Clique para editar o estilo do título principal</a:t>
            </a:r>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do subtítulo principal</a:t>
            </a:r>
          </a:p>
        </p:txBody>
      </p:sp>
      <p:sp>
        <p:nvSpPr>
          <p:cNvPr id="4" name="Date Placeholder 3">
            <a:extLst>
              <a:ext uri="{FF2B5EF4-FFF2-40B4-BE49-F238E27FC236}">
                <a16:creationId xmlns:a16="http://schemas.microsoft.com/office/drawing/2014/main" id="{92FD78D3-B9A0-47BF-BE23-42C712CE534F}"/>
              </a:ext>
            </a:extLst>
          </p:cNvPr>
          <p:cNvSpPr>
            <a:spLocks noGrp="1"/>
          </p:cNvSpPr>
          <p:nvPr>
            <p:ph type="dt" sz="half" idx="10" hasCustomPrompt="1"/>
          </p:nvPr>
        </p:nvSpPr>
        <p:spPr/>
        <p:txBody>
          <a:bodyPr/>
          <a:lstStyle>
            <a:lvl1pPr>
              <a:defRPr/>
            </a:lvl1pPr>
          </a:lstStyle>
          <a:p>
            <a:pPr>
              <a:defRPr/>
            </a:pPr>
            <a:fld id="{0BD62AA8-36F1-46B0-81A6-BC9F2C4E3168}" type="datetime1">
              <a:rPr lang="en-US"/>
              <a:pPr>
                <a:defRPr/>
              </a:pPr>
              <a:t>9/2/2019</a:t>
            </a:fld>
            <a:endParaRPr lang="en-US"/>
          </a:p>
        </p:txBody>
      </p:sp>
      <p:sp>
        <p:nvSpPr>
          <p:cNvPr id="5" name="Footer Placeholder 4">
            <a:extLst>
              <a:ext uri="{FF2B5EF4-FFF2-40B4-BE49-F238E27FC236}">
                <a16:creationId xmlns:a16="http://schemas.microsoft.com/office/drawing/2014/main" id="{B785D1BC-BC56-428B-AF1C-C96D71E8F67F}"/>
              </a:ext>
            </a:extLst>
          </p:cNvPr>
          <p:cNvSpPr>
            <a:spLocks noGrp="1"/>
          </p:cNvSpPr>
          <p:nvPr>
            <p:ph type="ftr" sz="quarter" idx="11" hasCustomPrompt="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7ED53FF-5ADE-41D2-BC61-7900792CEFD4}"/>
              </a:ext>
            </a:extLst>
          </p:cNvPr>
          <p:cNvSpPr>
            <a:spLocks noGrp="1"/>
          </p:cNvSpPr>
          <p:nvPr>
            <p:ph type="sldNum" sz="quarter" idx="12" hasCustomPrompt="1"/>
          </p:nvPr>
        </p:nvSpPr>
        <p:spPr/>
        <p:txBody>
          <a:bodyPr/>
          <a:lstStyle>
            <a:lvl1pPr>
              <a:defRPr/>
            </a:lvl1pPr>
          </a:lstStyle>
          <a:p>
            <a:pPr>
              <a:defRPr/>
            </a:pPr>
            <a:fld id="{8572F7FF-C6AE-4969-A928-BCCE9478627B}" type="slidenum">
              <a:rPr lang="en-US" altLang="en-US"/>
              <a:pPr>
                <a:defRPr/>
              </a:pPr>
              <a:t>‹#›</a:t>
            </a:fld>
            <a:endParaRPr lang="en-US" altLang="en-US"/>
          </a:p>
        </p:txBody>
      </p:sp>
    </p:spTree>
    <p:extLst>
      <p:ext uri="{BB962C8B-B14F-4D97-AF65-F5344CB8AC3E}">
        <p14:creationId xmlns:p14="http://schemas.microsoft.com/office/powerpoint/2010/main" val="1674230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a:extLst>
              <a:ext uri="{FF2B5EF4-FFF2-40B4-BE49-F238E27FC236}">
                <a16:creationId xmlns:a16="http://schemas.microsoft.com/office/drawing/2014/main" id="{87277B67-404A-4CB7-B31A-AC634A5A6807}"/>
              </a:ext>
            </a:extLst>
          </p:cNvPr>
          <p:cNvSpPr>
            <a:spLocks noGrp="1"/>
          </p:cNvSpPr>
          <p:nvPr>
            <p:ph type="dt" sz="half" idx="10" hasCustomPrompt="1"/>
          </p:nvPr>
        </p:nvSpPr>
        <p:spPr/>
        <p:txBody>
          <a:bodyPr/>
          <a:lstStyle>
            <a:lvl1pPr>
              <a:defRPr/>
            </a:lvl1pPr>
          </a:lstStyle>
          <a:p>
            <a:pPr>
              <a:defRPr/>
            </a:pPr>
            <a:fld id="{34D1BD56-8767-40CD-B6D2-4788F9BE914E}" type="datetime1">
              <a:rPr lang="en-US"/>
              <a:pPr>
                <a:defRPr/>
              </a:pPr>
              <a:t>9/2/2019</a:t>
            </a:fld>
            <a:endParaRPr lang="en-US"/>
          </a:p>
        </p:txBody>
      </p:sp>
      <p:sp>
        <p:nvSpPr>
          <p:cNvPr id="5" name="Footer Placeholder 4">
            <a:extLst>
              <a:ext uri="{FF2B5EF4-FFF2-40B4-BE49-F238E27FC236}">
                <a16:creationId xmlns:a16="http://schemas.microsoft.com/office/drawing/2014/main" id="{ADCEEE87-E442-4687-A745-B8BE55AC09AE}"/>
              </a:ext>
            </a:extLst>
          </p:cNvPr>
          <p:cNvSpPr>
            <a:spLocks noGrp="1"/>
          </p:cNvSpPr>
          <p:nvPr>
            <p:ph type="ftr" sz="quarter" idx="11" hasCustomPrompt="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0885D98-D947-4AF4-B756-5A3E64E91C3C}"/>
              </a:ext>
            </a:extLst>
          </p:cNvPr>
          <p:cNvSpPr>
            <a:spLocks noGrp="1"/>
          </p:cNvSpPr>
          <p:nvPr>
            <p:ph type="sldNum" sz="quarter" idx="12" hasCustomPrompt="1"/>
          </p:nvPr>
        </p:nvSpPr>
        <p:spPr/>
        <p:txBody>
          <a:bodyPr/>
          <a:lstStyle>
            <a:lvl1pPr>
              <a:defRPr/>
            </a:lvl1pPr>
          </a:lstStyle>
          <a:p>
            <a:pPr>
              <a:defRPr/>
            </a:pPr>
            <a:fld id="{08C83A4B-E3DA-490F-A151-BEEE8218F8E6}" type="slidenum">
              <a:rPr lang="en-US" altLang="en-US"/>
              <a:pPr>
                <a:defRPr/>
              </a:pPr>
              <a:t>‹#›</a:t>
            </a:fld>
            <a:endParaRPr lang="en-US" altLang="en-US"/>
          </a:p>
        </p:txBody>
      </p:sp>
    </p:spTree>
    <p:extLst>
      <p:ext uri="{BB962C8B-B14F-4D97-AF65-F5344CB8AC3E}">
        <p14:creationId xmlns:p14="http://schemas.microsoft.com/office/powerpoint/2010/main" val="1157148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457200" y="274638"/>
            <a:ext cx="6019800" cy="5851525"/>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a:extLst>
              <a:ext uri="{FF2B5EF4-FFF2-40B4-BE49-F238E27FC236}">
                <a16:creationId xmlns:a16="http://schemas.microsoft.com/office/drawing/2014/main" id="{6672C455-AB6F-488F-90B3-368CC4E7E306}"/>
              </a:ext>
            </a:extLst>
          </p:cNvPr>
          <p:cNvSpPr>
            <a:spLocks noGrp="1"/>
          </p:cNvSpPr>
          <p:nvPr>
            <p:ph type="dt" sz="half" idx="10" hasCustomPrompt="1"/>
          </p:nvPr>
        </p:nvSpPr>
        <p:spPr/>
        <p:txBody>
          <a:bodyPr/>
          <a:lstStyle>
            <a:lvl1pPr>
              <a:defRPr/>
            </a:lvl1pPr>
          </a:lstStyle>
          <a:p>
            <a:pPr>
              <a:defRPr/>
            </a:pPr>
            <a:fld id="{8425ACA2-BEA3-4EA0-82C4-AF70A772CB56}" type="datetime1">
              <a:rPr lang="en-US"/>
              <a:pPr>
                <a:defRPr/>
              </a:pPr>
              <a:t>9/2/2019</a:t>
            </a:fld>
            <a:endParaRPr lang="en-US"/>
          </a:p>
        </p:txBody>
      </p:sp>
      <p:sp>
        <p:nvSpPr>
          <p:cNvPr id="5" name="Footer Placeholder 4">
            <a:extLst>
              <a:ext uri="{FF2B5EF4-FFF2-40B4-BE49-F238E27FC236}">
                <a16:creationId xmlns:a16="http://schemas.microsoft.com/office/drawing/2014/main" id="{341DF62D-6636-40D8-B3F9-43F7EE719414}"/>
              </a:ext>
            </a:extLst>
          </p:cNvPr>
          <p:cNvSpPr>
            <a:spLocks noGrp="1"/>
          </p:cNvSpPr>
          <p:nvPr>
            <p:ph type="ftr" sz="quarter" idx="11" hasCustomPrompt="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426207B-EA3F-4727-9D42-6BE62ECCA9F6}"/>
              </a:ext>
            </a:extLst>
          </p:cNvPr>
          <p:cNvSpPr>
            <a:spLocks noGrp="1"/>
          </p:cNvSpPr>
          <p:nvPr>
            <p:ph type="sldNum" sz="quarter" idx="12" hasCustomPrompt="1"/>
          </p:nvPr>
        </p:nvSpPr>
        <p:spPr/>
        <p:txBody>
          <a:bodyPr/>
          <a:lstStyle>
            <a:lvl1pPr>
              <a:defRPr/>
            </a:lvl1pPr>
          </a:lstStyle>
          <a:p>
            <a:pPr>
              <a:defRPr/>
            </a:pPr>
            <a:fld id="{4B0AFADC-9A63-4A65-BD12-6A0E0958F6A9}" type="slidenum">
              <a:rPr lang="en-US" altLang="en-US"/>
              <a:pPr>
                <a:defRPr/>
              </a:pPr>
              <a:t>‹#›</a:t>
            </a:fld>
            <a:endParaRPr lang="en-US" altLang="en-US"/>
          </a:p>
        </p:txBody>
      </p:sp>
    </p:spTree>
    <p:extLst>
      <p:ext uri="{BB962C8B-B14F-4D97-AF65-F5344CB8AC3E}">
        <p14:creationId xmlns:p14="http://schemas.microsoft.com/office/powerpoint/2010/main" val="144787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idx="1" hasCustomPrompt="1"/>
          </p:nvPr>
        </p:nvSpPr>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a:extLst>
              <a:ext uri="{FF2B5EF4-FFF2-40B4-BE49-F238E27FC236}">
                <a16:creationId xmlns:a16="http://schemas.microsoft.com/office/drawing/2014/main" id="{61D4A635-3ABE-459D-A127-2C1F2255F975}"/>
              </a:ext>
            </a:extLst>
          </p:cNvPr>
          <p:cNvSpPr>
            <a:spLocks noGrp="1"/>
          </p:cNvSpPr>
          <p:nvPr>
            <p:ph type="dt" sz="half" idx="10" hasCustomPrompt="1"/>
          </p:nvPr>
        </p:nvSpPr>
        <p:spPr/>
        <p:txBody>
          <a:bodyPr/>
          <a:lstStyle>
            <a:lvl1pPr>
              <a:defRPr/>
            </a:lvl1pPr>
          </a:lstStyle>
          <a:p>
            <a:pPr>
              <a:defRPr/>
            </a:pPr>
            <a:fld id="{5CF561BB-A6EF-42C5-97D7-B23FE0B02813}" type="datetime1">
              <a:rPr lang="en-US"/>
              <a:pPr>
                <a:defRPr/>
              </a:pPr>
              <a:t>9/2/2019</a:t>
            </a:fld>
            <a:endParaRPr lang="en-US"/>
          </a:p>
        </p:txBody>
      </p:sp>
      <p:sp>
        <p:nvSpPr>
          <p:cNvPr id="5" name="Footer Placeholder 4">
            <a:extLst>
              <a:ext uri="{FF2B5EF4-FFF2-40B4-BE49-F238E27FC236}">
                <a16:creationId xmlns:a16="http://schemas.microsoft.com/office/drawing/2014/main" id="{11E9619B-0ECD-4F7B-A867-B94388B96F3E}"/>
              </a:ext>
            </a:extLst>
          </p:cNvPr>
          <p:cNvSpPr>
            <a:spLocks noGrp="1"/>
          </p:cNvSpPr>
          <p:nvPr>
            <p:ph type="ftr" sz="quarter" idx="11" hasCustomPrompt="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1D7F7CD-E195-4F55-BBA0-7D82729B2108}"/>
              </a:ext>
            </a:extLst>
          </p:cNvPr>
          <p:cNvSpPr>
            <a:spLocks noGrp="1"/>
          </p:cNvSpPr>
          <p:nvPr>
            <p:ph type="sldNum" sz="quarter" idx="12" hasCustomPrompt="1"/>
          </p:nvPr>
        </p:nvSpPr>
        <p:spPr/>
        <p:txBody>
          <a:bodyPr/>
          <a:lstStyle>
            <a:lvl1pPr>
              <a:defRPr/>
            </a:lvl1pPr>
          </a:lstStyle>
          <a:p>
            <a:pPr>
              <a:defRPr/>
            </a:pPr>
            <a:fld id="{4EC8151A-71E9-4AA9-B1BA-ED3BC9D45C44}" type="slidenum">
              <a:rPr lang="en-US" altLang="en-US"/>
              <a:pPr>
                <a:defRPr/>
              </a:pPr>
              <a:t>‹#›</a:t>
            </a:fld>
            <a:endParaRPr lang="en-US" altLang="en-US"/>
          </a:p>
        </p:txBody>
      </p:sp>
    </p:spTree>
    <p:extLst>
      <p:ext uri="{BB962C8B-B14F-4D97-AF65-F5344CB8AC3E}">
        <p14:creationId xmlns:p14="http://schemas.microsoft.com/office/powerpoint/2010/main" val="1406092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nchor="t"/>
          <a:lstStyle>
            <a:lvl1pPr algn="l">
              <a:defRPr sz="4000" b="1" cap="all"/>
            </a:lvl1pPr>
          </a:lstStyle>
          <a:p>
            <a:r>
              <a:rPr lang="pt-PT"/>
              <a:t>Clique para editar o estilo do título principal</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de texto principais</a:t>
            </a:r>
          </a:p>
        </p:txBody>
      </p:sp>
      <p:sp>
        <p:nvSpPr>
          <p:cNvPr id="4" name="Date Placeholder 3">
            <a:extLst>
              <a:ext uri="{FF2B5EF4-FFF2-40B4-BE49-F238E27FC236}">
                <a16:creationId xmlns:a16="http://schemas.microsoft.com/office/drawing/2014/main" id="{803C479C-03E3-40E9-908A-F9BF927549EF}"/>
              </a:ext>
            </a:extLst>
          </p:cNvPr>
          <p:cNvSpPr>
            <a:spLocks noGrp="1"/>
          </p:cNvSpPr>
          <p:nvPr>
            <p:ph type="dt" sz="half" idx="10" hasCustomPrompt="1"/>
          </p:nvPr>
        </p:nvSpPr>
        <p:spPr/>
        <p:txBody>
          <a:bodyPr/>
          <a:lstStyle>
            <a:lvl1pPr>
              <a:defRPr/>
            </a:lvl1pPr>
          </a:lstStyle>
          <a:p>
            <a:pPr>
              <a:defRPr/>
            </a:pPr>
            <a:fld id="{3CCEDD93-FCA0-4D7F-A39A-93BAB1FBF5CD}" type="datetime1">
              <a:rPr lang="en-US"/>
              <a:pPr>
                <a:defRPr/>
              </a:pPr>
              <a:t>9/2/2019</a:t>
            </a:fld>
            <a:endParaRPr lang="en-US"/>
          </a:p>
        </p:txBody>
      </p:sp>
      <p:sp>
        <p:nvSpPr>
          <p:cNvPr id="5" name="Footer Placeholder 4">
            <a:extLst>
              <a:ext uri="{FF2B5EF4-FFF2-40B4-BE49-F238E27FC236}">
                <a16:creationId xmlns:a16="http://schemas.microsoft.com/office/drawing/2014/main" id="{8C97F8C3-0A34-4EEA-91D9-91D6DEB39990}"/>
              </a:ext>
            </a:extLst>
          </p:cNvPr>
          <p:cNvSpPr>
            <a:spLocks noGrp="1"/>
          </p:cNvSpPr>
          <p:nvPr>
            <p:ph type="ftr" sz="quarter" idx="11" hasCustomPrompt="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4D18691-6F03-4AAC-B645-5EC735623AD6}"/>
              </a:ext>
            </a:extLst>
          </p:cNvPr>
          <p:cNvSpPr>
            <a:spLocks noGrp="1"/>
          </p:cNvSpPr>
          <p:nvPr>
            <p:ph type="sldNum" sz="quarter" idx="12" hasCustomPrompt="1"/>
          </p:nvPr>
        </p:nvSpPr>
        <p:spPr/>
        <p:txBody>
          <a:bodyPr/>
          <a:lstStyle>
            <a:lvl1pPr>
              <a:defRPr/>
            </a:lvl1pPr>
          </a:lstStyle>
          <a:p>
            <a:pPr>
              <a:defRPr/>
            </a:pPr>
            <a:fld id="{7E2A4DF9-4E0B-4965-B186-E356449095CB}" type="slidenum">
              <a:rPr lang="en-US" altLang="en-US"/>
              <a:pPr>
                <a:defRPr/>
              </a:pPr>
              <a:t>‹#›</a:t>
            </a:fld>
            <a:endParaRPr lang="en-US" altLang="en-US"/>
          </a:p>
        </p:txBody>
      </p:sp>
    </p:spTree>
    <p:extLst>
      <p:ext uri="{BB962C8B-B14F-4D97-AF65-F5344CB8AC3E}">
        <p14:creationId xmlns:p14="http://schemas.microsoft.com/office/powerpoint/2010/main" val="1989861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3">
            <a:extLst>
              <a:ext uri="{FF2B5EF4-FFF2-40B4-BE49-F238E27FC236}">
                <a16:creationId xmlns:a16="http://schemas.microsoft.com/office/drawing/2014/main" id="{BEB0BFA7-3D8E-4E9D-8C07-22D30E076A6A}"/>
              </a:ext>
            </a:extLst>
          </p:cNvPr>
          <p:cNvSpPr>
            <a:spLocks noGrp="1"/>
          </p:cNvSpPr>
          <p:nvPr>
            <p:ph type="dt" sz="half" idx="10" hasCustomPrompt="1"/>
          </p:nvPr>
        </p:nvSpPr>
        <p:spPr/>
        <p:txBody>
          <a:bodyPr/>
          <a:lstStyle>
            <a:lvl1pPr>
              <a:defRPr/>
            </a:lvl1pPr>
          </a:lstStyle>
          <a:p>
            <a:pPr>
              <a:defRPr/>
            </a:pPr>
            <a:fld id="{369C6848-DEB4-4B15-B7AB-4420EB3AD701}" type="datetime1">
              <a:rPr lang="en-US"/>
              <a:pPr>
                <a:defRPr/>
              </a:pPr>
              <a:t>9/2/2019</a:t>
            </a:fld>
            <a:endParaRPr lang="en-US"/>
          </a:p>
        </p:txBody>
      </p:sp>
      <p:sp>
        <p:nvSpPr>
          <p:cNvPr id="6" name="Footer Placeholder 4">
            <a:extLst>
              <a:ext uri="{FF2B5EF4-FFF2-40B4-BE49-F238E27FC236}">
                <a16:creationId xmlns:a16="http://schemas.microsoft.com/office/drawing/2014/main" id="{2471EBD3-7C6E-4457-992A-C7EB88F15E4F}"/>
              </a:ext>
            </a:extLst>
          </p:cNvPr>
          <p:cNvSpPr>
            <a:spLocks noGrp="1"/>
          </p:cNvSpPr>
          <p:nvPr>
            <p:ph type="ftr" sz="quarter" idx="11" hasCustomPrompt="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0D78BF9-50E5-4262-8317-4CF77A7BA7B4}"/>
              </a:ext>
            </a:extLst>
          </p:cNvPr>
          <p:cNvSpPr>
            <a:spLocks noGrp="1"/>
          </p:cNvSpPr>
          <p:nvPr>
            <p:ph type="sldNum" sz="quarter" idx="12" hasCustomPrompt="1"/>
          </p:nvPr>
        </p:nvSpPr>
        <p:spPr/>
        <p:txBody>
          <a:bodyPr/>
          <a:lstStyle>
            <a:lvl1pPr>
              <a:defRPr/>
            </a:lvl1pPr>
          </a:lstStyle>
          <a:p>
            <a:pPr>
              <a:defRPr/>
            </a:pPr>
            <a:fld id="{52212C74-BDAB-4899-83B1-B8BC45F41A62}" type="slidenum">
              <a:rPr lang="en-US" altLang="en-US"/>
              <a:pPr>
                <a:defRPr/>
              </a:pPr>
              <a:t>‹#›</a:t>
            </a:fld>
            <a:endParaRPr lang="en-US" altLang="en-US"/>
          </a:p>
        </p:txBody>
      </p:sp>
    </p:spTree>
    <p:extLst>
      <p:ext uri="{BB962C8B-B14F-4D97-AF65-F5344CB8AC3E}">
        <p14:creationId xmlns:p14="http://schemas.microsoft.com/office/powerpoint/2010/main" val="3753762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pt-PT"/>
              <a:t>Clique para editar o estilo do título principal</a:t>
            </a:r>
          </a:p>
        </p:txBody>
      </p:sp>
      <p:sp>
        <p:nvSpPr>
          <p:cNvPr id="3" name="Text Placeholder 2"/>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3">
            <a:extLst>
              <a:ext uri="{FF2B5EF4-FFF2-40B4-BE49-F238E27FC236}">
                <a16:creationId xmlns:a16="http://schemas.microsoft.com/office/drawing/2014/main" id="{8AC45043-7262-4A0F-82DB-E7A7697F217B}"/>
              </a:ext>
            </a:extLst>
          </p:cNvPr>
          <p:cNvSpPr>
            <a:spLocks noGrp="1"/>
          </p:cNvSpPr>
          <p:nvPr>
            <p:ph type="dt" sz="half" idx="10" hasCustomPrompt="1"/>
          </p:nvPr>
        </p:nvSpPr>
        <p:spPr/>
        <p:txBody>
          <a:bodyPr/>
          <a:lstStyle>
            <a:lvl1pPr>
              <a:defRPr/>
            </a:lvl1pPr>
          </a:lstStyle>
          <a:p>
            <a:pPr>
              <a:defRPr/>
            </a:pPr>
            <a:fld id="{31DDB70E-532C-42B3-AE58-204891BE47F4}" type="datetime1">
              <a:rPr lang="en-US"/>
              <a:pPr>
                <a:defRPr/>
              </a:pPr>
              <a:t>9/2/2019</a:t>
            </a:fld>
            <a:endParaRPr lang="en-US"/>
          </a:p>
        </p:txBody>
      </p:sp>
      <p:sp>
        <p:nvSpPr>
          <p:cNvPr id="8" name="Footer Placeholder 4">
            <a:extLst>
              <a:ext uri="{FF2B5EF4-FFF2-40B4-BE49-F238E27FC236}">
                <a16:creationId xmlns:a16="http://schemas.microsoft.com/office/drawing/2014/main" id="{ECEDBC51-B098-41A6-9293-013C5BC1BC07}"/>
              </a:ext>
            </a:extLst>
          </p:cNvPr>
          <p:cNvSpPr>
            <a:spLocks noGrp="1"/>
          </p:cNvSpPr>
          <p:nvPr>
            <p:ph type="ftr" sz="quarter" idx="11" hasCustomPrompt="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874919C0-4222-4896-9403-5440DA5436D7}"/>
              </a:ext>
            </a:extLst>
          </p:cNvPr>
          <p:cNvSpPr>
            <a:spLocks noGrp="1"/>
          </p:cNvSpPr>
          <p:nvPr>
            <p:ph type="sldNum" sz="quarter" idx="12" hasCustomPrompt="1"/>
          </p:nvPr>
        </p:nvSpPr>
        <p:spPr/>
        <p:txBody>
          <a:bodyPr/>
          <a:lstStyle>
            <a:lvl1pPr>
              <a:defRPr/>
            </a:lvl1pPr>
          </a:lstStyle>
          <a:p>
            <a:pPr>
              <a:defRPr/>
            </a:pPr>
            <a:fld id="{451734B2-746A-4391-8C2F-B3B5E293F657}" type="slidenum">
              <a:rPr lang="en-US" altLang="en-US"/>
              <a:pPr>
                <a:defRPr/>
              </a:pPr>
              <a:t>‹#›</a:t>
            </a:fld>
            <a:endParaRPr lang="en-US" altLang="en-US"/>
          </a:p>
        </p:txBody>
      </p:sp>
    </p:spTree>
    <p:extLst>
      <p:ext uri="{BB962C8B-B14F-4D97-AF65-F5344CB8AC3E}">
        <p14:creationId xmlns:p14="http://schemas.microsoft.com/office/powerpoint/2010/main" val="641389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Date Placeholder 3">
            <a:extLst>
              <a:ext uri="{FF2B5EF4-FFF2-40B4-BE49-F238E27FC236}">
                <a16:creationId xmlns:a16="http://schemas.microsoft.com/office/drawing/2014/main" id="{16C30ADC-1F3E-4C37-8D6B-664A35F61DDD}"/>
              </a:ext>
            </a:extLst>
          </p:cNvPr>
          <p:cNvSpPr>
            <a:spLocks noGrp="1"/>
          </p:cNvSpPr>
          <p:nvPr>
            <p:ph type="dt" sz="half" idx="10" hasCustomPrompt="1"/>
          </p:nvPr>
        </p:nvSpPr>
        <p:spPr/>
        <p:txBody>
          <a:bodyPr/>
          <a:lstStyle>
            <a:lvl1pPr>
              <a:defRPr/>
            </a:lvl1pPr>
          </a:lstStyle>
          <a:p>
            <a:pPr>
              <a:defRPr/>
            </a:pPr>
            <a:fld id="{FBB3A02A-912D-4632-A2DE-C7EF7036B1BC}" type="datetime1">
              <a:rPr lang="en-US"/>
              <a:pPr>
                <a:defRPr/>
              </a:pPr>
              <a:t>9/2/2019</a:t>
            </a:fld>
            <a:endParaRPr lang="en-US"/>
          </a:p>
        </p:txBody>
      </p:sp>
      <p:sp>
        <p:nvSpPr>
          <p:cNvPr id="4" name="Footer Placeholder 4">
            <a:extLst>
              <a:ext uri="{FF2B5EF4-FFF2-40B4-BE49-F238E27FC236}">
                <a16:creationId xmlns:a16="http://schemas.microsoft.com/office/drawing/2014/main" id="{61284CCA-0A0F-4674-9AC0-7DA688E56CD6}"/>
              </a:ext>
            </a:extLst>
          </p:cNvPr>
          <p:cNvSpPr>
            <a:spLocks noGrp="1"/>
          </p:cNvSpPr>
          <p:nvPr>
            <p:ph type="ftr" sz="quarter" idx="11" hasCustomPrompt="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1959D571-F4EB-47F1-8DF1-A2B3CE7C4EE0}"/>
              </a:ext>
            </a:extLst>
          </p:cNvPr>
          <p:cNvSpPr>
            <a:spLocks noGrp="1"/>
          </p:cNvSpPr>
          <p:nvPr>
            <p:ph type="sldNum" sz="quarter" idx="12" hasCustomPrompt="1"/>
          </p:nvPr>
        </p:nvSpPr>
        <p:spPr/>
        <p:txBody>
          <a:bodyPr/>
          <a:lstStyle>
            <a:lvl1pPr>
              <a:defRPr/>
            </a:lvl1pPr>
          </a:lstStyle>
          <a:p>
            <a:pPr>
              <a:defRPr/>
            </a:pPr>
            <a:fld id="{AA5AA0DA-E476-4DBA-AF14-8A0AAE566F96}" type="slidenum">
              <a:rPr lang="en-US" altLang="en-US"/>
              <a:pPr>
                <a:defRPr/>
              </a:pPr>
              <a:t>‹#›</a:t>
            </a:fld>
            <a:endParaRPr lang="en-US" altLang="en-US"/>
          </a:p>
        </p:txBody>
      </p:sp>
    </p:spTree>
    <p:extLst>
      <p:ext uri="{BB962C8B-B14F-4D97-AF65-F5344CB8AC3E}">
        <p14:creationId xmlns:p14="http://schemas.microsoft.com/office/powerpoint/2010/main" val="690753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471E85D-3448-463A-AA31-A0A06A33F128}"/>
              </a:ext>
            </a:extLst>
          </p:cNvPr>
          <p:cNvSpPr>
            <a:spLocks noGrp="1"/>
          </p:cNvSpPr>
          <p:nvPr>
            <p:ph type="dt" sz="half" idx="10" hasCustomPrompt="1"/>
          </p:nvPr>
        </p:nvSpPr>
        <p:spPr/>
        <p:txBody>
          <a:bodyPr/>
          <a:lstStyle>
            <a:lvl1pPr>
              <a:defRPr/>
            </a:lvl1pPr>
          </a:lstStyle>
          <a:p>
            <a:pPr>
              <a:defRPr/>
            </a:pPr>
            <a:fld id="{F1927DB7-2A22-4592-A529-4F77C079ACE5}" type="datetime1">
              <a:rPr lang="en-US"/>
              <a:pPr>
                <a:defRPr/>
              </a:pPr>
              <a:t>9/2/2019</a:t>
            </a:fld>
            <a:endParaRPr lang="en-US"/>
          </a:p>
        </p:txBody>
      </p:sp>
      <p:sp>
        <p:nvSpPr>
          <p:cNvPr id="3" name="Footer Placeholder 4">
            <a:extLst>
              <a:ext uri="{FF2B5EF4-FFF2-40B4-BE49-F238E27FC236}">
                <a16:creationId xmlns:a16="http://schemas.microsoft.com/office/drawing/2014/main" id="{C959DFD4-1140-4553-A915-C26A80CB0ED3}"/>
              </a:ext>
            </a:extLst>
          </p:cNvPr>
          <p:cNvSpPr>
            <a:spLocks noGrp="1"/>
          </p:cNvSpPr>
          <p:nvPr>
            <p:ph type="ftr" sz="quarter" idx="11" hasCustomPrompt="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B31045DE-ED37-45F7-81EF-F323E44620DD}"/>
              </a:ext>
            </a:extLst>
          </p:cNvPr>
          <p:cNvSpPr>
            <a:spLocks noGrp="1"/>
          </p:cNvSpPr>
          <p:nvPr>
            <p:ph type="sldNum" sz="quarter" idx="12" hasCustomPrompt="1"/>
          </p:nvPr>
        </p:nvSpPr>
        <p:spPr/>
        <p:txBody>
          <a:bodyPr/>
          <a:lstStyle>
            <a:lvl1pPr>
              <a:defRPr/>
            </a:lvl1pPr>
          </a:lstStyle>
          <a:p>
            <a:pPr>
              <a:defRPr/>
            </a:pPr>
            <a:fld id="{AEE62416-EB6E-4930-B3CE-7F2C57931690}" type="slidenum">
              <a:rPr lang="en-US" altLang="en-US"/>
              <a:pPr>
                <a:defRPr/>
              </a:pPr>
              <a:t>‹#›</a:t>
            </a:fld>
            <a:endParaRPr lang="en-US" altLang="en-US"/>
          </a:p>
        </p:txBody>
      </p:sp>
    </p:spTree>
    <p:extLst>
      <p:ext uri="{BB962C8B-B14F-4D97-AF65-F5344CB8AC3E}">
        <p14:creationId xmlns:p14="http://schemas.microsoft.com/office/powerpoint/2010/main" val="3365117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p:spPr>
        <p:txBody>
          <a:bodyPr anchor="b"/>
          <a:lstStyle>
            <a:lvl1pPr algn="l">
              <a:defRPr sz="2000" b="1"/>
            </a:lvl1pPr>
          </a:lstStyle>
          <a:p>
            <a:r>
              <a:rPr lang="pt-PT"/>
              <a:t>Clique para editar o estilo do título principal</a:t>
            </a:r>
          </a:p>
        </p:txBody>
      </p:sp>
      <p:sp>
        <p:nvSpPr>
          <p:cNvPr id="3" name="Content Placeholder 2"/>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a:extLst>
              <a:ext uri="{FF2B5EF4-FFF2-40B4-BE49-F238E27FC236}">
                <a16:creationId xmlns:a16="http://schemas.microsoft.com/office/drawing/2014/main" id="{D821B1FB-8EB9-42A0-A21A-45DAB7F59B96}"/>
              </a:ext>
            </a:extLst>
          </p:cNvPr>
          <p:cNvSpPr>
            <a:spLocks noGrp="1"/>
          </p:cNvSpPr>
          <p:nvPr>
            <p:ph type="dt" sz="half" idx="10" hasCustomPrompt="1"/>
          </p:nvPr>
        </p:nvSpPr>
        <p:spPr/>
        <p:txBody>
          <a:bodyPr/>
          <a:lstStyle>
            <a:lvl1pPr>
              <a:defRPr/>
            </a:lvl1pPr>
          </a:lstStyle>
          <a:p>
            <a:pPr>
              <a:defRPr/>
            </a:pPr>
            <a:fld id="{47225B63-572B-4C87-B459-3FDE860F3A59}" type="datetime1">
              <a:rPr lang="en-US"/>
              <a:pPr>
                <a:defRPr/>
              </a:pPr>
              <a:t>9/2/2019</a:t>
            </a:fld>
            <a:endParaRPr lang="en-US"/>
          </a:p>
        </p:txBody>
      </p:sp>
      <p:sp>
        <p:nvSpPr>
          <p:cNvPr id="6" name="Footer Placeholder 4">
            <a:extLst>
              <a:ext uri="{FF2B5EF4-FFF2-40B4-BE49-F238E27FC236}">
                <a16:creationId xmlns:a16="http://schemas.microsoft.com/office/drawing/2014/main" id="{0FDC8428-34A6-4817-A0E3-32B4423F0A20}"/>
              </a:ext>
            </a:extLst>
          </p:cNvPr>
          <p:cNvSpPr>
            <a:spLocks noGrp="1"/>
          </p:cNvSpPr>
          <p:nvPr>
            <p:ph type="ftr" sz="quarter" idx="11" hasCustomPrompt="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02CE1AC-97A0-4803-998F-2E5214FDACA2}"/>
              </a:ext>
            </a:extLst>
          </p:cNvPr>
          <p:cNvSpPr>
            <a:spLocks noGrp="1"/>
          </p:cNvSpPr>
          <p:nvPr>
            <p:ph type="sldNum" sz="quarter" idx="12" hasCustomPrompt="1"/>
          </p:nvPr>
        </p:nvSpPr>
        <p:spPr/>
        <p:txBody>
          <a:bodyPr/>
          <a:lstStyle>
            <a:lvl1pPr>
              <a:defRPr/>
            </a:lvl1pPr>
          </a:lstStyle>
          <a:p>
            <a:pPr>
              <a:defRPr/>
            </a:pPr>
            <a:fld id="{2ABFAB61-E147-482B-A951-2D5E7B8C3541}" type="slidenum">
              <a:rPr lang="en-US" altLang="en-US"/>
              <a:pPr>
                <a:defRPr/>
              </a:pPr>
              <a:t>‹#›</a:t>
            </a:fld>
            <a:endParaRPr lang="en-US" altLang="en-US"/>
          </a:p>
        </p:txBody>
      </p:sp>
    </p:spTree>
    <p:extLst>
      <p:ext uri="{BB962C8B-B14F-4D97-AF65-F5344CB8AC3E}">
        <p14:creationId xmlns:p14="http://schemas.microsoft.com/office/powerpoint/2010/main" val="1403059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p:spPr>
        <p:txBody>
          <a:bodyPr anchor="b"/>
          <a:lstStyle>
            <a:lvl1pPr algn="l">
              <a:defRPr sz="2000" b="1"/>
            </a:lvl1pPr>
          </a:lstStyle>
          <a:p>
            <a:r>
              <a:rPr lang="pt-PT"/>
              <a:t>Clique para editar o estilo do título principal</a:t>
            </a:r>
          </a:p>
        </p:txBody>
      </p:sp>
      <p:sp>
        <p:nvSpPr>
          <p:cNvPr id="3" name="Picture Placeholder 2"/>
          <p:cNvSpPr>
            <a:spLocks noGrp="1"/>
          </p:cNvSpPr>
          <p:nvPr>
            <p:ph type="pic" idx="1" hasCustomPrompt="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a:extLst>
              <a:ext uri="{FF2B5EF4-FFF2-40B4-BE49-F238E27FC236}">
                <a16:creationId xmlns:a16="http://schemas.microsoft.com/office/drawing/2014/main" id="{4E302809-F3A6-4ACF-BAF0-ABFEFB238A6F}"/>
              </a:ext>
            </a:extLst>
          </p:cNvPr>
          <p:cNvSpPr>
            <a:spLocks noGrp="1"/>
          </p:cNvSpPr>
          <p:nvPr>
            <p:ph type="dt" sz="half" idx="10" hasCustomPrompt="1"/>
          </p:nvPr>
        </p:nvSpPr>
        <p:spPr/>
        <p:txBody>
          <a:bodyPr/>
          <a:lstStyle>
            <a:lvl1pPr>
              <a:defRPr/>
            </a:lvl1pPr>
          </a:lstStyle>
          <a:p>
            <a:pPr>
              <a:defRPr/>
            </a:pPr>
            <a:fld id="{2E5522FC-838C-487F-A3E0-75DEE776C912}" type="datetime1">
              <a:rPr lang="en-US"/>
              <a:pPr>
                <a:defRPr/>
              </a:pPr>
              <a:t>9/2/2019</a:t>
            </a:fld>
            <a:endParaRPr lang="en-US"/>
          </a:p>
        </p:txBody>
      </p:sp>
      <p:sp>
        <p:nvSpPr>
          <p:cNvPr id="6" name="Footer Placeholder 4">
            <a:extLst>
              <a:ext uri="{FF2B5EF4-FFF2-40B4-BE49-F238E27FC236}">
                <a16:creationId xmlns:a16="http://schemas.microsoft.com/office/drawing/2014/main" id="{335AF917-45C8-48C2-9F34-1C467465479A}"/>
              </a:ext>
            </a:extLst>
          </p:cNvPr>
          <p:cNvSpPr>
            <a:spLocks noGrp="1"/>
          </p:cNvSpPr>
          <p:nvPr>
            <p:ph type="ftr" sz="quarter" idx="11" hasCustomPrompt="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8E5CD2A-E945-4824-B8CD-9FEF971B23A5}"/>
              </a:ext>
            </a:extLst>
          </p:cNvPr>
          <p:cNvSpPr>
            <a:spLocks noGrp="1"/>
          </p:cNvSpPr>
          <p:nvPr>
            <p:ph type="sldNum" sz="quarter" idx="12" hasCustomPrompt="1"/>
          </p:nvPr>
        </p:nvSpPr>
        <p:spPr/>
        <p:txBody>
          <a:bodyPr/>
          <a:lstStyle>
            <a:lvl1pPr>
              <a:defRPr/>
            </a:lvl1pPr>
          </a:lstStyle>
          <a:p>
            <a:pPr>
              <a:defRPr/>
            </a:pPr>
            <a:fld id="{C0DD342D-76C8-456B-8365-A27406E26DAF}" type="slidenum">
              <a:rPr lang="en-US" altLang="en-US"/>
              <a:pPr>
                <a:defRPr/>
              </a:pPr>
              <a:t>‹#›</a:t>
            </a:fld>
            <a:endParaRPr lang="en-US" altLang="en-US"/>
          </a:p>
        </p:txBody>
      </p:sp>
    </p:spTree>
    <p:extLst>
      <p:ext uri="{BB962C8B-B14F-4D97-AF65-F5344CB8AC3E}">
        <p14:creationId xmlns:p14="http://schemas.microsoft.com/office/powerpoint/2010/main" val="4209293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527578D8-7CBB-4373-B6AD-C9EECBCDE89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t-PT"/>
              <a:t>Clique para editar o estilo do título principal</a:t>
            </a:r>
          </a:p>
        </p:txBody>
      </p:sp>
      <p:sp>
        <p:nvSpPr>
          <p:cNvPr id="1027" name="Text Placeholder 2">
            <a:extLst>
              <a:ext uri="{FF2B5EF4-FFF2-40B4-BE49-F238E27FC236}">
                <a16:creationId xmlns:a16="http://schemas.microsoft.com/office/drawing/2014/main" id="{0F9718D5-3DAF-4E1C-B8D9-AB90675923FF}"/>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a:extLst>
              <a:ext uri="{FF2B5EF4-FFF2-40B4-BE49-F238E27FC236}">
                <a16:creationId xmlns:a16="http://schemas.microsoft.com/office/drawing/2014/main" id="{EBD89A4F-D8A8-463A-BED8-2EB665539FD0}"/>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0DDD3E7A-3585-41FD-B792-934ACD2103CC}" type="datetime1">
              <a:rPr lang="en-US"/>
              <a:pPr>
                <a:defRPr/>
              </a:pPr>
              <a:t>9/2/2019</a:t>
            </a:fld>
            <a:endParaRPr lang="en-US"/>
          </a:p>
        </p:txBody>
      </p:sp>
      <p:sp>
        <p:nvSpPr>
          <p:cNvPr id="5" name="Footer Placeholder 4">
            <a:extLst>
              <a:ext uri="{FF2B5EF4-FFF2-40B4-BE49-F238E27FC236}">
                <a16:creationId xmlns:a16="http://schemas.microsoft.com/office/drawing/2014/main" id="{A0501D7B-30F5-4633-A8F7-1BB4739002E5}"/>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A8731F56-39C8-4587-A718-6F8FC1D74EC9}"/>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79875673-4E5A-46A3-8448-C2EAACB445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cfo@fba.co.atl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2.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D40A5B1E-0979-4FCC-8BCF-F2BF1F1A73ED}"/>
              </a:ext>
            </a:extLst>
          </p:cNvPr>
          <p:cNvSpPr>
            <a:spLocks noGrp="1"/>
          </p:cNvSpPr>
          <p:nvPr>
            <p:ph type="ctrTitle"/>
          </p:nvPr>
        </p:nvSpPr>
        <p:spPr/>
        <p:txBody>
          <a:bodyPr/>
          <a:lstStyle/>
          <a:p>
            <a:pPr eaLnBrk="1" hangingPunct="1"/>
            <a:r>
              <a:rPr lang="pt-PT"/>
              <a:t>Formação Avançada sobre Cibercrime para Juízes e Procuradores</a:t>
            </a:r>
          </a:p>
        </p:txBody>
      </p:sp>
      <p:sp>
        <p:nvSpPr>
          <p:cNvPr id="3075" name="Subtitle 2">
            <a:extLst>
              <a:ext uri="{FF2B5EF4-FFF2-40B4-BE49-F238E27FC236}">
                <a16:creationId xmlns:a16="http://schemas.microsoft.com/office/drawing/2014/main" id="{60DE146B-DAC8-4937-9F74-B2621E4C155C}"/>
              </a:ext>
            </a:extLst>
          </p:cNvPr>
          <p:cNvSpPr>
            <a:spLocks noGrp="1"/>
          </p:cNvSpPr>
          <p:nvPr>
            <p:ph type="subTitle" idx="1"/>
          </p:nvPr>
        </p:nvSpPr>
        <p:spPr/>
        <p:txBody>
          <a:bodyPr/>
          <a:lstStyle/>
          <a:p>
            <a:pPr eaLnBrk="1" hangingPunct="1"/>
            <a:r>
              <a:rPr lang="pt-PT" dirty="0">
                <a:solidFill>
                  <a:srgbClr val="898989"/>
                </a:solidFill>
              </a:rPr>
              <a:t>Sessões 2.3.4</a:t>
            </a:r>
          </a:p>
          <a:p>
            <a:pPr eaLnBrk="1" hangingPunct="1"/>
            <a:r>
              <a:rPr lang="pt-PT" dirty="0">
                <a:solidFill>
                  <a:srgbClr val="898989"/>
                </a:solidFill>
              </a:rPr>
              <a:t>Consideração de pedidos e concessão de autorizações </a:t>
            </a:r>
          </a:p>
        </p:txBody>
      </p:sp>
      <p:pic>
        <p:nvPicPr>
          <p:cNvPr id="3076" name="Picture 4">
            <a:extLst>
              <a:ext uri="{FF2B5EF4-FFF2-40B4-BE49-F238E27FC236}">
                <a16:creationId xmlns:a16="http://schemas.microsoft.com/office/drawing/2014/main" id="{3E3CAD3E-063C-4FE2-BB8A-659526BAF3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a:extLst>
              <a:ext uri="{FF2B5EF4-FFF2-40B4-BE49-F238E27FC236}">
                <a16:creationId xmlns:a16="http://schemas.microsoft.com/office/drawing/2014/main" id="{2242A452-299C-4A03-B1EB-CDFD50AB93A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67B2DDAE-72FF-490D-BA26-01F339E2BADA}" type="slidenum">
              <a:rPr lang="en-US" altLang="fr-FR" sz="1200" smtClean="0">
                <a:solidFill>
                  <a:srgbClr val="898989"/>
                </a:solidFill>
              </a:rPr>
              <a:pPr>
                <a:spcBef>
                  <a:spcPct val="0"/>
                </a:spcBef>
                <a:buFontTx/>
                <a:buNone/>
              </a:pPr>
              <a:t>1</a:t>
            </a:fld>
            <a:endParaRPr lang="en-US" altLang="fr-FR" sz="120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id="{68C990CD-7E43-4D7D-8AA5-FA0E5906D9F5}"/>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pt-PT" dirty="0"/>
              <a:t>Nome: Carlo </a:t>
            </a:r>
            <a:r>
              <a:rPr lang="pt-PT" dirty="0" err="1"/>
              <a:t>Rivas</a:t>
            </a:r>
            <a:r>
              <a:rPr lang="pt-PT" dirty="0"/>
              <a:t> </a:t>
            </a:r>
          </a:p>
          <a:p>
            <a:pPr algn="just" eaLnBrk="1" hangingPunct="1"/>
            <a:endParaRPr lang="en-US" altLang="en-US" dirty="0"/>
          </a:p>
          <a:p>
            <a:pPr algn="just" eaLnBrk="1" hangingPunct="1"/>
            <a:r>
              <a:rPr lang="pt-PT" dirty="0"/>
              <a:t>Cargo: procurador</a:t>
            </a:r>
          </a:p>
          <a:p>
            <a:pPr algn="just" eaLnBrk="1" hangingPunct="1"/>
            <a:endParaRPr lang="en-US" altLang="en-US" dirty="0"/>
          </a:p>
          <a:p>
            <a:pPr algn="just" eaLnBrk="1" hangingPunct="1"/>
            <a:r>
              <a:rPr lang="pt-PT" dirty="0"/>
              <a:t>Agência: Polícia Federal de </a:t>
            </a:r>
            <a:r>
              <a:rPr lang="pt-PT" dirty="0" err="1"/>
              <a:t>Ostland</a:t>
            </a:r>
            <a:endParaRPr lang="pt-PT" dirty="0"/>
          </a:p>
        </p:txBody>
      </p:sp>
      <p:sp>
        <p:nvSpPr>
          <p:cNvPr id="23555" name="Title 2">
            <a:extLst>
              <a:ext uri="{FF2B5EF4-FFF2-40B4-BE49-F238E27FC236}">
                <a16:creationId xmlns:a16="http://schemas.microsoft.com/office/drawing/2014/main" id="{630DB340-3446-44E5-8634-EDA2D77C9C6B}"/>
              </a:ext>
            </a:extLst>
          </p:cNvPr>
          <p:cNvSpPr>
            <a:spLocks noGrp="1"/>
          </p:cNvSpPr>
          <p:nvPr>
            <p:ph type="title"/>
          </p:nvPr>
        </p:nvSpPr>
        <p:spPr>
          <a:xfrm>
            <a:off x="457200" y="511175"/>
            <a:ext cx="8229600" cy="1143000"/>
          </a:xfrm>
        </p:spPr>
        <p:txBody>
          <a:bodyPr/>
          <a:lstStyle/>
          <a:p>
            <a:r>
              <a:rPr lang="pt-PT" b="1"/>
              <a:t>Estudos de caso: identificação do procurador</a:t>
            </a:r>
          </a:p>
        </p:txBody>
      </p:sp>
      <p:sp>
        <p:nvSpPr>
          <p:cNvPr id="23556" name="Slide Number Placeholder 1">
            <a:extLst>
              <a:ext uri="{FF2B5EF4-FFF2-40B4-BE49-F238E27FC236}">
                <a16:creationId xmlns:a16="http://schemas.microsoft.com/office/drawing/2014/main" id="{D3A1DC1A-2982-4F39-92E0-27AF484391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C01C38E-CE5B-4B62-A133-F010D6761ABB}" type="slidenum">
              <a:rPr lang="en-US" altLang="en-US" sz="1200" smtClean="0">
                <a:solidFill>
                  <a:srgbClr val="898989"/>
                </a:solidFill>
              </a:rPr>
              <a:pPr>
                <a:spcBef>
                  <a:spcPct val="0"/>
                </a:spcBef>
                <a:buFontTx/>
                <a:buNone/>
              </a:pPr>
              <a:t>10</a:t>
            </a:fld>
            <a:endParaRPr lang="en-US" altLang="en-US" sz="1200">
              <a:solidFill>
                <a:srgbClr val="89898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a:extLst>
              <a:ext uri="{FF2B5EF4-FFF2-40B4-BE49-F238E27FC236}">
                <a16:creationId xmlns:a16="http://schemas.microsoft.com/office/drawing/2014/main" id="{4919B63E-24DB-4752-AF82-9E5835EC83B5}"/>
              </a:ext>
            </a:extLst>
          </p:cNvPr>
          <p:cNvSpPr txBox="1">
            <a:spLocks/>
          </p:cNvSpPr>
          <p:nvPr/>
        </p:nvSpPr>
        <p:spPr bwMode="auto">
          <a:xfrm>
            <a:off x="350837" y="2101398"/>
            <a:ext cx="7966075" cy="3805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pt-PT" sz="2400" dirty="0"/>
              <a:t>Medida processual: </a:t>
            </a:r>
            <a:r>
              <a:rPr lang="pt-PT" sz="2400" dirty="0" err="1"/>
              <a:t>proteção</a:t>
            </a:r>
            <a:r>
              <a:rPr lang="pt-PT" sz="2400" dirty="0"/>
              <a:t> de dados informáticos</a:t>
            </a:r>
          </a:p>
          <a:p>
            <a:pPr algn="just" eaLnBrk="1" hangingPunct="1"/>
            <a:endParaRPr lang="en-US" altLang="en-US" sz="2400" dirty="0"/>
          </a:p>
          <a:p>
            <a:pPr algn="just" eaLnBrk="1" hangingPunct="1"/>
            <a:r>
              <a:rPr lang="pt-PT" sz="2400" dirty="0"/>
              <a:t>Legislação: Artigo [n.º do Artigo] de [</a:t>
            </a:r>
            <a:r>
              <a:rPr lang="pt-PT" sz="2400" i="1" dirty="0"/>
              <a:t>designação do</a:t>
            </a:r>
            <a:r>
              <a:rPr lang="pt-PT" sz="2400" dirty="0"/>
              <a:t> </a:t>
            </a:r>
            <a:r>
              <a:rPr lang="pt-PT" sz="2400" i="1" dirty="0"/>
              <a:t>direito processual</a:t>
            </a:r>
            <a:r>
              <a:rPr lang="pt-PT" sz="2400" dirty="0"/>
              <a:t> ] para busca e apreensão de dados informáticos. </a:t>
            </a:r>
          </a:p>
          <a:p>
            <a:pPr algn="just" eaLnBrk="1" hangingPunct="1"/>
            <a:endParaRPr lang="en-GB" altLang="sr-Latn-RS" dirty="0"/>
          </a:p>
        </p:txBody>
      </p:sp>
      <p:sp>
        <p:nvSpPr>
          <p:cNvPr id="25603" name="Title 2">
            <a:extLst>
              <a:ext uri="{FF2B5EF4-FFF2-40B4-BE49-F238E27FC236}">
                <a16:creationId xmlns:a16="http://schemas.microsoft.com/office/drawing/2014/main" id="{9D7AFC60-1DEE-421C-9207-230792605400}"/>
              </a:ext>
            </a:extLst>
          </p:cNvPr>
          <p:cNvSpPr>
            <a:spLocks noGrp="1"/>
          </p:cNvSpPr>
          <p:nvPr>
            <p:ph type="title"/>
          </p:nvPr>
        </p:nvSpPr>
        <p:spPr>
          <a:xfrm>
            <a:off x="457200" y="511175"/>
            <a:ext cx="8229600" cy="1143000"/>
          </a:xfrm>
        </p:spPr>
        <p:txBody>
          <a:bodyPr/>
          <a:lstStyle/>
          <a:p>
            <a:r>
              <a:rPr lang="pt-PT" b="1" dirty="0"/>
              <a:t>Estudos de caso: identificação da medida processual</a:t>
            </a:r>
          </a:p>
        </p:txBody>
      </p:sp>
      <p:sp>
        <p:nvSpPr>
          <p:cNvPr id="25604" name="Slide Number Placeholder 1">
            <a:extLst>
              <a:ext uri="{FF2B5EF4-FFF2-40B4-BE49-F238E27FC236}">
                <a16:creationId xmlns:a16="http://schemas.microsoft.com/office/drawing/2014/main" id="{0816D7FF-8A4D-45A9-A972-0178C45859E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E54887B-3675-46BA-810B-4E3DFBEEAD3B}" type="slidenum">
              <a:rPr lang="en-US" altLang="en-US" sz="1200" smtClean="0">
                <a:solidFill>
                  <a:srgbClr val="898989"/>
                </a:solidFill>
              </a:rPr>
              <a:pPr>
                <a:spcBef>
                  <a:spcPct val="0"/>
                </a:spcBef>
                <a:buFontTx/>
                <a:buNone/>
              </a:pPr>
              <a:t>11</a:t>
            </a:fld>
            <a:endParaRPr lang="en-US" altLang="en-US" sz="1200">
              <a:solidFill>
                <a:srgbClr val="898989"/>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a:extLst>
              <a:ext uri="{FF2B5EF4-FFF2-40B4-BE49-F238E27FC236}">
                <a16:creationId xmlns:a16="http://schemas.microsoft.com/office/drawing/2014/main" id="{4170DE8C-987D-408B-8B31-40FBBA40907A}"/>
              </a:ext>
            </a:extLst>
          </p:cNvPr>
          <p:cNvSpPr txBox="1">
            <a:spLocks/>
          </p:cNvSpPr>
          <p:nvPr/>
        </p:nvSpPr>
        <p:spPr bwMode="auto">
          <a:xfrm>
            <a:off x="350838" y="2119086"/>
            <a:ext cx="7966075" cy="3715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r>
              <a:rPr lang="pt-PT" sz="2800" dirty="0" err="1"/>
              <a:t>Cibercriminosos</a:t>
            </a:r>
            <a:r>
              <a:rPr lang="pt-PT" sz="2800" dirty="0"/>
              <a:t> desconhecidos prepararam e enviaram um e-mail com data de quinta-feira, 28 de </a:t>
            </a:r>
            <a:r>
              <a:rPr lang="pt-PT" sz="2800" dirty="0" err="1"/>
              <a:t>setembro</a:t>
            </a:r>
            <a:r>
              <a:rPr lang="pt-PT" sz="2800" dirty="0"/>
              <a:t> de 2017, às 17:55, da conta de e-mail &lt;</a:t>
            </a:r>
            <a:r>
              <a:rPr lang="pt-PT" sz="2800" dirty="0" err="1"/>
              <a:t>otos@ubp.co.nrl</a:t>
            </a:r>
            <a:r>
              <a:rPr lang="pt-PT" sz="2800" dirty="0"/>
              <a:t>&gt; para a conta de e-mail </a:t>
            </a:r>
            <a:r>
              <a:rPr lang="pt-PT" sz="2800" dirty="0" err="1">
                <a:hlinkClick r:id="rId3"/>
              </a:rPr>
              <a:t>cfo@fba.co.atls</a:t>
            </a:r>
            <a:endParaRPr lang="pt-PT" sz="2800" dirty="0">
              <a:hlinkClick r:id="rId3"/>
            </a:endParaRPr>
          </a:p>
          <a:p>
            <a:pPr marL="0" indent="0" algn="ctr">
              <a:buFont typeface="Arial" panose="020B0604020202020204" pitchFamily="34" charset="0"/>
              <a:buNone/>
              <a:defRPr/>
            </a:pPr>
            <a:r>
              <a:rPr lang="pt-PT" sz="2800" dirty="0"/>
              <a:t>…</a:t>
            </a:r>
          </a:p>
        </p:txBody>
      </p:sp>
      <p:sp>
        <p:nvSpPr>
          <p:cNvPr id="27651" name="Title 2">
            <a:extLst>
              <a:ext uri="{FF2B5EF4-FFF2-40B4-BE49-F238E27FC236}">
                <a16:creationId xmlns:a16="http://schemas.microsoft.com/office/drawing/2014/main" id="{E2AFE3E5-B655-4D75-AA55-BB45B7214970}"/>
              </a:ext>
            </a:extLst>
          </p:cNvPr>
          <p:cNvSpPr>
            <a:spLocks noGrp="1"/>
          </p:cNvSpPr>
          <p:nvPr>
            <p:ph type="title"/>
          </p:nvPr>
        </p:nvSpPr>
        <p:spPr>
          <a:xfrm>
            <a:off x="457200" y="511175"/>
            <a:ext cx="8229600" cy="1143000"/>
          </a:xfrm>
        </p:spPr>
        <p:txBody>
          <a:bodyPr/>
          <a:lstStyle/>
          <a:p>
            <a:r>
              <a:rPr lang="pt-PT" b="1"/>
              <a:t>Estudos de caso: resumo dos factos</a:t>
            </a:r>
          </a:p>
        </p:txBody>
      </p:sp>
      <p:sp>
        <p:nvSpPr>
          <p:cNvPr id="27652" name="Slide Number Placeholder 1">
            <a:extLst>
              <a:ext uri="{FF2B5EF4-FFF2-40B4-BE49-F238E27FC236}">
                <a16:creationId xmlns:a16="http://schemas.microsoft.com/office/drawing/2014/main" id="{3310F679-3964-421C-959E-010BD809518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23798AE-FB0B-4C27-AE6F-1DE047224974}" type="slidenum">
              <a:rPr lang="en-US" altLang="en-US" sz="1200" smtClean="0">
                <a:solidFill>
                  <a:srgbClr val="898989"/>
                </a:solidFill>
              </a:rPr>
              <a:pPr>
                <a:spcBef>
                  <a:spcPct val="0"/>
                </a:spcBef>
                <a:buFontTx/>
                <a:buNone/>
              </a:pPr>
              <a:t>12</a:t>
            </a:fld>
            <a:endParaRPr lang="en-US" altLang="en-US" sz="1200">
              <a:solidFill>
                <a:srgbClr val="898989"/>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a:extLst>
              <a:ext uri="{FF2B5EF4-FFF2-40B4-BE49-F238E27FC236}">
                <a16:creationId xmlns:a16="http://schemas.microsoft.com/office/drawing/2014/main" id="{F3E3AB91-38BE-4D58-9ABD-1B1E5493AF16}"/>
              </a:ext>
            </a:extLst>
          </p:cNvPr>
          <p:cNvSpPr>
            <a:spLocks noGrp="1"/>
          </p:cNvSpPr>
          <p:nvPr>
            <p:ph type="title"/>
          </p:nvPr>
        </p:nvSpPr>
        <p:spPr>
          <a:xfrm>
            <a:off x="350838" y="317500"/>
            <a:ext cx="8229600" cy="1143000"/>
          </a:xfrm>
        </p:spPr>
        <p:txBody>
          <a:bodyPr/>
          <a:lstStyle/>
          <a:p>
            <a:pPr eaLnBrk="1" hangingPunct="1"/>
            <a:r>
              <a:rPr lang="pt-PT" b="1"/>
              <a:t>Motivos</a:t>
            </a:r>
          </a:p>
        </p:txBody>
      </p:sp>
      <p:sp>
        <p:nvSpPr>
          <p:cNvPr id="29700" name="Rectangle 3">
            <a:extLst>
              <a:ext uri="{FF2B5EF4-FFF2-40B4-BE49-F238E27FC236}">
                <a16:creationId xmlns:a16="http://schemas.microsoft.com/office/drawing/2014/main" id="{88B245E0-B056-472D-B80A-C8A46ED4F808}"/>
              </a:ext>
            </a:extLst>
          </p:cNvPr>
          <p:cNvSpPr txBox="1">
            <a:spLocks/>
          </p:cNvSpPr>
          <p:nvPr/>
        </p:nvSpPr>
        <p:spPr bwMode="auto">
          <a:xfrm>
            <a:off x="373856" y="1301750"/>
            <a:ext cx="839628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sz="3100"/>
          </a:p>
        </p:txBody>
      </p:sp>
      <p:sp>
        <p:nvSpPr>
          <p:cNvPr id="2" name="TextBox 1">
            <a:extLst>
              <a:ext uri="{FF2B5EF4-FFF2-40B4-BE49-F238E27FC236}">
                <a16:creationId xmlns:a16="http://schemas.microsoft.com/office/drawing/2014/main" id="{7BF8F1CB-EED3-4E8A-A425-D510C5940E30}"/>
              </a:ext>
            </a:extLst>
          </p:cNvPr>
          <p:cNvSpPr txBox="1"/>
          <p:nvPr/>
        </p:nvSpPr>
        <p:spPr>
          <a:xfrm>
            <a:off x="350838" y="1460500"/>
            <a:ext cx="8116757" cy="4401205"/>
          </a:xfrm>
          <a:prstGeom prst="rect">
            <a:avLst/>
          </a:prstGeom>
          <a:noFill/>
        </p:spPr>
        <p:txBody>
          <a:bodyPr wrap="square">
            <a:spAutoFit/>
          </a:bodyPr>
          <a:lstStyle/>
          <a:p>
            <a:pPr marL="457200" indent="-457200" algn="just">
              <a:buFont typeface="Arial" panose="020B0604020202020204" pitchFamily="34" charset="0"/>
              <a:buChar char="•"/>
              <a:defRPr/>
            </a:pPr>
            <a:r>
              <a:rPr lang="pt-PT" sz="2800" dirty="0">
                <a:latin typeface="+mj-lt"/>
              </a:rPr>
              <a:t>O Artigo 15.º exige que as medidas de investigação se </a:t>
            </a:r>
            <a:r>
              <a:rPr lang="pt-PT" sz="2800" b="1" dirty="0">
                <a:solidFill>
                  <a:srgbClr val="FF0000"/>
                </a:solidFill>
                <a:latin typeface="+mj-lt"/>
              </a:rPr>
              <a:t>baseiem em motivos </a:t>
            </a:r>
            <a:r>
              <a:rPr lang="pt-PT" sz="2800" dirty="0">
                <a:latin typeface="+mj-lt"/>
              </a:rPr>
              <a:t>que justifiquem a execução de tais medidas.</a:t>
            </a:r>
          </a:p>
          <a:p>
            <a:pPr marL="457200" indent="-457200" algn="just">
              <a:buFont typeface="Arial" panose="020B0604020202020204" pitchFamily="34" charset="0"/>
              <a:buChar char="•"/>
              <a:defRPr/>
            </a:pPr>
            <a:r>
              <a:rPr lang="pt-PT" sz="2800" b="1" dirty="0">
                <a:solidFill>
                  <a:srgbClr val="FF0000"/>
                </a:solidFill>
                <a:latin typeface="+mj-lt"/>
              </a:rPr>
              <a:t>Nota explicativa</a:t>
            </a:r>
            <a:r>
              <a:rPr lang="pt-PT" sz="2800" dirty="0">
                <a:latin typeface="+mj-lt"/>
              </a:rPr>
              <a:t> da Convenção de Budapeste: "a Convenção exige especificamente que tais condições e garantias incluam... </a:t>
            </a:r>
            <a:r>
              <a:rPr lang="pt-PT" sz="2800" b="1" dirty="0">
                <a:solidFill>
                  <a:srgbClr val="FF0000"/>
                </a:solidFill>
                <a:latin typeface="+mj-lt"/>
              </a:rPr>
              <a:t>fundamentos que justifiquem a aplicação do poder ou procedimento</a:t>
            </a:r>
            <a:r>
              <a:rPr lang="pt-PT" sz="2800" dirty="0">
                <a:latin typeface="+mj-lt"/>
              </a:rPr>
              <a:t>"</a:t>
            </a:r>
          </a:p>
          <a:p>
            <a:pPr marL="457200" indent="-457200" algn="just">
              <a:buFont typeface="Arial" panose="020B0604020202020204" pitchFamily="34" charset="0"/>
              <a:buChar char="•"/>
              <a:defRPr/>
            </a:pPr>
            <a:r>
              <a:rPr lang="pt-PT" sz="2800" dirty="0">
                <a:latin typeface="+mj-lt"/>
              </a:rPr>
              <a:t>O motivo deve explicar </a:t>
            </a:r>
            <a:r>
              <a:rPr lang="pt-PT" sz="2800" b="1" dirty="0">
                <a:solidFill>
                  <a:srgbClr val="FF0000"/>
                </a:solidFill>
                <a:latin typeface="+mj-lt"/>
              </a:rPr>
              <a:t>por que razão a medida de investigação é necessária</a:t>
            </a:r>
          </a:p>
        </p:txBody>
      </p:sp>
      <p:sp>
        <p:nvSpPr>
          <p:cNvPr id="29702" name="Slide Number Placeholder 2">
            <a:extLst>
              <a:ext uri="{FF2B5EF4-FFF2-40B4-BE49-F238E27FC236}">
                <a16:creationId xmlns:a16="http://schemas.microsoft.com/office/drawing/2014/main" id="{4902CAEF-DB46-4BA2-9AA2-EA9DDAC175B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6A0ECB4-1B42-413B-80C6-480C05945BD6}" type="slidenum">
              <a:rPr lang="en-US" altLang="en-US" sz="1200" smtClean="0">
                <a:solidFill>
                  <a:srgbClr val="898989"/>
                </a:solidFill>
              </a:rPr>
              <a:pPr>
                <a:spcBef>
                  <a:spcPct val="0"/>
                </a:spcBef>
                <a:buFontTx/>
                <a:buNone/>
              </a:pPr>
              <a:t>13</a:t>
            </a:fld>
            <a:endParaRPr lang="en-US" altLang="en-US" sz="1200">
              <a:solidFill>
                <a:srgbClr val="898989"/>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A84A21DD-5597-4AE7-9828-05CEB080F5FF}"/>
              </a:ext>
            </a:extLst>
          </p:cNvPr>
          <p:cNvSpPr>
            <a:spLocks noGrp="1"/>
          </p:cNvSpPr>
          <p:nvPr>
            <p:ph type="title"/>
          </p:nvPr>
        </p:nvSpPr>
        <p:spPr>
          <a:xfrm>
            <a:off x="457200" y="300038"/>
            <a:ext cx="8229600" cy="1143000"/>
          </a:xfrm>
        </p:spPr>
        <p:txBody>
          <a:bodyPr/>
          <a:lstStyle/>
          <a:p>
            <a:r>
              <a:rPr lang="pt-PT" b="1"/>
              <a:t>Apreensão de dados da filial de Ostland</a:t>
            </a:r>
          </a:p>
        </p:txBody>
      </p:sp>
      <p:sp>
        <p:nvSpPr>
          <p:cNvPr id="80899" name="Content Placeholder 2">
            <a:extLst>
              <a:ext uri="{FF2B5EF4-FFF2-40B4-BE49-F238E27FC236}">
                <a16:creationId xmlns:a16="http://schemas.microsoft.com/office/drawing/2014/main" id="{2E9F4C7D-28D5-49E3-908D-D915B90F892C}"/>
              </a:ext>
            </a:extLst>
          </p:cNvPr>
          <p:cNvSpPr>
            <a:spLocks noGrp="1"/>
          </p:cNvSpPr>
          <p:nvPr>
            <p:ph idx="1"/>
          </p:nvPr>
        </p:nvSpPr>
        <p:spPr>
          <a:xfrm>
            <a:off x="457200" y="1636713"/>
            <a:ext cx="7913688" cy="4525962"/>
          </a:xfrm>
        </p:spPr>
        <p:txBody>
          <a:bodyPr/>
          <a:lstStyle/>
          <a:p>
            <a:pPr marL="0" indent="0" algn="just">
              <a:buFont typeface="Arial" panose="020B0604020202020204" pitchFamily="34" charset="0"/>
              <a:buNone/>
              <a:defRPr/>
            </a:pPr>
            <a:r>
              <a:rPr lang="pt-PT" sz="2400" b="1" dirty="0"/>
              <a:t>Alguns motivos:</a:t>
            </a:r>
          </a:p>
          <a:p>
            <a:pPr algn="just">
              <a:buFont typeface="Arial" charset="0"/>
              <a:buChar char="•"/>
              <a:defRPr/>
            </a:pPr>
            <a:r>
              <a:rPr lang="pt-PT" sz="2400" dirty="0"/>
              <a:t>Pedido de auxílio recebido da Atlantis</a:t>
            </a:r>
          </a:p>
          <a:p>
            <a:pPr algn="just">
              <a:buFont typeface="Arial" charset="0"/>
              <a:buChar char="•"/>
              <a:defRPr/>
            </a:pPr>
            <a:r>
              <a:rPr lang="pt-PT" sz="2400" dirty="0"/>
              <a:t>Infração grave cometida (</a:t>
            </a:r>
            <a:r>
              <a:rPr lang="pt-PT" sz="2400" dirty="0" err="1"/>
              <a:t>BEC</a:t>
            </a:r>
            <a:r>
              <a:rPr lang="pt-PT" sz="2400" dirty="0"/>
              <a:t>)</a:t>
            </a:r>
          </a:p>
          <a:p>
            <a:pPr algn="just">
              <a:buFont typeface="Arial" charset="0"/>
              <a:buChar char="•"/>
              <a:defRPr/>
            </a:pPr>
            <a:r>
              <a:rPr lang="pt-PT" sz="2400" dirty="0"/>
              <a:t>Probabilidade de autores de crimes repetirem a infração</a:t>
            </a:r>
          </a:p>
          <a:p>
            <a:pPr algn="just">
              <a:buFont typeface="Arial" charset="0"/>
              <a:buChar char="•"/>
              <a:defRPr/>
            </a:pPr>
            <a:r>
              <a:rPr lang="pt-PT" sz="2400" dirty="0"/>
              <a:t>A Agência </a:t>
            </a:r>
            <a:r>
              <a:rPr lang="pt-PT" sz="2400" dirty="0" err="1"/>
              <a:t>Ostland</a:t>
            </a:r>
            <a:r>
              <a:rPr lang="pt-PT" sz="2400" dirty="0"/>
              <a:t> tem informações de subscritor em forma de dados informáticos que permitem a identificação de titulares de conta bancária</a:t>
            </a:r>
          </a:p>
          <a:p>
            <a:pPr algn="just">
              <a:buFont typeface="Arial" charset="0"/>
              <a:buChar char="•"/>
              <a:defRPr/>
            </a:pPr>
            <a:r>
              <a:rPr lang="pt-PT" sz="2400" dirty="0"/>
              <a:t>Considerar os códigos de acesso inacessíveis evitará que os criminosos acedam aos produtos do crime</a:t>
            </a:r>
          </a:p>
          <a:p>
            <a:pPr algn="just">
              <a:buFont typeface="Arial" charset="0"/>
              <a:buChar char="•"/>
              <a:defRPr/>
            </a:pPr>
            <a:r>
              <a:rPr lang="pt-PT" sz="2400" dirty="0"/>
              <a:t>A Agência </a:t>
            </a:r>
            <a:r>
              <a:rPr lang="pt-PT" sz="2400" dirty="0" err="1"/>
              <a:t>Ostland</a:t>
            </a:r>
            <a:r>
              <a:rPr lang="pt-PT" sz="2400" dirty="0"/>
              <a:t> não tem capacidade para produzir dados - portanto, é necessária a apreensão </a:t>
            </a:r>
          </a:p>
        </p:txBody>
      </p:sp>
      <p:sp>
        <p:nvSpPr>
          <p:cNvPr id="31748" name="Slide Number Placeholder 3">
            <a:extLst>
              <a:ext uri="{FF2B5EF4-FFF2-40B4-BE49-F238E27FC236}">
                <a16:creationId xmlns:a16="http://schemas.microsoft.com/office/drawing/2014/main" id="{D09CB0CC-5CFF-4AFB-9F40-6E7D2018A6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001773-CE76-45DA-ACD5-1644DEC09506}" type="slidenum">
              <a:rPr lang="en-US" altLang="en-US" sz="1200" smtClean="0">
                <a:solidFill>
                  <a:srgbClr val="898989"/>
                </a:solidFill>
              </a:rPr>
              <a:pPr>
                <a:spcBef>
                  <a:spcPct val="0"/>
                </a:spcBef>
                <a:buFontTx/>
                <a:buNone/>
              </a:pPr>
              <a:t>14</a:t>
            </a:fld>
            <a:endParaRPr lang="en-US" altLang="en-US" sz="1200">
              <a:solidFill>
                <a:srgbClr val="898989"/>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0899">
                                            <p:txEl>
                                              <p:pRg st="1" end="1"/>
                                            </p:txEl>
                                          </p:spTgt>
                                        </p:tgtEl>
                                        <p:attrNameLst>
                                          <p:attrName>style.visibility</p:attrName>
                                        </p:attrNameLst>
                                      </p:cBhvr>
                                      <p:to>
                                        <p:strVal val="visible"/>
                                      </p:to>
                                    </p:set>
                                    <p:animEffect transition="in" filter="fade">
                                      <p:cBhvr>
                                        <p:cTn id="7" dur="500"/>
                                        <p:tgtEl>
                                          <p:spTgt spid="8089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0899">
                                            <p:txEl>
                                              <p:pRg st="2" end="2"/>
                                            </p:txEl>
                                          </p:spTgt>
                                        </p:tgtEl>
                                        <p:attrNameLst>
                                          <p:attrName>style.visibility</p:attrName>
                                        </p:attrNameLst>
                                      </p:cBhvr>
                                      <p:to>
                                        <p:strVal val="visible"/>
                                      </p:to>
                                    </p:set>
                                    <p:animEffect transition="in" filter="fade">
                                      <p:cBhvr>
                                        <p:cTn id="12" dur="500"/>
                                        <p:tgtEl>
                                          <p:spTgt spid="8089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0899">
                                            <p:txEl>
                                              <p:pRg st="3" end="3"/>
                                            </p:txEl>
                                          </p:spTgt>
                                        </p:tgtEl>
                                        <p:attrNameLst>
                                          <p:attrName>style.visibility</p:attrName>
                                        </p:attrNameLst>
                                      </p:cBhvr>
                                      <p:to>
                                        <p:strVal val="visible"/>
                                      </p:to>
                                    </p:set>
                                    <p:animEffect transition="in" filter="fade">
                                      <p:cBhvr>
                                        <p:cTn id="17" dur="500"/>
                                        <p:tgtEl>
                                          <p:spTgt spid="80899">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0899">
                                            <p:txEl>
                                              <p:pRg st="4" end="4"/>
                                            </p:txEl>
                                          </p:spTgt>
                                        </p:tgtEl>
                                        <p:attrNameLst>
                                          <p:attrName>style.visibility</p:attrName>
                                        </p:attrNameLst>
                                      </p:cBhvr>
                                      <p:to>
                                        <p:strVal val="visible"/>
                                      </p:to>
                                    </p:set>
                                    <p:animEffect transition="in" filter="fade">
                                      <p:cBhvr>
                                        <p:cTn id="22" dur="500"/>
                                        <p:tgtEl>
                                          <p:spTgt spid="80899">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80899">
                                            <p:txEl>
                                              <p:pRg st="5" end="5"/>
                                            </p:txEl>
                                          </p:spTgt>
                                        </p:tgtEl>
                                        <p:attrNameLst>
                                          <p:attrName>style.visibility</p:attrName>
                                        </p:attrNameLst>
                                      </p:cBhvr>
                                      <p:to>
                                        <p:strVal val="visible"/>
                                      </p:to>
                                    </p:set>
                                    <p:animEffect transition="in" filter="fade">
                                      <p:cBhvr>
                                        <p:cTn id="27" dur="500"/>
                                        <p:tgtEl>
                                          <p:spTgt spid="80899">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80899">
                                            <p:txEl>
                                              <p:pRg st="6" end="6"/>
                                            </p:txEl>
                                          </p:spTgt>
                                        </p:tgtEl>
                                        <p:attrNameLst>
                                          <p:attrName>style.visibility</p:attrName>
                                        </p:attrNameLst>
                                      </p:cBhvr>
                                      <p:to>
                                        <p:strVal val="visible"/>
                                      </p:to>
                                    </p:set>
                                    <p:animEffect transition="in" filter="fade">
                                      <p:cBhvr>
                                        <p:cTn id="32" dur="500"/>
                                        <p:tgtEl>
                                          <p:spTgt spid="808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a:extLst>
              <a:ext uri="{FF2B5EF4-FFF2-40B4-BE49-F238E27FC236}">
                <a16:creationId xmlns:a16="http://schemas.microsoft.com/office/drawing/2014/main" id="{34CB788B-2C2F-43F5-86D7-AEEFD78EBE26}"/>
              </a:ext>
            </a:extLst>
          </p:cNvPr>
          <p:cNvSpPr txBox="1">
            <a:spLocks/>
          </p:cNvSpPr>
          <p:nvPr/>
        </p:nvSpPr>
        <p:spPr bwMode="auto">
          <a:xfrm>
            <a:off x="385763" y="1193184"/>
            <a:ext cx="814863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3000" dirty="0"/>
              <a:t>Identificação das principais questões que exigem consideração </a:t>
            </a:r>
            <a:endParaRPr lang="en-US" altLang="x-none" sz="2600" dirty="0"/>
          </a:p>
          <a:p>
            <a:pPr algn="just" eaLnBrk="1" hangingPunct="1"/>
            <a:r>
              <a:rPr lang="pt-PT" sz="3000" dirty="0"/>
              <a:t>Exemplos de questões gerais: </a:t>
            </a:r>
          </a:p>
        </p:txBody>
      </p:sp>
      <p:sp>
        <p:nvSpPr>
          <p:cNvPr id="33795" name="Title 2">
            <a:extLst>
              <a:ext uri="{FF2B5EF4-FFF2-40B4-BE49-F238E27FC236}">
                <a16:creationId xmlns:a16="http://schemas.microsoft.com/office/drawing/2014/main" id="{D7E84E51-477C-452F-ADEB-F4C8BC54E861}"/>
              </a:ext>
            </a:extLst>
          </p:cNvPr>
          <p:cNvSpPr>
            <a:spLocks noGrp="1"/>
          </p:cNvSpPr>
          <p:nvPr>
            <p:ph type="title"/>
          </p:nvPr>
        </p:nvSpPr>
        <p:spPr>
          <a:xfrm>
            <a:off x="457200" y="0"/>
            <a:ext cx="8229600" cy="1143000"/>
          </a:xfrm>
        </p:spPr>
        <p:txBody>
          <a:bodyPr/>
          <a:lstStyle/>
          <a:p>
            <a:r>
              <a:rPr lang="pt-PT" b="1"/>
              <a:t>Identificação de problemas</a:t>
            </a:r>
          </a:p>
        </p:txBody>
      </p:sp>
      <p:pic>
        <p:nvPicPr>
          <p:cNvPr id="33796" name="Picture 5" descr="Resultado de imagem para identificação de problemas">
            <a:extLst>
              <a:ext uri="{FF2B5EF4-FFF2-40B4-BE49-F238E27FC236}">
                <a16:creationId xmlns:a16="http://schemas.microsoft.com/office/drawing/2014/main" id="{DFA8CFB5-F04F-407A-A0C7-D2FED0D57C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9177" r="57500" b="12038"/>
          <a:stretch>
            <a:fillRect/>
          </a:stretch>
        </p:blipFill>
        <p:spPr bwMode="auto">
          <a:xfrm>
            <a:off x="6553200" y="4430950"/>
            <a:ext cx="2590800" cy="174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Rectangle 3">
            <a:extLst>
              <a:ext uri="{FF2B5EF4-FFF2-40B4-BE49-F238E27FC236}">
                <a16:creationId xmlns:a16="http://schemas.microsoft.com/office/drawing/2014/main" id="{553BBCF9-E896-4556-B90B-5757A3259C98}"/>
              </a:ext>
            </a:extLst>
          </p:cNvPr>
          <p:cNvSpPr txBox="1">
            <a:spLocks/>
          </p:cNvSpPr>
          <p:nvPr/>
        </p:nvSpPr>
        <p:spPr bwMode="auto">
          <a:xfrm>
            <a:off x="249238" y="2753651"/>
            <a:ext cx="5724525" cy="342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eaLnBrk="1" hangingPunct="1"/>
            <a:r>
              <a:rPr lang="pt-PT" sz="2600" dirty="0"/>
              <a:t>Uma medida menos onerosa pode alcançar o mesmo resultado desejado?</a:t>
            </a:r>
          </a:p>
          <a:p>
            <a:pPr lvl="1" algn="just" eaLnBrk="1" hangingPunct="1"/>
            <a:r>
              <a:rPr lang="pt-PT" sz="2600" dirty="0"/>
              <a:t>Os direitos da empresa terceirizada estão a ser protegidos?</a:t>
            </a:r>
          </a:p>
          <a:p>
            <a:pPr lvl="1" algn="just" eaLnBrk="1" hangingPunct="1"/>
            <a:r>
              <a:rPr lang="pt-PT" sz="2600" dirty="0"/>
              <a:t>Os fundamentos justificam o exercício dos poderes processuais?</a:t>
            </a:r>
          </a:p>
        </p:txBody>
      </p:sp>
      <p:sp>
        <p:nvSpPr>
          <p:cNvPr id="33798" name="Slide Number Placeholder 1">
            <a:extLst>
              <a:ext uri="{FF2B5EF4-FFF2-40B4-BE49-F238E27FC236}">
                <a16:creationId xmlns:a16="http://schemas.microsoft.com/office/drawing/2014/main" id="{8CA1CAB1-A3D7-4AFB-8562-509A353478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247EE35-D459-401D-9901-4A7BC44250F9}" type="slidenum">
              <a:rPr lang="en-US" altLang="en-US" sz="1200" smtClean="0">
                <a:solidFill>
                  <a:srgbClr val="898989"/>
                </a:solidFill>
              </a:rPr>
              <a:pPr>
                <a:spcBef>
                  <a:spcPct val="0"/>
                </a:spcBef>
                <a:buFontTx/>
                <a:buNone/>
              </a:pPr>
              <a:t>15</a:t>
            </a:fld>
            <a:endParaRPr lang="en-US" altLang="en-US" sz="1200" dirty="0">
              <a:solidFill>
                <a:srgbClr val="898989"/>
              </a:solidFill>
            </a:endParaRPr>
          </a:p>
        </p:txBody>
      </p:sp>
    </p:spTree>
    <p:extLst>
      <p:ext uri="{BB962C8B-B14F-4D97-AF65-F5344CB8AC3E}">
        <p14:creationId xmlns:p14="http://schemas.microsoft.com/office/powerpoint/2010/main" val="4024890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a:extLst>
              <a:ext uri="{FF2B5EF4-FFF2-40B4-BE49-F238E27FC236}">
                <a16:creationId xmlns:a16="http://schemas.microsoft.com/office/drawing/2014/main" id="{A1AFBCDB-5B1F-4529-B21C-37C311BEF346}"/>
              </a:ext>
            </a:extLst>
          </p:cNvPr>
          <p:cNvSpPr txBox="1">
            <a:spLocks/>
          </p:cNvSpPr>
          <p:nvPr/>
        </p:nvSpPr>
        <p:spPr bwMode="auto">
          <a:xfrm>
            <a:off x="350838" y="1240217"/>
            <a:ext cx="7610475" cy="493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400" dirty="0"/>
              <a:t>Perguntas a serem colocadas após a conclusão da apresentação e identificação de problemas</a:t>
            </a:r>
          </a:p>
          <a:p>
            <a:pPr algn="just" eaLnBrk="1" hangingPunct="1"/>
            <a:endParaRPr lang="en-GB" altLang="x-none" sz="2400" dirty="0"/>
          </a:p>
          <a:p>
            <a:pPr algn="just" eaLnBrk="1" hangingPunct="1"/>
            <a:r>
              <a:rPr lang="pt-PT" sz="2400" dirty="0"/>
              <a:t>Perguntas: claras, concisas e relevantes para as questões em causa</a:t>
            </a:r>
          </a:p>
          <a:p>
            <a:pPr algn="just" eaLnBrk="1" hangingPunct="1"/>
            <a:endParaRPr lang="en-GB" altLang="x-none" sz="2400" dirty="0"/>
          </a:p>
          <a:p>
            <a:pPr algn="just" eaLnBrk="1" hangingPunct="1"/>
            <a:r>
              <a:rPr lang="pt-PT" sz="2400" dirty="0"/>
              <a:t>As perguntas podem referir-se a:</a:t>
            </a:r>
          </a:p>
          <a:p>
            <a:pPr lvl="1" algn="just" eaLnBrk="1" hangingPunct="1"/>
            <a:r>
              <a:rPr lang="pt-PT" sz="2400" dirty="0"/>
              <a:t>Factos</a:t>
            </a:r>
          </a:p>
          <a:p>
            <a:pPr lvl="1" algn="just" eaLnBrk="1" hangingPunct="1"/>
            <a:r>
              <a:rPr lang="pt-PT" sz="2400" dirty="0"/>
              <a:t>Motivos</a:t>
            </a:r>
          </a:p>
          <a:p>
            <a:pPr lvl="1" algn="just" eaLnBrk="1" hangingPunct="1"/>
            <a:r>
              <a:rPr lang="pt-PT" sz="2400" dirty="0"/>
              <a:t>Terceiros</a:t>
            </a:r>
          </a:p>
          <a:p>
            <a:pPr lvl="1" algn="just" eaLnBrk="1" hangingPunct="1"/>
            <a:r>
              <a:rPr lang="pt-PT" sz="2400" dirty="0"/>
              <a:t>Âmbito e duração</a:t>
            </a:r>
          </a:p>
          <a:p>
            <a:pPr lvl="1" algn="just" eaLnBrk="1" hangingPunct="1"/>
            <a:r>
              <a:rPr lang="pt-PT" sz="2400" dirty="0"/>
              <a:t>Medidas de implementação</a:t>
            </a:r>
          </a:p>
          <a:p>
            <a:pPr algn="just" eaLnBrk="1" hangingPunct="1"/>
            <a:endParaRPr lang="en-GB" altLang="x-none" sz="3000" dirty="0"/>
          </a:p>
        </p:txBody>
      </p:sp>
      <p:sp>
        <p:nvSpPr>
          <p:cNvPr id="35843" name="Title 2">
            <a:extLst>
              <a:ext uri="{FF2B5EF4-FFF2-40B4-BE49-F238E27FC236}">
                <a16:creationId xmlns:a16="http://schemas.microsoft.com/office/drawing/2014/main" id="{4A88FE57-CC92-407F-B77A-09F7E974914D}"/>
              </a:ext>
            </a:extLst>
          </p:cNvPr>
          <p:cNvSpPr>
            <a:spLocks noGrp="1"/>
          </p:cNvSpPr>
          <p:nvPr>
            <p:ph type="title"/>
          </p:nvPr>
        </p:nvSpPr>
        <p:spPr>
          <a:xfrm>
            <a:off x="457200" y="97217"/>
            <a:ext cx="8229600" cy="1143000"/>
          </a:xfrm>
        </p:spPr>
        <p:txBody>
          <a:bodyPr/>
          <a:lstStyle/>
          <a:p>
            <a:r>
              <a:rPr lang="pt-PT" b="1" dirty="0"/>
              <a:t>Fazer perguntas</a:t>
            </a:r>
          </a:p>
        </p:txBody>
      </p:sp>
      <p:pic>
        <p:nvPicPr>
          <p:cNvPr id="35844" name="Picture 5" descr="Resultado de imagem clipart de juiz a colocar perguntas">
            <a:extLst>
              <a:ext uri="{FF2B5EF4-FFF2-40B4-BE49-F238E27FC236}">
                <a16:creationId xmlns:a16="http://schemas.microsoft.com/office/drawing/2014/main" id="{8BAA12FB-0E4C-4907-B8C9-9DD8420F2B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9769" b="9769"/>
          <a:stretch>
            <a:fillRect/>
          </a:stretch>
        </p:blipFill>
        <p:spPr bwMode="auto">
          <a:xfrm>
            <a:off x="6535111" y="4124325"/>
            <a:ext cx="2437439" cy="1826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Slide Number Placeholder 1">
            <a:extLst>
              <a:ext uri="{FF2B5EF4-FFF2-40B4-BE49-F238E27FC236}">
                <a16:creationId xmlns:a16="http://schemas.microsoft.com/office/drawing/2014/main" id="{F80B0F50-DA76-4D6E-904E-97E970EFF99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503D8EE-EE83-4E46-B003-38FA6E110020}" type="slidenum">
              <a:rPr lang="en-US" altLang="en-US" sz="1200" smtClean="0">
                <a:solidFill>
                  <a:srgbClr val="898989"/>
                </a:solidFill>
              </a:rPr>
              <a:pPr>
                <a:spcBef>
                  <a:spcPct val="0"/>
                </a:spcBef>
                <a:buFontTx/>
                <a:buNone/>
              </a:pPr>
              <a:t>16</a:t>
            </a:fld>
            <a:endParaRPr lang="en-US" altLang="en-US" sz="1200">
              <a:solidFill>
                <a:srgbClr val="898989"/>
              </a:solidFill>
            </a:endParaRPr>
          </a:p>
        </p:txBody>
      </p:sp>
    </p:spTree>
    <p:extLst>
      <p:ext uri="{BB962C8B-B14F-4D97-AF65-F5344CB8AC3E}">
        <p14:creationId xmlns:p14="http://schemas.microsoft.com/office/powerpoint/2010/main" val="20061975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2">
            <a:extLst>
              <a:ext uri="{FF2B5EF4-FFF2-40B4-BE49-F238E27FC236}">
                <a16:creationId xmlns:a16="http://schemas.microsoft.com/office/drawing/2014/main" id="{94C8D967-612D-4940-8A4F-F6E0333B9D53}"/>
              </a:ext>
            </a:extLst>
          </p:cNvPr>
          <p:cNvSpPr>
            <a:spLocks noGrp="1"/>
          </p:cNvSpPr>
          <p:nvPr>
            <p:ph type="title"/>
          </p:nvPr>
        </p:nvSpPr>
        <p:spPr>
          <a:xfrm>
            <a:off x="457200" y="2857500"/>
            <a:ext cx="8229600" cy="1143000"/>
          </a:xfrm>
        </p:spPr>
        <p:txBody>
          <a:bodyPr/>
          <a:lstStyle/>
          <a:p>
            <a:r>
              <a:rPr lang="pt-PT" b="1"/>
              <a:t>Exemplos de perguntas</a:t>
            </a:r>
          </a:p>
        </p:txBody>
      </p:sp>
      <p:sp>
        <p:nvSpPr>
          <p:cNvPr id="37891" name="Slide Number Placeholder 1">
            <a:extLst>
              <a:ext uri="{FF2B5EF4-FFF2-40B4-BE49-F238E27FC236}">
                <a16:creationId xmlns:a16="http://schemas.microsoft.com/office/drawing/2014/main" id="{F4EEAD3E-1228-40A7-87A8-84D6907A475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2F8E62B-2512-4CD8-B79A-22CB5D1D217F}" type="slidenum">
              <a:rPr lang="en-US" altLang="en-US" sz="1200" smtClean="0">
                <a:solidFill>
                  <a:srgbClr val="898989"/>
                </a:solidFill>
              </a:rPr>
              <a:pPr>
                <a:spcBef>
                  <a:spcPct val="0"/>
                </a:spcBef>
                <a:buFontTx/>
                <a:buNone/>
              </a:pPr>
              <a:t>17</a:t>
            </a:fld>
            <a:endParaRPr lang="en-US" altLang="en-US" sz="1200">
              <a:solidFill>
                <a:srgbClr val="898989"/>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1251377"/>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Qual é a investigação criminal específica em relação à qual se pretende obter os dados?</a:t>
            </a:r>
          </a:p>
          <a:p>
            <a:pPr algn="just" eaLnBrk="1" hangingPunct="1"/>
            <a:r>
              <a:rPr lang="pt-PT" sz="2800" dirty="0"/>
              <a:t>Existe alguma investigação correspondente em </a:t>
            </a:r>
            <a:r>
              <a:rPr lang="pt-PT" sz="2800" dirty="0" err="1"/>
              <a:t>Ostland</a:t>
            </a:r>
            <a:r>
              <a:rPr lang="pt-PT" sz="2800" dirty="0"/>
              <a:t>?</a:t>
            </a:r>
          </a:p>
          <a:p>
            <a:pPr algn="just" eaLnBrk="1" hangingPunct="1"/>
            <a:r>
              <a:rPr lang="pt-PT" sz="2800" dirty="0"/>
              <a:t>Foi ordenado à filial de </a:t>
            </a:r>
            <a:r>
              <a:rPr lang="pt-PT" sz="2800" dirty="0" err="1"/>
              <a:t>Ostland</a:t>
            </a:r>
            <a:r>
              <a:rPr lang="pt-PT" sz="2800" dirty="0"/>
              <a:t> que procedesse à conservação dos dados em questão?</a:t>
            </a:r>
          </a:p>
          <a:p>
            <a:pPr algn="just" eaLnBrk="1" hangingPunct="1"/>
            <a:r>
              <a:rPr lang="pt-PT" sz="2800" dirty="0"/>
              <a:t>Por que motivo é que não foi ordenado à filial de </a:t>
            </a:r>
            <a:r>
              <a:rPr lang="pt-PT" sz="2800" dirty="0" err="1"/>
              <a:t>Ostland</a:t>
            </a:r>
            <a:r>
              <a:rPr lang="pt-PT" sz="2800" dirty="0"/>
              <a:t> que disponibilizasse os dados em questão?</a:t>
            </a:r>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18</a:t>
            </a:fld>
            <a:endParaRPr lang="en-US" altLang="en-US" sz="1200">
              <a:solidFill>
                <a:srgbClr val="898989"/>
              </a:solidFill>
            </a:endParaRPr>
          </a:p>
        </p:txBody>
      </p:sp>
    </p:spTree>
    <p:extLst>
      <p:ext uri="{BB962C8B-B14F-4D97-AF65-F5344CB8AC3E}">
        <p14:creationId xmlns:p14="http://schemas.microsoft.com/office/powerpoint/2010/main" val="10148729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146050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Qual é a fonte de informaç</a:t>
            </a:r>
            <a:r>
              <a:rPr lang="pt-PT" sz="2800" dirty="0">
                <a:solidFill>
                  <a:srgbClr val="00B050"/>
                </a:solidFill>
              </a:rPr>
              <a:t>ão </a:t>
            </a:r>
            <a:r>
              <a:rPr lang="pt-PT" sz="2800" dirty="0"/>
              <a:t>através da qual se determinou a localização dos dados referidos no requerimento? </a:t>
            </a:r>
          </a:p>
          <a:p>
            <a:pPr algn="just" eaLnBrk="1" hangingPunct="1"/>
            <a:r>
              <a:rPr lang="pt-PT" sz="2800" dirty="0"/>
              <a:t>Porque é que o depoimento de </a:t>
            </a:r>
            <a:r>
              <a:rPr lang="pt-PT" sz="2800" dirty="0" err="1"/>
              <a:t>Alphonse</a:t>
            </a:r>
            <a:r>
              <a:rPr lang="pt-PT" sz="2800" dirty="0"/>
              <a:t> </a:t>
            </a:r>
            <a:r>
              <a:rPr lang="pt-PT" sz="2800" dirty="0" err="1"/>
              <a:t>Qualls</a:t>
            </a:r>
            <a:r>
              <a:rPr lang="pt-PT" sz="2800" dirty="0"/>
              <a:t> é considerado fiável?</a:t>
            </a:r>
          </a:p>
          <a:p>
            <a:pPr algn="just" eaLnBrk="1" hangingPunct="1"/>
            <a:endParaRPr lang="en-US" dirty="0"/>
          </a:p>
          <a:p>
            <a:pPr algn="just" eaLnBrk="1" hangingPunct="1"/>
            <a:endParaRPr lang="en-US" altLang="x-none" dirty="0"/>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19</a:t>
            </a:fld>
            <a:endParaRPr lang="en-US" altLang="en-US" sz="1200">
              <a:solidFill>
                <a:srgbClr val="898989"/>
              </a:solidFill>
            </a:endParaRPr>
          </a:p>
        </p:txBody>
      </p:sp>
    </p:spTree>
    <p:extLst>
      <p:ext uri="{BB962C8B-B14F-4D97-AF65-F5344CB8AC3E}">
        <p14:creationId xmlns:p14="http://schemas.microsoft.com/office/powerpoint/2010/main" val="17311150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843AF03D-622A-4E01-9C63-B431D81E2506}"/>
              </a:ext>
            </a:extLst>
          </p:cNvPr>
          <p:cNvSpPr>
            <a:spLocks noGrp="1"/>
          </p:cNvSpPr>
          <p:nvPr>
            <p:ph type="title"/>
          </p:nvPr>
        </p:nvSpPr>
        <p:spPr>
          <a:xfrm>
            <a:off x="457200" y="0"/>
            <a:ext cx="8229600" cy="774700"/>
          </a:xfrm>
        </p:spPr>
        <p:txBody>
          <a:bodyPr/>
          <a:lstStyle/>
          <a:p>
            <a:r>
              <a:rPr lang="pt-PT" b="1"/>
              <a:t>Programa</a:t>
            </a:r>
          </a:p>
        </p:txBody>
      </p:sp>
      <p:sp>
        <p:nvSpPr>
          <p:cNvPr id="3075" name="Content Placeholder 2">
            <a:extLst>
              <a:ext uri="{FF2B5EF4-FFF2-40B4-BE49-F238E27FC236}">
                <a16:creationId xmlns:a16="http://schemas.microsoft.com/office/drawing/2014/main" id="{537B9392-084D-45AF-8EE7-159E00C631E1}"/>
              </a:ext>
            </a:extLst>
          </p:cNvPr>
          <p:cNvSpPr>
            <a:spLocks noGrp="1"/>
          </p:cNvSpPr>
          <p:nvPr>
            <p:ph idx="1"/>
          </p:nvPr>
        </p:nvSpPr>
        <p:spPr>
          <a:xfrm>
            <a:off x="457200" y="1273175"/>
            <a:ext cx="8513763" cy="4899025"/>
          </a:xfrm>
        </p:spPr>
        <p:txBody>
          <a:bodyPr/>
          <a:lstStyle/>
          <a:p>
            <a:pPr>
              <a:lnSpc>
                <a:spcPct val="90000"/>
              </a:lnSpc>
              <a:defRPr/>
            </a:pPr>
            <a:r>
              <a:rPr lang="pt-PT" b="1">
                <a:solidFill>
                  <a:srgbClr val="000000"/>
                </a:solidFill>
              </a:rPr>
              <a:t>Parte Um</a:t>
            </a:r>
          </a:p>
          <a:p>
            <a:pPr marL="0" indent="0">
              <a:lnSpc>
                <a:spcPct val="90000"/>
              </a:lnSpc>
              <a:buFont typeface="Arial" panose="020B0604020202020204" pitchFamily="34" charset="0"/>
              <a:buNone/>
              <a:defRPr/>
            </a:pPr>
            <a:r>
              <a:rPr lang="pt-PT">
                <a:solidFill>
                  <a:srgbClr val="000000"/>
                </a:solidFill>
              </a:rPr>
              <a:t>	Introdução</a:t>
            </a:r>
          </a:p>
          <a:p>
            <a:pPr>
              <a:lnSpc>
                <a:spcPct val="90000"/>
              </a:lnSpc>
              <a:defRPr/>
            </a:pPr>
            <a:r>
              <a:rPr lang="pt-PT" b="1">
                <a:solidFill>
                  <a:srgbClr val="000000"/>
                </a:solidFill>
              </a:rPr>
              <a:t>Parte Dois</a:t>
            </a:r>
          </a:p>
          <a:p>
            <a:pPr marL="0" indent="0">
              <a:lnSpc>
                <a:spcPct val="90000"/>
              </a:lnSpc>
              <a:buNone/>
              <a:defRPr/>
            </a:pPr>
            <a:r>
              <a:rPr lang="pt-PT">
                <a:solidFill>
                  <a:srgbClr val="000000"/>
                </a:solidFill>
              </a:rPr>
              <a:t>	</a:t>
            </a:r>
            <a:r>
              <a:rPr lang="pt-PT"/>
              <a:t>Consideração de solicitações de autorização </a:t>
            </a:r>
          </a:p>
          <a:p>
            <a:pPr>
              <a:lnSpc>
                <a:spcPct val="90000"/>
              </a:lnSpc>
              <a:defRPr/>
            </a:pPr>
            <a:r>
              <a:rPr lang="pt-PT" b="1">
                <a:solidFill>
                  <a:srgbClr val="000000"/>
                </a:solidFill>
              </a:rPr>
              <a:t>Parte Três</a:t>
            </a:r>
          </a:p>
          <a:p>
            <a:pPr marL="400050" lvl="1" indent="0">
              <a:lnSpc>
                <a:spcPct val="90000"/>
              </a:lnSpc>
              <a:buFont typeface="Arial" panose="020B0604020202020204" pitchFamily="34" charset="0"/>
              <a:buNone/>
              <a:defRPr/>
            </a:pPr>
            <a:r>
              <a:rPr lang="pt-PT" sz="3200">
                <a:solidFill>
                  <a:srgbClr val="000000"/>
                </a:solidFill>
              </a:rPr>
              <a:t>Competências judiciais </a:t>
            </a:r>
          </a:p>
          <a:p>
            <a:pPr>
              <a:lnSpc>
                <a:spcPct val="90000"/>
              </a:lnSpc>
              <a:defRPr/>
            </a:pPr>
            <a:r>
              <a:rPr lang="pt-PT" b="1">
                <a:solidFill>
                  <a:srgbClr val="000000"/>
                </a:solidFill>
              </a:rPr>
              <a:t>Parte Quatro</a:t>
            </a:r>
          </a:p>
          <a:p>
            <a:pPr marL="0" indent="0">
              <a:lnSpc>
                <a:spcPct val="90000"/>
              </a:lnSpc>
              <a:buFont typeface="Arial" panose="020B0604020202020204" pitchFamily="34" charset="0"/>
              <a:buNone/>
              <a:defRPr/>
            </a:pPr>
            <a:r>
              <a:rPr lang="pt-PT">
                <a:solidFill>
                  <a:srgbClr val="000000"/>
                </a:solidFill>
              </a:rPr>
              <a:t>	Concessão de autorização</a:t>
            </a:r>
          </a:p>
        </p:txBody>
      </p:sp>
      <p:sp>
        <p:nvSpPr>
          <p:cNvPr id="5124" name="Slide Number Placeholder 1">
            <a:extLst>
              <a:ext uri="{FF2B5EF4-FFF2-40B4-BE49-F238E27FC236}">
                <a16:creationId xmlns:a16="http://schemas.microsoft.com/office/drawing/2014/main" id="{704530AF-D293-46E5-BFD1-95CC2B569EC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2E5C1C30-180C-4D3B-96D7-EBECCB5B3F99}" type="slidenum">
              <a:rPr lang="en-US" altLang="fr-FR" sz="1200" smtClean="0">
                <a:solidFill>
                  <a:srgbClr val="898989"/>
                </a:solidFill>
              </a:rPr>
              <a:pPr>
                <a:spcBef>
                  <a:spcPct val="0"/>
                </a:spcBef>
                <a:buFontTx/>
                <a:buNone/>
              </a:pPr>
              <a:t>2</a:t>
            </a:fld>
            <a:endParaRPr lang="en-US" altLang="fr-FR" sz="1200">
              <a:solidFill>
                <a:srgbClr val="898989"/>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601250"/>
            <a:ext cx="8229600" cy="619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pt-PT" sz="2800" dirty="0"/>
              <a:t>Que medidas serão tomadas se os dados informáticos necessários não estiverem armazenados no computador da Western Brand com o número de série 0123012-S1234911?</a:t>
            </a:r>
          </a:p>
          <a:p>
            <a:pPr algn="just" eaLnBrk="1" hangingPunct="1"/>
            <a:endParaRPr lang="en-US" altLang="en-US" sz="2800" dirty="0"/>
          </a:p>
          <a:p>
            <a:pPr algn="just" eaLnBrk="1" hangingPunct="1"/>
            <a:r>
              <a:rPr lang="pt-PT" sz="2800" dirty="0"/>
              <a:t>Que medidas serão tomadas se as informações de desencriptação forem necessárias para aceder ao computador com o número de série 0123012-S1234911?</a:t>
            </a:r>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20</a:t>
            </a:fld>
            <a:endParaRPr lang="en-US" altLang="en-US" sz="1200">
              <a:solidFill>
                <a:srgbClr val="898989"/>
              </a:solidFill>
            </a:endParaRPr>
          </a:p>
        </p:txBody>
      </p:sp>
    </p:spTree>
    <p:extLst>
      <p:ext uri="{BB962C8B-B14F-4D97-AF65-F5344CB8AC3E}">
        <p14:creationId xmlns:p14="http://schemas.microsoft.com/office/powerpoint/2010/main" val="5635401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325677"/>
            <a:ext cx="8229600" cy="647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sz="2800" dirty="0"/>
          </a:p>
          <a:p>
            <a:pPr algn="just" eaLnBrk="1" hangingPunct="1"/>
            <a:r>
              <a:rPr lang="pt-PT" sz="2800" dirty="0"/>
              <a:t>Que medidas serão tomadas para garantir a minimização do tempo de inatividade do servidor da filial de </a:t>
            </a:r>
            <a:r>
              <a:rPr lang="pt-PT" sz="2800" dirty="0" err="1"/>
              <a:t>Ostland</a:t>
            </a:r>
            <a:r>
              <a:rPr lang="pt-PT" sz="2800" dirty="0"/>
              <a:t>?</a:t>
            </a:r>
          </a:p>
          <a:p>
            <a:pPr algn="just" eaLnBrk="1" hangingPunct="1"/>
            <a:r>
              <a:rPr lang="pt-PT" sz="2800" dirty="0"/>
              <a:t>Outros titulares de contas bancárias na filial de </a:t>
            </a:r>
            <a:r>
              <a:rPr lang="pt-PT" sz="2800" dirty="0" err="1"/>
              <a:t>Ostland</a:t>
            </a:r>
            <a:r>
              <a:rPr lang="pt-PT" sz="2800" dirty="0"/>
              <a:t> conseguirão aceder às suas contas bancárias?</a:t>
            </a:r>
          </a:p>
          <a:p>
            <a:pPr algn="just" eaLnBrk="1" hangingPunct="1"/>
            <a:r>
              <a:rPr lang="pt-PT" sz="2800" dirty="0"/>
              <a:t>Caso contrário, que medidas serão tomadas para atenuar o impacto sobre os titulares das contas bancárias?</a:t>
            </a:r>
          </a:p>
          <a:p>
            <a:pPr algn="just" eaLnBrk="1" hangingPunct="1"/>
            <a:r>
              <a:rPr lang="pt-PT" sz="2800" dirty="0"/>
              <a:t>Que medidas serão tomadas se os dados informáticos especificados não puderem ser protegidos dentro do prazo?</a:t>
            </a:r>
          </a:p>
          <a:p>
            <a:pPr algn="just" eaLnBrk="1" hangingPunct="1"/>
            <a:endParaRPr lang="en-US" altLang="sr-Latn-RS" sz="2800" dirty="0"/>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21</a:t>
            </a:fld>
            <a:endParaRPr lang="en-US" altLang="en-US" sz="1200">
              <a:solidFill>
                <a:srgbClr val="898989"/>
              </a:solidFill>
            </a:endParaRPr>
          </a:p>
        </p:txBody>
      </p:sp>
    </p:spTree>
    <p:extLst>
      <p:ext uri="{BB962C8B-B14F-4D97-AF65-F5344CB8AC3E}">
        <p14:creationId xmlns:p14="http://schemas.microsoft.com/office/powerpoint/2010/main" val="15076437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1019175"/>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a:t>Que informações e provas foram recebidas da Autoridade Central de Atlantis?</a:t>
            </a:r>
          </a:p>
          <a:p>
            <a:pPr algn="just" eaLnBrk="1" hangingPunct="1"/>
            <a:endParaRPr lang="en-US" altLang="sr-Latn-RS" dirty="0"/>
          </a:p>
          <a:p>
            <a:pPr algn="just" eaLnBrk="1" hangingPunct="1"/>
            <a:r>
              <a:rPr lang="pt-PT"/>
              <a:t>Que medidas é que a Polícia Federal de Atlantis exerceu em Atlantis? </a:t>
            </a:r>
          </a:p>
          <a:p>
            <a:pPr algn="just" eaLnBrk="1" hangingPunct="1"/>
            <a:endParaRPr lang="en-US" altLang="sr-Latn-RS" dirty="0"/>
          </a:p>
          <a:p>
            <a:pPr algn="just" eaLnBrk="1" hangingPunct="1"/>
            <a:r>
              <a:rPr lang="pt-PT"/>
              <a:t>A Autoridade Central de Atlantis solicitou que fossem seguidos procedimentos específicos na busca e apreensão em Ostland?</a:t>
            </a:r>
          </a:p>
          <a:p>
            <a:pPr algn="just" eaLnBrk="1" hangingPunct="1"/>
            <a:endParaRPr lang="en-US" altLang="sr-Latn-RS" dirty="0"/>
          </a:p>
          <a:p>
            <a:pPr algn="just" eaLnBrk="1" hangingPunct="1"/>
            <a:endParaRPr lang="en-US" altLang="sr-Latn-RS" dirty="0"/>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22</a:t>
            </a:fld>
            <a:endParaRPr lang="en-US" altLang="en-US" sz="1200">
              <a:solidFill>
                <a:srgbClr val="898989"/>
              </a:solidFill>
            </a:endParaRPr>
          </a:p>
        </p:txBody>
      </p:sp>
    </p:spTree>
    <p:extLst>
      <p:ext uri="{BB962C8B-B14F-4D97-AF65-F5344CB8AC3E}">
        <p14:creationId xmlns:p14="http://schemas.microsoft.com/office/powerpoint/2010/main" val="16745000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a:extLst>
              <a:ext uri="{FF2B5EF4-FFF2-40B4-BE49-F238E27FC236}">
                <a16:creationId xmlns:a16="http://schemas.microsoft.com/office/drawing/2014/main" id="{77290448-21B5-461B-82F8-AF78C60A1738}"/>
              </a:ext>
            </a:extLst>
          </p:cNvPr>
          <p:cNvSpPr txBox="1">
            <a:spLocks/>
          </p:cNvSpPr>
          <p:nvPr/>
        </p:nvSpPr>
        <p:spPr bwMode="auto">
          <a:xfrm>
            <a:off x="350838" y="1454578"/>
            <a:ext cx="7878762" cy="509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Dê a </a:t>
            </a:r>
            <a:r>
              <a:rPr lang="pt-PT" sz="2800" b="1" dirty="0">
                <a:solidFill>
                  <a:srgbClr val="FF0000"/>
                </a:solidFill>
              </a:rPr>
              <a:t>oportunidade ao requerente</a:t>
            </a:r>
            <a:r>
              <a:rPr lang="pt-PT" sz="2800" dirty="0"/>
              <a:t> de </a:t>
            </a:r>
            <a:r>
              <a:rPr lang="pt-PT" sz="2800" b="1" dirty="0">
                <a:solidFill>
                  <a:srgbClr val="FF0000"/>
                </a:solidFill>
              </a:rPr>
              <a:t>responder a</a:t>
            </a:r>
            <a:r>
              <a:rPr lang="pt-PT" sz="2800" dirty="0">
                <a:solidFill>
                  <a:srgbClr val="FF0000"/>
                </a:solidFill>
              </a:rPr>
              <a:t> </a:t>
            </a:r>
            <a:r>
              <a:rPr lang="pt-PT" sz="2800" b="1" dirty="0">
                <a:solidFill>
                  <a:srgbClr val="FF0000"/>
                </a:solidFill>
              </a:rPr>
              <a:t>perguntas/alterar o requerimento escrito (caso exista) </a:t>
            </a:r>
            <a:r>
              <a:rPr lang="pt-PT" sz="2800" dirty="0"/>
              <a:t> durante a audiência</a:t>
            </a:r>
            <a:endParaRPr lang="en-GB" altLang="x-none" sz="2800" b="1" dirty="0">
              <a:solidFill>
                <a:srgbClr val="FF0000"/>
              </a:solidFill>
            </a:endParaRPr>
          </a:p>
          <a:p>
            <a:pPr algn="just" eaLnBrk="1" hangingPunct="1"/>
            <a:r>
              <a:rPr lang="pt-PT" sz="2800" dirty="0"/>
              <a:t>Se forem necessárias mais informações, mas a autoridade competente estiver satisfeita, o exercício dos poderes processuais poderá ser </a:t>
            </a:r>
            <a:r>
              <a:rPr lang="pt-PT" sz="2800" b="1" dirty="0">
                <a:solidFill>
                  <a:srgbClr val="FF0000"/>
                </a:solidFill>
              </a:rPr>
              <a:t>provisoriamente autorizado</a:t>
            </a:r>
            <a:r>
              <a:rPr lang="pt-PT" sz="2800" dirty="0">
                <a:solidFill>
                  <a:srgbClr val="FF0000"/>
                </a:solidFill>
              </a:rPr>
              <a:t> </a:t>
            </a:r>
            <a:r>
              <a:rPr lang="pt-PT" sz="2800" dirty="0"/>
              <a:t>e o requerente poderá ser obrigado a </a:t>
            </a:r>
            <a:r>
              <a:rPr lang="pt-PT" sz="2800" b="1" dirty="0">
                <a:solidFill>
                  <a:srgbClr val="FF0000"/>
                </a:solidFill>
              </a:rPr>
              <a:t>fornecer as informações necessárias posteriormente</a:t>
            </a:r>
            <a:endParaRPr lang="en-GB" altLang="x-none" sz="2800" dirty="0"/>
          </a:p>
          <a:p>
            <a:pPr algn="just" eaLnBrk="1" hangingPunct="1"/>
            <a:r>
              <a:rPr lang="pt-PT" sz="2800" dirty="0"/>
              <a:t>A autoridade competente deve ser </a:t>
            </a:r>
            <a:r>
              <a:rPr lang="pt-PT" sz="2800" b="1" dirty="0">
                <a:solidFill>
                  <a:srgbClr val="FF0000"/>
                </a:solidFill>
              </a:rPr>
              <a:t>flexível</a:t>
            </a:r>
          </a:p>
        </p:txBody>
      </p:sp>
      <p:sp>
        <p:nvSpPr>
          <p:cNvPr id="54275" name="Title 2">
            <a:extLst>
              <a:ext uri="{FF2B5EF4-FFF2-40B4-BE49-F238E27FC236}">
                <a16:creationId xmlns:a16="http://schemas.microsoft.com/office/drawing/2014/main" id="{6189DC96-77B3-4FE3-95E5-080A6E4A25A0}"/>
              </a:ext>
            </a:extLst>
          </p:cNvPr>
          <p:cNvSpPr>
            <a:spLocks noGrp="1"/>
          </p:cNvSpPr>
          <p:nvPr>
            <p:ph type="title"/>
          </p:nvPr>
        </p:nvSpPr>
        <p:spPr/>
        <p:txBody>
          <a:bodyPr/>
          <a:lstStyle/>
          <a:p>
            <a:r>
              <a:rPr lang="pt-PT" b="1"/>
              <a:t>Informações adicionais</a:t>
            </a:r>
          </a:p>
        </p:txBody>
      </p:sp>
      <p:sp>
        <p:nvSpPr>
          <p:cNvPr id="54276" name="Slide Number Placeholder 1">
            <a:extLst>
              <a:ext uri="{FF2B5EF4-FFF2-40B4-BE49-F238E27FC236}">
                <a16:creationId xmlns:a16="http://schemas.microsoft.com/office/drawing/2014/main" id="{F7465D8F-25FE-48C8-8B7D-7FD326E662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3CB6F30-5232-4791-90D9-81D1044F07DD}" type="slidenum">
              <a:rPr lang="en-US" altLang="en-US" sz="1200" smtClean="0">
                <a:solidFill>
                  <a:srgbClr val="898989"/>
                </a:solidFill>
              </a:rPr>
              <a:pPr>
                <a:spcBef>
                  <a:spcPct val="0"/>
                </a:spcBef>
                <a:buFontTx/>
                <a:buNone/>
              </a:pPr>
              <a:t>23</a:t>
            </a:fld>
            <a:endParaRPr lang="en-US" altLang="en-US" sz="1200">
              <a:solidFill>
                <a:srgbClr val="898989"/>
              </a:solidFill>
            </a:endParaRPr>
          </a:p>
        </p:txBody>
      </p:sp>
    </p:spTree>
    <p:extLst>
      <p:ext uri="{BB962C8B-B14F-4D97-AF65-F5344CB8AC3E}">
        <p14:creationId xmlns:p14="http://schemas.microsoft.com/office/powerpoint/2010/main" val="10550084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a:extLst>
              <a:ext uri="{FF2B5EF4-FFF2-40B4-BE49-F238E27FC236}">
                <a16:creationId xmlns:a16="http://schemas.microsoft.com/office/drawing/2014/main" id="{77290448-21B5-461B-82F8-AF78C60A1738}"/>
              </a:ext>
            </a:extLst>
          </p:cNvPr>
          <p:cNvSpPr txBox="1">
            <a:spLocks/>
          </p:cNvSpPr>
          <p:nvPr/>
        </p:nvSpPr>
        <p:spPr bwMode="auto">
          <a:xfrm>
            <a:off x="350836" y="2012997"/>
            <a:ext cx="8192661" cy="3923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Fornecer informações sobre a fase de investigação em Atlantis e a forma como os dados a serem protegidos serão utilizados em Atlantis</a:t>
            </a:r>
          </a:p>
          <a:p>
            <a:pPr marL="0" indent="0" algn="ctr" eaLnBrk="1" hangingPunct="1">
              <a:buNone/>
            </a:pPr>
            <a:r>
              <a:rPr lang="pt-PT" sz="2800" dirty="0"/>
              <a:t>mas </a:t>
            </a:r>
          </a:p>
          <a:p>
            <a:pPr marL="0" indent="0" algn="ctr" eaLnBrk="1" hangingPunct="1">
              <a:buNone/>
            </a:pPr>
            <a:endParaRPr lang="en-US" altLang="x-none" sz="2800" dirty="0"/>
          </a:p>
          <a:p>
            <a:pPr algn="just" eaLnBrk="1" hangingPunct="1"/>
            <a:r>
              <a:rPr lang="pt-PT" sz="2800" dirty="0"/>
              <a:t>A ordem será elaborada após esta audiência. As informações podem ser fornecidas posteriormente. </a:t>
            </a:r>
          </a:p>
        </p:txBody>
      </p:sp>
      <p:sp>
        <p:nvSpPr>
          <p:cNvPr id="54275" name="Title 2">
            <a:extLst>
              <a:ext uri="{FF2B5EF4-FFF2-40B4-BE49-F238E27FC236}">
                <a16:creationId xmlns:a16="http://schemas.microsoft.com/office/drawing/2014/main" id="{6189DC96-77B3-4FE3-95E5-080A6E4A25A0}"/>
              </a:ext>
            </a:extLst>
          </p:cNvPr>
          <p:cNvSpPr>
            <a:spLocks noGrp="1"/>
          </p:cNvSpPr>
          <p:nvPr>
            <p:ph type="title"/>
          </p:nvPr>
        </p:nvSpPr>
        <p:spPr/>
        <p:txBody>
          <a:bodyPr/>
          <a:lstStyle/>
          <a:p>
            <a:r>
              <a:rPr lang="pt-PT" b="1"/>
              <a:t>Estudos de caso: Informações adicionais</a:t>
            </a:r>
          </a:p>
        </p:txBody>
      </p:sp>
      <p:sp>
        <p:nvSpPr>
          <p:cNvPr id="54276" name="Slide Number Placeholder 1">
            <a:extLst>
              <a:ext uri="{FF2B5EF4-FFF2-40B4-BE49-F238E27FC236}">
                <a16:creationId xmlns:a16="http://schemas.microsoft.com/office/drawing/2014/main" id="{F7465D8F-25FE-48C8-8B7D-7FD326E662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3CB6F30-5232-4791-90D9-81D1044F07DD}" type="slidenum">
              <a:rPr lang="en-US" altLang="en-US" sz="1200" smtClean="0">
                <a:solidFill>
                  <a:srgbClr val="898989"/>
                </a:solidFill>
              </a:rPr>
              <a:pPr>
                <a:spcBef>
                  <a:spcPct val="0"/>
                </a:spcBef>
                <a:buFontTx/>
                <a:buNone/>
              </a:pPr>
              <a:t>24</a:t>
            </a:fld>
            <a:endParaRPr lang="en-US" altLang="en-US" sz="1200">
              <a:solidFill>
                <a:srgbClr val="898989"/>
              </a:solidFill>
            </a:endParaRPr>
          </a:p>
        </p:txBody>
      </p:sp>
    </p:spTree>
    <p:extLst>
      <p:ext uri="{BB962C8B-B14F-4D97-AF65-F5344CB8AC3E}">
        <p14:creationId xmlns:p14="http://schemas.microsoft.com/office/powerpoint/2010/main" val="13721437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a16="http://schemas.microsoft.com/office/drawing/2014/main" id="{560FD416-F902-4792-A0A9-0B214AEAA4BE}"/>
              </a:ext>
            </a:extLst>
          </p:cNvPr>
          <p:cNvSpPr>
            <a:spLocks noGrp="1"/>
          </p:cNvSpPr>
          <p:nvPr>
            <p:ph type="title"/>
          </p:nvPr>
        </p:nvSpPr>
        <p:spPr>
          <a:xfrm>
            <a:off x="457200" y="2762250"/>
            <a:ext cx="8229600" cy="1143000"/>
          </a:xfrm>
        </p:spPr>
        <p:txBody>
          <a:bodyPr/>
          <a:lstStyle/>
          <a:p>
            <a:r>
              <a:rPr lang="pt-PT" sz="4000" b="1"/>
              <a:t>Parte Três</a:t>
            </a:r>
            <a:br>
              <a:rPr lang="pt-PT" sz="4000" b="1"/>
            </a:br>
            <a:r>
              <a:rPr lang="pt-PT" sz="4000" b="1"/>
              <a:t>Competências judiciais</a:t>
            </a:r>
          </a:p>
        </p:txBody>
      </p:sp>
      <p:pic>
        <p:nvPicPr>
          <p:cNvPr id="56323" name="Picture 3">
            <a:extLst>
              <a:ext uri="{FF2B5EF4-FFF2-40B4-BE49-F238E27FC236}">
                <a16:creationId xmlns:a16="http://schemas.microsoft.com/office/drawing/2014/main" id="{136B44C4-B419-4193-B90B-1E122D1CB49C}"/>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56324" name="Slide Number Placeholder 1">
            <a:extLst>
              <a:ext uri="{FF2B5EF4-FFF2-40B4-BE49-F238E27FC236}">
                <a16:creationId xmlns:a16="http://schemas.microsoft.com/office/drawing/2014/main" id="{973E7C93-5761-46F0-9C4B-9645E1664BF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DC31D32-8858-4238-893E-DBE355C30975}" type="slidenum">
              <a:rPr lang="en-US" altLang="fr-FR" sz="1200" smtClean="0">
                <a:solidFill>
                  <a:srgbClr val="898989"/>
                </a:solidFill>
              </a:rPr>
              <a:pPr>
                <a:spcBef>
                  <a:spcPct val="0"/>
                </a:spcBef>
                <a:buFontTx/>
                <a:buNone/>
              </a:pPr>
              <a:t>25</a:t>
            </a:fld>
            <a:endParaRPr lang="en-US" altLang="fr-FR" sz="1200">
              <a:solidFill>
                <a:srgbClr val="898989"/>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a:extLst>
              <a:ext uri="{FF2B5EF4-FFF2-40B4-BE49-F238E27FC236}">
                <a16:creationId xmlns:a16="http://schemas.microsoft.com/office/drawing/2014/main" id="{432D7A2C-F7E7-4B79-8D96-5E74DF61AF0F}"/>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400" dirty="0"/>
              <a:t>Os crimes de alta tecnologia constituem uma área especializada </a:t>
            </a:r>
          </a:p>
          <a:p>
            <a:pPr algn="just" eaLnBrk="1" hangingPunct="1"/>
            <a:endParaRPr lang="en-US" altLang="sr-Latn-RS" sz="2400" dirty="0"/>
          </a:p>
          <a:p>
            <a:pPr algn="just" eaLnBrk="1" hangingPunct="1"/>
            <a:endParaRPr lang="en-US" altLang="sr-Latn-RS" sz="2400" dirty="0"/>
          </a:p>
          <a:p>
            <a:pPr algn="just" eaLnBrk="1" hangingPunct="1"/>
            <a:endParaRPr lang="en-US" altLang="sr-Latn-RS" sz="2400" dirty="0"/>
          </a:p>
          <a:p>
            <a:pPr algn="just" eaLnBrk="1" hangingPunct="1"/>
            <a:endParaRPr lang="en-US" altLang="sr-Latn-RS" sz="2400" dirty="0"/>
          </a:p>
          <a:p>
            <a:pPr algn="just" eaLnBrk="1" hangingPunct="1"/>
            <a:endParaRPr lang="en-US" altLang="sr-Latn-RS" sz="2400" dirty="0"/>
          </a:p>
          <a:p>
            <a:pPr algn="just" eaLnBrk="1" hangingPunct="1"/>
            <a:endParaRPr lang="en-US" altLang="sr-Latn-RS" sz="2400" dirty="0"/>
          </a:p>
          <a:p>
            <a:pPr algn="just" eaLnBrk="1" hangingPunct="1"/>
            <a:r>
              <a:rPr lang="pt-PT" sz="2400" dirty="0"/>
              <a:t>As competências judiciais relacionadas com crimes de alta </a:t>
            </a:r>
            <a:r>
              <a:rPr lang="pt-PT" sz="2400" dirty="0" err="1"/>
              <a:t>tecnologia/cibercrime</a:t>
            </a:r>
            <a:r>
              <a:rPr lang="pt-PT" sz="2400" dirty="0"/>
              <a:t> são diferentes das competências judiciais comuns?</a:t>
            </a:r>
          </a:p>
        </p:txBody>
      </p:sp>
      <p:sp>
        <p:nvSpPr>
          <p:cNvPr id="58371" name="Title 2">
            <a:extLst>
              <a:ext uri="{FF2B5EF4-FFF2-40B4-BE49-F238E27FC236}">
                <a16:creationId xmlns:a16="http://schemas.microsoft.com/office/drawing/2014/main" id="{263F2E40-FB88-4BED-860C-FB149E9316D9}"/>
              </a:ext>
            </a:extLst>
          </p:cNvPr>
          <p:cNvSpPr>
            <a:spLocks noGrp="1"/>
          </p:cNvSpPr>
          <p:nvPr>
            <p:ph type="title"/>
          </p:nvPr>
        </p:nvSpPr>
        <p:spPr>
          <a:xfrm>
            <a:off x="457200" y="150813"/>
            <a:ext cx="8229600" cy="1143000"/>
          </a:xfrm>
        </p:spPr>
        <p:txBody>
          <a:bodyPr/>
          <a:lstStyle/>
          <a:p>
            <a:r>
              <a:rPr lang="pt-PT" b="1"/>
              <a:t>Competências judiciais</a:t>
            </a:r>
          </a:p>
        </p:txBody>
      </p:sp>
      <p:sp>
        <p:nvSpPr>
          <p:cNvPr id="58372" name="Slide Number Placeholder 1">
            <a:extLst>
              <a:ext uri="{FF2B5EF4-FFF2-40B4-BE49-F238E27FC236}">
                <a16:creationId xmlns:a16="http://schemas.microsoft.com/office/drawing/2014/main" id="{41221226-9972-4784-B59F-FCD06F533B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87718AE-2982-4204-92A1-FCD7859E16AA}" type="slidenum">
              <a:rPr lang="en-US" altLang="en-US" sz="1200" smtClean="0">
                <a:solidFill>
                  <a:srgbClr val="898989"/>
                </a:solidFill>
              </a:rPr>
              <a:pPr>
                <a:spcBef>
                  <a:spcPct val="0"/>
                </a:spcBef>
                <a:buFontTx/>
                <a:buNone/>
              </a:pPr>
              <a:t>26</a:t>
            </a:fld>
            <a:endParaRPr lang="en-US" altLang="en-US" sz="1200">
              <a:solidFill>
                <a:srgbClr val="898989"/>
              </a:solidFill>
            </a:endParaRPr>
          </a:p>
        </p:txBody>
      </p:sp>
      <p:pic>
        <p:nvPicPr>
          <p:cNvPr id="58373" name="Picture 2" descr="Resultado de imagem para alta tecnologia">
            <a:extLst>
              <a:ext uri="{FF2B5EF4-FFF2-40B4-BE49-F238E27FC236}">
                <a16:creationId xmlns:a16="http://schemas.microsoft.com/office/drawing/2014/main" id="{897A49A5-D398-4B45-8726-0323AE5960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925" y="2127250"/>
            <a:ext cx="5010150"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941696" y="1801504"/>
            <a:ext cx="7560858" cy="4880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altLang="x-none" sz="3000" dirty="0"/>
          </a:p>
          <a:p>
            <a:pPr algn="just" eaLnBrk="1" hangingPunct="1">
              <a:defRPr/>
            </a:pPr>
            <a:endParaRPr lang="en-US" altLang="x-none" sz="3000" dirty="0"/>
          </a:p>
          <a:p>
            <a:pPr algn="just" eaLnBrk="1" hangingPunct="1">
              <a:defRPr/>
            </a:pPr>
            <a:r>
              <a:rPr lang="pt-PT" sz="3000" dirty="0"/>
              <a:t>De modo geral, não – MAS:</a:t>
            </a:r>
          </a:p>
          <a:p>
            <a:pPr marL="0" indent="0" algn="just" eaLnBrk="1" hangingPunct="1">
              <a:buFont typeface="Arial" panose="020B0604020202020204" pitchFamily="34" charset="0"/>
              <a:buNone/>
              <a:defRPr/>
            </a:pPr>
            <a:endParaRPr lang="en-US" altLang="x-none" sz="3000" dirty="0"/>
          </a:p>
          <a:p>
            <a:pPr marL="0" indent="0" algn="just" eaLnBrk="1" hangingPunct="1">
              <a:buFont typeface="Arial" panose="020B0604020202020204" pitchFamily="34" charset="0"/>
              <a:buNone/>
              <a:defRPr/>
            </a:pPr>
            <a:r>
              <a:rPr lang="pt-PT" sz="3000" dirty="0"/>
              <a:t>alguns </a:t>
            </a:r>
            <a:r>
              <a:rPr lang="pt-PT" sz="3000" dirty="0" err="1"/>
              <a:t>aspetos</a:t>
            </a:r>
            <a:r>
              <a:rPr lang="pt-PT" sz="3000" dirty="0"/>
              <a:t> precisam de ser salientados e algumas competências precisam de ser adaptadas aos crimes de alta tecnologia</a:t>
            </a:r>
          </a:p>
        </p:txBody>
      </p:sp>
      <p:sp>
        <p:nvSpPr>
          <p:cNvPr id="60419" name="Title 2">
            <a:extLst>
              <a:ext uri="{FF2B5EF4-FFF2-40B4-BE49-F238E27FC236}">
                <a16:creationId xmlns:a16="http://schemas.microsoft.com/office/drawing/2014/main" id="{644CC4FE-26EF-44D9-B2B2-57193B2ADDA2}"/>
              </a:ext>
            </a:extLst>
          </p:cNvPr>
          <p:cNvSpPr>
            <a:spLocks noGrp="1"/>
          </p:cNvSpPr>
          <p:nvPr>
            <p:ph type="title"/>
          </p:nvPr>
        </p:nvSpPr>
        <p:spPr>
          <a:xfrm>
            <a:off x="457200" y="477838"/>
            <a:ext cx="8229600" cy="1143000"/>
          </a:xfrm>
        </p:spPr>
        <p:txBody>
          <a:bodyPr/>
          <a:lstStyle/>
          <a:p>
            <a:r>
              <a:rPr lang="pt-PT" b="1"/>
              <a:t>Competências judiciais para audiências de requerimentos de provas eletrónicas </a:t>
            </a:r>
          </a:p>
        </p:txBody>
      </p:sp>
      <p:sp>
        <p:nvSpPr>
          <p:cNvPr id="60420" name="Slide Number Placeholder 1">
            <a:extLst>
              <a:ext uri="{FF2B5EF4-FFF2-40B4-BE49-F238E27FC236}">
                <a16:creationId xmlns:a16="http://schemas.microsoft.com/office/drawing/2014/main" id="{32B85FB4-4C03-43AE-A97B-3F593B77DE2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083D9D0-ABD0-44B9-8671-F62AFD14538C}" type="slidenum">
              <a:rPr lang="en-US" altLang="en-US" sz="1200" smtClean="0">
                <a:solidFill>
                  <a:srgbClr val="898989"/>
                </a:solidFill>
              </a:rPr>
              <a:pPr>
                <a:spcBef>
                  <a:spcPct val="0"/>
                </a:spcBef>
                <a:buFontTx/>
                <a:buNone/>
              </a:pPr>
              <a:t>27</a:t>
            </a:fld>
            <a:endParaRPr lang="en-US" altLang="en-US" sz="1200">
              <a:solidFill>
                <a:srgbClr val="898989"/>
              </a:solidFill>
            </a:endParaRPr>
          </a:p>
        </p:txBody>
      </p:sp>
    </p:spTree>
    <p:extLst>
      <p:ext uri="{BB962C8B-B14F-4D97-AF65-F5344CB8AC3E}">
        <p14:creationId xmlns:p14="http://schemas.microsoft.com/office/powerpoint/2010/main" val="23962380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a:extLst>
              <a:ext uri="{FF2B5EF4-FFF2-40B4-BE49-F238E27FC236}">
                <a16:creationId xmlns:a16="http://schemas.microsoft.com/office/drawing/2014/main" id="{54D0825A-7939-4AFA-A53A-4C92A478A535}"/>
              </a:ext>
            </a:extLst>
          </p:cNvPr>
          <p:cNvSpPr txBox="1">
            <a:spLocks/>
          </p:cNvSpPr>
          <p:nvPr/>
        </p:nvSpPr>
        <p:spPr bwMode="auto">
          <a:xfrm>
            <a:off x="457200" y="1201738"/>
            <a:ext cx="7908878"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Alguns bons exemplos utilizados na formação judiciária incluem:</a:t>
            </a:r>
          </a:p>
          <a:p>
            <a:pPr lvl="1" algn="just" eaLnBrk="1" hangingPunct="1">
              <a:buFont typeface="Arial" panose="020B0604020202020204" pitchFamily="34" charset="0"/>
              <a:buNone/>
            </a:pPr>
            <a:endParaRPr lang="en-US" altLang="x-none" sz="2600" dirty="0"/>
          </a:p>
        </p:txBody>
      </p:sp>
      <p:sp>
        <p:nvSpPr>
          <p:cNvPr id="62467" name="Title 2">
            <a:extLst>
              <a:ext uri="{FF2B5EF4-FFF2-40B4-BE49-F238E27FC236}">
                <a16:creationId xmlns:a16="http://schemas.microsoft.com/office/drawing/2014/main" id="{2F223147-C3AB-4C4C-A893-6AA2E621F18A}"/>
              </a:ext>
            </a:extLst>
          </p:cNvPr>
          <p:cNvSpPr>
            <a:spLocks noGrp="1"/>
          </p:cNvSpPr>
          <p:nvPr>
            <p:ph type="title"/>
          </p:nvPr>
        </p:nvSpPr>
        <p:spPr>
          <a:xfrm>
            <a:off x="457200" y="150813"/>
            <a:ext cx="8229600" cy="1143000"/>
          </a:xfrm>
        </p:spPr>
        <p:txBody>
          <a:bodyPr/>
          <a:lstStyle/>
          <a:p>
            <a:r>
              <a:rPr lang="pt-PT" b="1"/>
              <a:t>Competências judiciais</a:t>
            </a:r>
          </a:p>
        </p:txBody>
      </p:sp>
      <p:sp>
        <p:nvSpPr>
          <p:cNvPr id="62468" name="Slide Number Placeholder 1">
            <a:extLst>
              <a:ext uri="{FF2B5EF4-FFF2-40B4-BE49-F238E27FC236}">
                <a16:creationId xmlns:a16="http://schemas.microsoft.com/office/drawing/2014/main" id="{4D6C9533-1C7D-4949-8F07-4FF5A170B98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6833B4B-94CC-4CA8-B318-8F9072FA31BE}" type="slidenum">
              <a:rPr lang="en-US" altLang="en-US" sz="1200" smtClean="0">
                <a:solidFill>
                  <a:srgbClr val="898989"/>
                </a:solidFill>
              </a:rPr>
              <a:pPr>
                <a:spcBef>
                  <a:spcPct val="0"/>
                </a:spcBef>
                <a:buFontTx/>
                <a:buNone/>
              </a:pPr>
              <a:t>28</a:t>
            </a:fld>
            <a:endParaRPr lang="en-US" altLang="en-US" sz="1200">
              <a:solidFill>
                <a:srgbClr val="898989"/>
              </a:solidFill>
            </a:endParaRPr>
          </a:p>
        </p:txBody>
      </p:sp>
      <p:pic>
        <p:nvPicPr>
          <p:cNvPr id="62469" name="Picture 5">
            <a:extLst>
              <a:ext uri="{FF2B5EF4-FFF2-40B4-BE49-F238E27FC236}">
                <a16:creationId xmlns:a16="http://schemas.microsoft.com/office/drawing/2014/main" id="{939F5F90-2DE3-43B5-B6E2-E88FCCC8BA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2575" y="2344738"/>
            <a:ext cx="6021388" cy="419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069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457200" y="1528549"/>
            <a:ext cx="7569200" cy="5010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pt-PT" sz="2600" b="1" dirty="0"/>
              <a:t>Quadro de Competências Judiciais </a:t>
            </a:r>
          </a:p>
          <a:p>
            <a:pPr marL="0" indent="0" eaLnBrk="1" hangingPunct="1">
              <a:buFont typeface="Arial" panose="020B0604020202020204" pitchFamily="34" charset="0"/>
              <a:buNone/>
              <a:defRPr/>
            </a:pPr>
            <a:endParaRPr lang="en-US" altLang="x-none" sz="2600" dirty="0"/>
          </a:p>
          <a:p>
            <a:pPr eaLnBrk="1" hangingPunct="1">
              <a:defRPr/>
            </a:pPr>
            <a:r>
              <a:rPr lang="pt-PT" sz="2600" dirty="0"/>
              <a:t>Comunicar </a:t>
            </a:r>
            <a:r>
              <a:rPr lang="pt-PT" sz="2600" dirty="0" err="1"/>
              <a:t>efetivamente</a:t>
            </a:r>
            <a:endParaRPr lang="pt-PT" sz="2600" dirty="0"/>
          </a:p>
          <a:p>
            <a:pPr eaLnBrk="1" hangingPunct="1">
              <a:defRPr/>
            </a:pPr>
            <a:r>
              <a:rPr lang="pt-PT" sz="2600" dirty="0"/>
              <a:t>Trabalhar com os outros</a:t>
            </a:r>
          </a:p>
          <a:p>
            <a:pPr eaLnBrk="1" hangingPunct="1">
              <a:defRPr/>
            </a:pPr>
            <a:r>
              <a:rPr lang="pt-PT" sz="2600" dirty="0"/>
              <a:t>Posse e construção de conhecimento </a:t>
            </a:r>
          </a:p>
          <a:p>
            <a:pPr eaLnBrk="1" hangingPunct="1">
              <a:defRPr/>
            </a:pPr>
            <a:r>
              <a:rPr lang="pt-PT" sz="2600" dirty="0"/>
              <a:t>Assimilar informações </a:t>
            </a:r>
          </a:p>
          <a:p>
            <a:pPr eaLnBrk="1" hangingPunct="1">
              <a:defRPr/>
            </a:pPr>
            <a:r>
              <a:rPr lang="pt-PT" sz="2600" dirty="0"/>
              <a:t>Agir com bom senso </a:t>
            </a:r>
          </a:p>
          <a:p>
            <a:pPr eaLnBrk="1" hangingPunct="1">
              <a:defRPr/>
            </a:pPr>
            <a:r>
              <a:rPr lang="pt-PT" sz="2600" dirty="0"/>
              <a:t>Gerir o trabalho com eficiência</a:t>
            </a:r>
          </a:p>
        </p:txBody>
      </p:sp>
      <p:sp>
        <p:nvSpPr>
          <p:cNvPr id="64515" name="Title 2">
            <a:extLst>
              <a:ext uri="{FF2B5EF4-FFF2-40B4-BE49-F238E27FC236}">
                <a16:creationId xmlns:a16="http://schemas.microsoft.com/office/drawing/2014/main" id="{69A6B656-3F9B-4B94-859B-0F52E22F03AF}"/>
              </a:ext>
            </a:extLst>
          </p:cNvPr>
          <p:cNvSpPr>
            <a:spLocks noGrp="1"/>
          </p:cNvSpPr>
          <p:nvPr>
            <p:ph type="title"/>
          </p:nvPr>
        </p:nvSpPr>
        <p:spPr>
          <a:xfrm>
            <a:off x="457200" y="150813"/>
            <a:ext cx="8229600" cy="1143000"/>
          </a:xfrm>
        </p:spPr>
        <p:txBody>
          <a:bodyPr/>
          <a:lstStyle/>
          <a:p>
            <a:r>
              <a:rPr lang="pt-PT" b="1"/>
              <a:t>Competências judiciais</a:t>
            </a:r>
          </a:p>
        </p:txBody>
      </p:sp>
      <p:sp>
        <p:nvSpPr>
          <p:cNvPr id="64516" name="Slide Number Placeholder 1">
            <a:extLst>
              <a:ext uri="{FF2B5EF4-FFF2-40B4-BE49-F238E27FC236}">
                <a16:creationId xmlns:a16="http://schemas.microsoft.com/office/drawing/2014/main" id="{8637F18D-B0C4-4A41-A315-67AF3BCB27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E34D75F-F50D-4913-91AC-528DAFA7E54E}" type="slidenum">
              <a:rPr lang="en-US" altLang="en-US" sz="1200" smtClean="0">
                <a:solidFill>
                  <a:srgbClr val="898989"/>
                </a:solidFill>
              </a:rPr>
              <a:pPr>
                <a:spcBef>
                  <a:spcPct val="0"/>
                </a:spcBef>
                <a:buFontTx/>
                <a:buNone/>
              </a:pPr>
              <a:t>29</a:t>
            </a:fld>
            <a:endParaRPr lang="en-US" altLang="en-US" sz="1200">
              <a:solidFill>
                <a:srgbClr val="898989"/>
              </a:solidFill>
            </a:endParaRPr>
          </a:p>
        </p:txBody>
      </p:sp>
    </p:spTree>
    <p:extLst>
      <p:ext uri="{BB962C8B-B14F-4D97-AF65-F5344CB8AC3E}">
        <p14:creationId xmlns:p14="http://schemas.microsoft.com/office/powerpoint/2010/main" val="39994341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7042">
                                            <p:txEl>
                                              <p:pRg st="2" end="2"/>
                                            </p:txEl>
                                          </p:spTgt>
                                        </p:tgtEl>
                                        <p:attrNameLst>
                                          <p:attrName>style.visibility</p:attrName>
                                        </p:attrNameLst>
                                      </p:cBhvr>
                                      <p:to>
                                        <p:strVal val="visible"/>
                                      </p:to>
                                    </p:set>
                                    <p:animEffect transition="in" filter="fade">
                                      <p:cBhvr>
                                        <p:cTn id="7" dur="500"/>
                                        <p:tgtEl>
                                          <p:spTgt spid="87042">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7042">
                                            <p:txEl>
                                              <p:pRg st="3" end="3"/>
                                            </p:txEl>
                                          </p:spTgt>
                                        </p:tgtEl>
                                        <p:attrNameLst>
                                          <p:attrName>style.visibility</p:attrName>
                                        </p:attrNameLst>
                                      </p:cBhvr>
                                      <p:to>
                                        <p:strVal val="visible"/>
                                      </p:to>
                                    </p:set>
                                    <p:animEffect transition="in" filter="fade">
                                      <p:cBhvr>
                                        <p:cTn id="12" dur="500"/>
                                        <p:tgtEl>
                                          <p:spTgt spid="87042">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7042">
                                            <p:txEl>
                                              <p:pRg st="4" end="4"/>
                                            </p:txEl>
                                          </p:spTgt>
                                        </p:tgtEl>
                                        <p:attrNameLst>
                                          <p:attrName>style.visibility</p:attrName>
                                        </p:attrNameLst>
                                      </p:cBhvr>
                                      <p:to>
                                        <p:strVal val="visible"/>
                                      </p:to>
                                    </p:set>
                                    <p:animEffect transition="in" filter="fade">
                                      <p:cBhvr>
                                        <p:cTn id="17" dur="500"/>
                                        <p:tgtEl>
                                          <p:spTgt spid="87042">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7042">
                                            <p:txEl>
                                              <p:pRg st="5" end="5"/>
                                            </p:txEl>
                                          </p:spTgt>
                                        </p:tgtEl>
                                        <p:attrNameLst>
                                          <p:attrName>style.visibility</p:attrName>
                                        </p:attrNameLst>
                                      </p:cBhvr>
                                      <p:to>
                                        <p:strVal val="visible"/>
                                      </p:to>
                                    </p:set>
                                    <p:animEffect transition="in" filter="fade">
                                      <p:cBhvr>
                                        <p:cTn id="22" dur="500"/>
                                        <p:tgtEl>
                                          <p:spTgt spid="87042">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87042">
                                            <p:txEl>
                                              <p:pRg st="6" end="6"/>
                                            </p:txEl>
                                          </p:spTgt>
                                        </p:tgtEl>
                                        <p:attrNameLst>
                                          <p:attrName>style.visibility</p:attrName>
                                        </p:attrNameLst>
                                      </p:cBhvr>
                                      <p:to>
                                        <p:strVal val="visible"/>
                                      </p:to>
                                    </p:set>
                                    <p:animEffect transition="in" filter="fade">
                                      <p:cBhvr>
                                        <p:cTn id="27" dur="500"/>
                                        <p:tgtEl>
                                          <p:spTgt spid="87042">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87042">
                                            <p:txEl>
                                              <p:pRg st="7" end="7"/>
                                            </p:txEl>
                                          </p:spTgt>
                                        </p:tgtEl>
                                        <p:attrNameLst>
                                          <p:attrName>style.visibility</p:attrName>
                                        </p:attrNameLst>
                                      </p:cBhvr>
                                      <p:to>
                                        <p:strVal val="visible"/>
                                      </p:to>
                                    </p:set>
                                    <p:animEffect transition="in" filter="fade">
                                      <p:cBhvr>
                                        <p:cTn id="32" dur="500"/>
                                        <p:tgtEl>
                                          <p:spTgt spid="8704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227B0D63-E573-4D6F-8319-68F03790F0E9}"/>
              </a:ext>
            </a:extLst>
          </p:cNvPr>
          <p:cNvSpPr>
            <a:spLocks noGrp="1"/>
          </p:cNvSpPr>
          <p:nvPr>
            <p:ph type="title" idx="4294967295"/>
          </p:nvPr>
        </p:nvSpPr>
        <p:spPr>
          <a:xfrm>
            <a:off x="457200" y="274638"/>
            <a:ext cx="8229600" cy="773112"/>
          </a:xfrm>
        </p:spPr>
        <p:txBody>
          <a:bodyPr/>
          <a:lstStyle/>
          <a:p>
            <a:pPr eaLnBrk="1" hangingPunct="1"/>
            <a:r>
              <a:rPr lang="pt-PT" b="1"/>
              <a:t>Objetivos da sessão</a:t>
            </a:r>
          </a:p>
        </p:txBody>
      </p:sp>
      <p:sp>
        <p:nvSpPr>
          <p:cNvPr id="4" name="Content Placeholder 2">
            <a:extLst>
              <a:ext uri="{FF2B5EF4-FFF2-40B4-BE49-F238E27FC236}">
                <a16:creationId xmlns:a16="http://schemas.microsoft.com/office/drawing/2014/main" id="{7C5C056C-608F-43E9-9658-36A83FBD02F0}"/>
              </a:ext>
            </a:extLst>
          </p:cNvPr>
          <p:cNvSpPr txBox="1">
            <a:spLocks/>
          </p:cNvSpPr>
          <p:nvPr/>
        </p:nvSpPr>
        <p:spPr bwMode="auto">
          <a:xfrm>
            <a:off x="457200" y="1277257"/>
            <a:ext cx="8229600" cy="5109256"/>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pt-PT" sz="2600" dirty="0">
                <a:solidFill>
                  <a:srgbClr val="000000"/>
                </a:solidFill>
                <a:latin typeface="+mj-lt"/>
                <a:ea typeface="MS PGothic" charset="0"/>
                <a:cs typeface="MS PGothic" charset="0"/>
              </a:rPr>
              <a:t>No final desta sessão, </a:t>
            </a:r>
            <a:r>
              <a:rPr lang="pt-PT" sz="2600" dirty="0">
                <a:latin typeface="+mj-lt"/>
                <a:ea typeface="MS PGothic" charset="0"/>
                <a:cs typeface="MS PGothic" charset="0"/>
              </a:rPr>
              <a:t>os formandos serão capazes de:</a:t>
            </a:r>
          </a:p>
          <a:p>
            <a:pPr>
              <a:spcBef>
                <a:spcPct val="20000"/>
              </a:spcBef>
              <a:buFont typeface="Arial" charset="0"/>
              <a:buChar char="•"/>
              <a:defRPr/>
            </a:pPr>
            <a:endParaRPr lang="pt-PT" sz="2600" dirty="0">
              <a:latin typeface="+mj-lt"/>
              <a:ea typeface="MS PGothic" charset="0"/>
              <a:cs typeface="MS PGothic" charset="0"/>
            </a:endParaRPr>
          </a:p>
          <a:p>
            <a:pPr algn="just">
              <a:spcBef>
                <a:spcPct val="20000"/>
              </a:spcBef>
              <a:buFont typeface="Arial" charset="0"/>
              <a:buChar char="•"/>
              <a:defRPr/>
            </a:pPr>
            <a:r>
              <a:rPr lang="pt-PT" sz="2600" dirty="0">
                <a:latin typeface="+mj-lt"/>
              </a:rPr>
              <a:t>Reconhecer várias considerações relativas à consideração de solicitações relacionadas com poderes de investigação</a:t>
            </a:r>
          </a:p>
          <a:p>
            <a:pPr algn="just">
              <a:spcBef>
                <a:spcPct val="20000"/>
              </a:spcBef>
              <a:buFont typeface="Arial" charset="0"/>
              <a:buChar char="•"/>
              <a:defRPr/>
            </a:pPr>
            <a:r>
              <a:rPr lang="pt-PT" sz="2600" dirty="0">
                <a:latin typeface="+mj-lt"/>
              </a:rPr>
              <a:t>Explicar as condições e garantias processuais relevantes que devem ser consideradas ao examinar tais solicitações</a:t>
            </a:r>
          </a:p>
          <a:p>
            <a:pPr algn="just">
              <a:spcBef>
                <a:spcPct val="20000"/>
              </a:spcBef>
              <a:buFont typeface="Arial" charset="0"/>
              <a:buChar char="•"/>
              <a:defRPr/>
            </a:pPr>
            <a:r>
              <a:rPr lang="pt-PT" sz="2600" dirty="0">
                <a:latin typeface="+mj-lt"/>
              </a:rPr>
              <a:t>Identificar competências judiciais importantes que podem ser implementadas para considerar </a:t>
            </a:r>
            <a:r>
              <a:rPr lang="pt-PT" sz="2600" dirty="0" err="1">
                <a:latin typeface="+mj-lt"/>
              </a:rPr>
              <a:t>efetivamente</a:t>
            </a:r>
            <a:r>
              <a:rPr lang="pt-PT" sz="2600" dirty="0">
                <a:latin typeface="+mj-lt"/>
              </a:rPr>
              <a:t> tais pedidos</a:t>
            </a:r>
          </a:p>
          <a:p>
            <a:pPr algn="just">
              <a:spcBef>
                <a:spcPct val="20000"/>
              </a:spcBef>
              <a:buFont typeface="Arial" charset="0"/>
              <a:buChar char="•"/>
              <a:defRPr/>
            </a:pPr>
            <a:r>
              <a:rPr lang="pt-PT" sz="2600" dirty="0">
                <a:latin typeface="+mj-lt"/>
              </a:rPr>
              <a:t>Entender como autorizar o uso de poderes processuais relacionados com provas </a:t>
            </a:r>
            <a:r>
              <a:rPr lang="pt-PT" sz="2600" dirty="0" err="1">
                <a:latin typeface="+mj-lt"/>
              </a:rPr>
              <a:t>eletrónicas</a:t>
            </a:r>
            <a:r>
              <a:rPr lang="pt-PT" sz="2600" dirty="0">
                <a:latin typeface="+mj-lt"/>
              </a:rPr>
              <a:t> </a:t>
            </a:r>
          </a:p>
          <a:p>
            <a:pPr marL="0" indent="0">
              <a:spcBef>
                <a:spcPct val="20000"/>
              </a:spcBef>
              <a:defRPr/>
            </a:pPr>
            <a:endParaRPr lang="en-US" sz="2600" dirty="0">
              <a:solidFill>
                <a:srgbClr val="000000"/>
              </a:solidFill>
              <a:latin typeface="+mj-lt"/>
              <a:ea typeface="MS PGothic" charset="0"/>
              <a:cs typeface="MS PGothic" charset="0"/>
            </a:endParaRPr>
          </a:p>
        </p:txBody>
      </p:sp>
      <p:sp>
        <p:nvSpPr>
          <p:cNvPr id="7172" name="Slide Number Placeholder 1">
            <a:extLst>
              <a:ext uri="{FF2B5EF4-FFF2-40B4-BE49-F238E27FC236}">
                <a16:creationId xmlns:a16="http://schemas.microsoft.com/office/drawing/2014/main" id="{3C31E2BB-0750-47AC-ADE2-39F6E9372F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3B7F26B0-32E2-4AEE-AFED-6C64FBEFCBF9}" type="slidenum">
              <a:rPr lang="en-US" altLang="fr-FR" sz="1200" smtClean="0">
                <a:solidFill>
                  <a:srgbClr val="898989"/>
                </a:solidFill>
              </a:rPr>
              <a:pPr>
                <a:spcBef>
                  <a:spcPct val="0"/>
                </a:spcBef>
                <a:buFontTx/>
                <a:buNone/>
              </a:pPr>
              <a:t>3</a:t>
            </a:fld>
            <a:endParaRPr lang="en-US" altLang="fr-FR" sz="1200">
              <a:solidFill>
                <a:srgbClr val="898989"/>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altLang="sr-Latn-RS" sz="3000" dirty="0"/>
          </a:p>
          <a:p>
            <a:pPr algn="just" eaLnBrk="1" hangingPunct="1">
              <a:defRPr/>
            </a:pPr>
            <a:endParaRPr lang="en-US" altLang="sr-Latn-RS" sz="3000" dirty="0"/>
          </a:p>
          <a:p>
            <a:pPr algn="just" eaLnBrk="1" hangingPunct="1">
              <a:defRPr/>
            </a:pPr>
            <a:endParaRPr lang="en-US" altLang="sr-Latn-RS" sz="3000" dirty="0"/>
          </a:p>
          <a:p>
            <a:pPr marL="0" indent="0" algn="just" eaLnBrk="1" hangingPunct="1">
              <a:buFont typeface="Arial" panose="020B0604020202020204" pitchFamily="34" charset="0"/>
              <a:buNone/>
              <a:defRPr/>
            </a:pPr>
            <a:r>
              <a:rPr lang="pt-PT" sz="3000"/>
              <a:t>Como podemos utilizar estas competências judiciais básicas e aplicá-las na área de alta tecnologia do cibercrime?</a:t>
            </a:r>
          </a:p>
        </p:txBody>
      </p:sp>
      <p:sp>
        <p:nvSpPr>
          <p:cNvPr id="66563" name="Title 2">
            <a:extLst>
              <a:ext uri="{FF2B5EF4-FFF2-40B4-BE49-F238E27FC236}">
                <a16:creationId xmlns:a16="http://schemas.microsoft.com/office/drawing/2014/main" id="{548FED5B-6018-4A49-8CB6-5EE0C9AF3DBF}"/>
              </a:ext>
            </a:extLst>
          </p:cNvPr>
          <p:cNvSpPr>
            <a:spLocks noGrp="1"/>
          </p:cNvSpPr>
          <p:nvPr>
            <p:ph type="title"/>
          </p:nvPr>
        </p:nvSpPr>
        <p:spPr>
          <a:xfrm>
            <a:off x="457200" y="150813"/>
            <a:ext cx="8229600" cy="1143000"/>
          </a:xfrm>
        </p:spPr>
        <p:txBody>
          <a:bodyPr/>
          <a:lstStyle/>
          <a:p>
            <a:r>
              <a:rPr lang="pt-PT" b="1"/>
              <a:t>Competências judiciais</a:t>
            </a:r>
          </a:p>
        </p:txBody>
      </p:sp>
      <p:sp>
        <p:nvSpPr>
          <p:cNvPr id="66564" name="Slide Number Placeholder 1">
            <a:extLst>
              <a:ext uri="{FF2B5EF4-FFF2-40B4-BE49-F238E27FC236}">
                <a16:creationId xmlns:a16="http://schemas.microsoft.com/office/drawing/2014/main" id="{42EFAEC4-3D38-47B1-BD8E-FBE4C74EA2F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A5D9F27-9990-4C71-9584-F698EA6BABC1}" type="slidenum">
              <a:rPr lang="en-US" altLang="en-US" sz="1200" smtClean="0">
                <a:solidFill>
                  <a:srgbClr val="898989"/>
                </a:solidFill>
              </a:rPr>
              <a:pPr>
                <a:spcBef>
                  <a:spcPct val="0"/>
                </a:spcBef>
                <a:buFontTx/>
                <a:buNone/>
              </a:pPr>
              <a:t>30</a:t>
            </a:fld>
            <a:endParaRPr lang="en-US" altLang="en-US" sz="1200">
              <a:solidFill>
                <a:srgbClr val="898989"/>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a:extLst>
              <a:ext uri="{FF2B5EF4-FFF2-40B4-BE49-F238E27FC236}">
                <a16:creationId xmlns:a16="http://schemas.microsoft.com/office/drawing/2014/main" id="{AF01B100-B467-4023-891D-9B804CA34BDC}"/>
              </a:ext>
            </a:extLst>
          </p:cNvPr>
          <p:cNvSpPr txBox="1">
            <a:spLocks/>
          </p:cNvSpPr>
          <p:nvPr/>
        </p:nvSpPr>
        <p:spPr bwMode="auto">
          <a:xfrm>
            <a:off x="350837" y="1596788"/>
            <a:ext cx="8069831" cy="4367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pt-PT" sz="2800" dirty="0"/>
              <a:t>Os juízes devem esperar que o procurador comunique </a:t>
            </a:r>
            <a:r>
              <a:rPr lang="pt-PT" sz="2800" dirty="0" err="1"/>
              <a:t>efetivamente</a:t>
            </a:r>
            <a:endParaRPr lang="pt-PT" sz="2800" dirty="0"/>
          </a:p>
          <a:p>
            <a:pPr algn="just" eaLnBrk="1" hangingPunct="1"/>
            <a:endParaRPr lang="en-US" altLang="en-US" sz="2800" dirty="0"/>
          </a:p>
          <a:p>
            <a:pPr algn="just" eaLnBrk="1" hangingPunct="1"/>
            <a:r>
              <a:rPr lang="pt-PT" sz="2800" dirty="0"/>
              <a:t>É extremamente importante que o procurador seja capaz de entender se está a ser compreendido </a:t>
            </a:r>
          </a:p>
          <a:p>
            <a:pPr algn="just" eaLnBrk="1" hangingPunct="1"/>
            <a:endParaRPr lang="en-GB" altLang="x-none" sz="3000" dirty="0"/>
          </a:p>
        </p:txBody>
      </p:sp>
      <p:sp>
        <p:nvSpPr>
          <p:cNvPr id="68611" name="Title 2">
            <a:extLst>
              <a:ext uri="{FF2B5EF4-FFF2-40B4-BE49-F238E27FC236}">
                <a16:creationId xmlns:a16="http://schemas.microsoft.com/office/drawing/2014/main" id="{D7DCC5BA-25B8-42D6-AB8F-A990527A02F9}"/>
              </a:ext>
            </a:extLst>
          </p:cNvPr>
          <p:cNvSpPr>
            <a:spLocks noGrp="1"/>
          </p:cNvSpPr>
          <p:nvPr>
            <p:ph type="title"/>
          </p:nvPr>
        </p:nvSpPr>
        <p:spPr>
          <a:xfrm>
            <a:off x="457200" y="150813"/>
            <a:ext cx="8229600" cy="1143000"/>
          </a:xfrm>
        </p:spPr>
        <p:txBody>
          <a:bodyPr/>
          <a:lstStyle/>
          <a:p>
            <a:r>
              <a:rPr lang="pt-PT" b="1"/>
              <a:t>Competência 1: comunicar efetivamente</a:t>
            </a:r>
          </a:p>
        </p:txBody>
      </p:sp>
      <p:sp>
        <p:nvSpPr>
          <p:cNvPr id="68612" name="Slide Number Placeholder 1">
            <a:extLst>
              <a:ext uri="{FF2B5EF4-FFF2-40B4-BE49-F238E27FC236}">
                <a16:creationId xmlns:a16="http://schemas.microsoft.com/office/drawing/2014/main" id="{3E617332-0F05-4531-998C-5A83F8F12D0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128049E-E2B3-4D09-8121-F03C887FAAAC}" type="slidenum">
              <a:rPr lang="en-US" altLang="en-US" sz="1200" smtClean="0">
                <a:solidFill>
                  <a:srgbClr val="898989"/>
                </a:solidFill>
              </a:rPr>
              <a:pPr>
                <a:spcBef>
                  <a:spcPct val="0"/>
                </a:spcBef>
                <a:buFontTx/>
                <a:buNone/>
              </a:pPr>
              <a:t>31</a:t>
            </a:fld>
            <a:endParaRPr lang="en-US" altLang="en-US" sz="1200">
              <a:solidFill>
                <a:srgbClr val="898989"/>
              </a:solidFill>
            </a:endParaRPr>
          </a:p>
        </p:txBody>
      </p:sp>
    </p:spTree>
    <p:extLst>
      <p:ext uri="{BB962C8B-B14F-4D97-AF65-F5344CB8AC3E}">
        <p14:creationId xmlns:p14="http://schemas.microsoft.com/office/powerpoint/2010/main" val="34614284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858C93D3-E7C2-4EC5-8942-B9E9CD145C8D}"/>
              </a:ext>
            </a:extLst>
          </p:cNvPr>
          <p:cNvSpPr txBox="1">
            <a:spLocks/>
          </p:cNvSpPr>
          <p:nvPr/>
        </p:nvSpPr>
        <p:spPr bwMode="auto">
          <a:xfrm>
            <a:off x="350837" y="1344613"/>
            <a:ext cx="7960649"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pt-PT" sz="2800" dirty="0"/>
              <a:t>Tradicionalmente, o papel dos juízes pode ser escutar – no entanto, dada a complexidade do cibercrime, os juízes devem colocar perguntas </a:t>
            </a:r>
          </a:p>
          <a:p>
            <a:pPr algn="just" eaLnBrk="1" hangingPunct="1"/>
            <a:endParaRPr lang="en-US" altLang="en-US" sz="2800" dirty="0"/>
          </a:p>
          <a:p>
            <a:pPr algn="just" eaLnBrk="1" hangingPunct="1"/>
            <a:r>
              <a:rPr lang="pt-PT" sz="2800" dirty="0"/>
              <a:t>O procurador poderá ter de explicar </a:t>
            </a:r>
            <a:r>
              <a:rPr lang="pt-PT" sz="2800" dirty="0" err="1"/>
              <a:t>aspetos</a:t>
            </a:r>
            <a:r>
              <a:rPr lang="pt-PT" sz="2800" dirty="0"/>
              <a:t> técnicos – ou recorrer a um especialista se o próprio procurador não for capaz de explicar</a:t>
            </a:r>
          </a:p>
          <a:p>
            <a:pPr algn="just" eaLnBrk="1" hangingPunct="1"/>
            <a:endParaRPr lang="en-GB" altLang="x-none" sz="3000" dirty="0"/>
          </a:p>
        </p:txBody>
      </p:sp>
      <p:sp>
        <p:nvSpPr>
          <p:cNvPr id="70659" name="Title 2">
            <a:extLst>
              <a:ext uri="{FF2B5EF4-FFF2-40B4-BE49-F238E27FC236}">
                <a16:creationId xmlns:a16="http://schemas.microsoft.com/office/drawing/2014/main" id="{709A8512-D1CE-428C-9153-8D46EDB3C38B}"/>
              </a:ext>
            </a:extLst>
          </p:cNvPr>
          <p:cNvSpPr>
            <a:spLocks noGrp="1"/>
          </p:cNvSpPr>
          <p:nvPr>
            <p:ph type="title"/>
          </p:nvPr>
        </p:nvSpPr>
        <p:spPr>
          <a:xfrm>
            <a:off x="457200" y="150813"/>
            <a:ext cx="8229600" cy="1143000"/>
          </a:xfrm>
        </p:spPr>
        <p:txBody>
          <a:bodyPr/>
          <a:lstStyle/>
          <a:p>
            <a:r>
              <a:rPr lang="pt-PT" b="1"/>
              <a:t>Competência 1: comunicar efetivamente</a:t>
            </a:r>
          </a:p>
        </p:txBody>
      </p:sp>
      <p:sp>
        <p:nvSpPr>
          <p:cNvPr id="70660" name="Slide Number Placeholder 1">
            <a:extLst>
              <a:ext uri="{FF2B5EF4-FFF2-40B4-BE49-F238E27FC236}">
                <a16:creationId xmlns:a16="http://schemas.microsoft.com/office/drawing/2014/main" id="{109C9DAA-32A5-4D3A-A5CC-BA1C31BC2B4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A353A5E-360D-42D2-AC11-94DD2F654E2D}" type="slidenum">
              <a:rPr lang="en-US" altLang="en-US" sz="1200" smtClean="0">
                <a:solidFill>
                  <a:srgbClr val="898989"/>
                </a:solidFill>
              </a:rPr>
              <a:pPr>
                <a:spcBef>
                  <a:spcPct val="0"/>
                </a:spcBef>
                <a:buFontTx/>
                <a:buNone/>
              </a:pPr>
              <a:t>32</a:t>
            </a:fld>
            <a:endParaRPr lang="en-US" altLang="en-US" sz="1200">
              <a:solidFill>
                <a:srgbClr val="898989"/>
              </a:solidFill>
            </a:endParaRPr>
          </a:p>
        </p:txBody>
      </p:sp>
    </p:spTree>
    <p:extLst>
      <p:ext uri="{BB962C8B-B14F-4D97-AF65-F5344CB8AC3E}">
        <p14:creationId xmlns:p14="http://schemas.microsoft.com/office/powerpoint/2010/main" val="4547723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a:extLst>
              <a:ext uri="{FF2B5EF4-FFF2-40B4-BE49-F238E27FC236}">
                <a16:creationId xmlns:a16="http://schemas.microsoft.com/office/drawing/2014/main" id="{593BBFDA-F3A6-4329-927F-2B7EDC453596}"/>
              </a:ext>
            </a:extLst>
          </p:cNvPr>
          <p:cNvSpPr txBox="1">
            <a:spLocks/>
          </p:cNvSpPr>
          <p:nvPr/>
        </p:nvSpPr>
        <p:spPr bwMode="auto">
          <a:xfrm>
            <a:off x="339725" y="1842447"/>
            <a:ext cx="8464550" cy="466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buFont typeface="Arial" panose="020B0604020202020204" pitchFamily="34" charset="0"/>
              <a:buNone/>
            </a:pPr>
            <a:r>
              <a:rPr lang="pt-PT" sz="2800" b="1" dirty="0"/>
              <a:t>Estudos de caso: Exemplo</a:t>
            </a:r>
          </a:p>
          <a:p>
            <a:pPr algn="ctr" eaLnBrk="1" hangingPunct="1">
              <a:buFont typeface="Arial" panose="020B0604020202020204" pitchFamily="34" charset="0"/>
              <a:buNone/>
            </a:pPr>
            <a:endParaRPr lang="pt-PT" sz="2800" b="1" dirty="0"/>
          </a:p>
          <a:p>
            <a:pPr eaLnBrk="1" hangingPunct="1">
              <a:buFont typeface="Arial" panose="020B0604020202020204" pitchFamily="34" charset="0"/>
              <a:buNone/>
            </a:pPr>
            <a:r>
              <a:rPr lang="pt-PT" sz="2800" dirty="0"/>
              <a:t>Quais são os </a:t>
            </a:r>
            <a:r>
              <a:rPr lang="pt-PT" sz="2800" b="1" dirty="0">
                <a:solidFill>
                  <a:srgbClr val="FF0000"/>
                </a:solidFill>
              </a:rPr>
              <a:t>registos de IP </a:t>
            </a:r>
            <a:r>
              <a:rPr lang="pt-PT" sz="2800" dirty="0"/>
              <a:t>que se pretende apreender em relação ao número de conta 23568974 da filial de </a:t>
            </a:r>
            <a:r>
              <a:rPr lang="pt-PT" sz="2800" dirty="0" err="1"/>
              <a:t>Ostland</a:t>
            </a:r>
            <a:r>
              <a:rPr lang="pt-PT" sz="2800" dirty="0"/>
              <a:t>?</a:t>
            </a:r>
          </a:p>
          <a:p>
            <a:pPr algn="just" eaLnBrk="1" hangingPunct="1">
              <a:buFont typeface="Arial" panose="020B0604020202020204" pitchFamily="34" charset="0"/>
              <a:buNone/>
            </a:pPr>
            <a:r>
              <a:rPr lang="pt-PT" sz="2800" dirty="0"/>
              <a:t>Os </a:t>
            </a:r>
            <a:r>
              <a:rPr lang="pt-PT" sz="2800" b="1" dirty="0">
                <a:solidFill>
                  <a:srgbClr val="FF0000"/>
                </a:solidFill>
              </a:rPr>
              <a:t>registos de IP</a:t>
            </a:r>
            <a:r>
              <a:rPr lang="pt-PT" sz="2800" dirty="0"/>
              <a:t> contêm informações pessoais de pessoais físicas?</a:t>
            </a:r>
          </a:p>
          <a:p>
            <a:pPr eaLnBrk="1" hangingPunct="1">
              <a:buFont typeface="Arial" panose="020B0604020202020204" pitchFamily="34" charset="0"/>
              <a:buNone/>
            </a:pPr>
            <a:r>
              <a:rPr lang="pt-PT" sz="2800" dirty="0"/>
              <a:t>Como é que os </a:t>
            </a:r>
            <a:r>
              <a:rPr lang="pt-PT" sz="2800" b="1" dirty="0">
                <a:solidFill>
                  <a:srgbClr val="FF0000"/>
                </a:solidFill>
              </a:rPr>
              <a:t>registos de IP</a:t>
            </a:r>
            <a:r>
              <a:rPr lang="pt-PT" sz="2800" dirty="0"/>
              <a:t> podem ser protegidos num sistema informático?</a:t>
            </a:r>
          </a:p>
        </p:txBody>
      </p:sp>
      <p:sp>
        <p:nvSpPr>
          <p:cNvPr id="72707" name="Title 2">
            <a:extLst>
              <a:ext uri="{FF2B5EF4-FFF2-40B4-BE49-F238E27FC236}">
                <a16:creationId xmlns:a16="http://schemas.microsoft.com/office/drawing/2014/main" id="{C6BE69BA-02E4-40E1-96C8-55717442CD6F}"/>
              </a:ext>
            </a:extLst>
          </p:cNvPr>
          <p:cNvSpPr>
            <a:spLocks noGrp="1"/>
          </p:cNvSpPr>
          <p:nvPr>
            <p:ph type="title"/>
          </p:nvPr>
        </p:nvSpPr>
        <p:spPr>
          <a:xfrm>
            <a:off x="457200" y="150813"/>
            <a:ext cx="8229600" cy="1143000"/>
          </a:xfrm>
        </p:spPr>
        <p:txBody>
          <a:bodyPr/>
          <a:lstStyle/>
          <a:p>
            <a:r>
              <a:rPr lang="pt-PT" b="1"/>
              <a:t>Competência 1: comunicar efetivamente</a:t>
            </a:r>
          </a:p>
        </p:txBody>
      </p:sp>
      <p:sp>
        <p:nvSpPr>
          <p:cNvPr id="72708" name="Slide Number Placeholder 1">
            <a:extLst>
              <a:ext uri="{FF2B5EF4-FFF2-40B4-BE49-F238E27FC236}">
                <a16:creationId xmlns:a16="http://schemas.microsoft.com/office/drawing/2014/main" id="{C34C7FA9-4C8B-4E8A-9309-DFCB9FF45E1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4968DB-5281-457B-BCAD-6017BBA9C855}" type="slidenum">
              <a:rPr lang="en-US" altLang="en-US" sz="1200" smtClean="0">
                <a:solidFill>
                  <a:srgbClr val="898989"/>
                </a:solidFill>
              </a:rPr>
              <a:pPr>
                <a:spcBef>
                  <a:spcPct val="0"/>
                </a:spcBef>
                <a:buFontTx/>
                <a:buNone/>
              </a:pPr>
              <a:t>33</a:t>
            </a:fld>
            <a:endParaRPr lang="en-US" altLang="en-US" sz="1200">
              <a:solidFill>
                <a:srgbClr val="898989"/>
              </a:solidFill>
            </a:endParaRPr>
          </a:p>
        </p:txBody>
      </p:sp>
    </p:spTree>
    <p:extLst>
      <p:ext uri="{BB962C8B-B14F-4D97-AF65-F5344CB8AC3E}">
        <p14:creationId xmlns:p14="http://schemas.microsoft.com/office/powerpoint/2010/main" val="16068189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a:extLst>
              <a:ext uri="{FF2B5EF4-FFF2-40B4-BE49-F238E27FC236}">
                <a16:creationId xmlns:a16="http://schemas.microsoft.com/office/drawing/2014/main" id="{2C04DE77-F072-4708-B48B-2A781A636BF2}"/>
              </a:ext>
            </a:extLst>
          </p:cNvPr>
          <p:cNvSpPr txBox="1">
            <a:spLocks/>
          </p:cNvSpPr>
          <p:nvPr/>
        </p:nvSpPr>
        <p:spPr bwMode="auto">
          <a:xfrm>
            <a:off x="350837" y="1787857"/>
            <a:ext cx="8042535" cy="4449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Os juízes que ouvem casos de crimes de alta tecnologia deparam-se com um problema – procuradores não qualificados </a:t>
            </a:r>
          </a:p>
          <a:p>
            <a:pPr algn="just" eaLnBrk="1" hangingPunct="1"/>
            <a:endParaRPr lang="en-US" altLang="en-US" sz="2800" dirty="0"/>
          </a:p>
          <a:p>
            <a:pPr algn="just" eaLnBrk="1" hangingPunct="1"/>
            <a:r>
              <a:rPr lang="pt-PT" sz="2800" dirty="0"/>
              <a:t>As audiências formais representam um desafio, dada a complexidade dos casos</a:t>
            </a:r>
          </a:p>
          <a:p>
            <a:pPr algn="just" eaLnBrk="1" hangingPunct="1"/>
            <a:endParaRPr lang="en-US" altLang="en-US" sz="2800" dirty="0"/>
          </a:p>
          <a:p>
            <a:pPr algn="just" eaLnBrk="1" hangingPunct="1"/>
            <a:r>
              <a:rPr lang="pt-PT" sz="2800" dirty="0"/>
              <a:t>É preciso que haja uma excelente </a:t>
            </a:r>
            <a:r>
              <a:rPr lang="pt-PT" sz="2800" dirty="0" err="1"/>
              <a:t>interação</a:t>
            </a:r>
            <a:r>
              <a:rPr lang="pt-PT" sz="2800" dirty="0"/>
              <a:t> entre o juiz e o advogado</a:t>
            </a:r>
          </a:p>
          <a:p>
            <a:pPr algn="just" eaLnBrk="1" hangingPunct="1"/>
            <a:endParaRPr lang="en-US" altLang="en-US" dirty="0"/>
          </a:p>
        </p:txBody>
      </p:sp>
      <p:sp>
        <p:nvSpPr>
          <p:cNvPr id="74755" name="Title 2">
            <a:extLst>
              <a:ext uri="{FF2B5EF4-FFF2-40B4-BE49-F238E27FC236}">
                <a16:creationId xmlns:a16="http://schemas.microsoft.com/office/drawing/2014/main" id="{D890971B-45AB-4CA2-AE27-1260F83B4F63}"/>
              </a:ext>
            </a:extLst>
          </p:cNvPr>
          <p:cNvSpPr>
            <a:spLocks noGrp="1"/>
          </p:cNvSpPr>
          <p:nvPr>
            <p:ph type="title"/>
          </p:nvPr>
        </p:nvSpPr>
        <p:spPr>
          <a:xfrm>
            <a:off x="457200" y="150813"/>
            <a:ext cx="8229600" cy="1143000"/>
          </a:xfrm>
        </p:spPr>
        <p:txBody>
          <a:bodyPr/>
          <a:lstStyle/>
          <a:p>
            <a:r>
              <a:rPr lang="pt-PT" b="1"/>
              <a:t>Competência 2: trabalhar com os outros</a:t>
            </a:r>
          </a:p>
        </p:txBody>
      </p:sp>
      <p:sp>
        <p:nvSpPr>
          <p:cNvPr id="74756" name="Slide Number Placeholder 1">
            <a:extLst>
              <a:ext uri="{FF2B5EF4-FFF2-40B4-BE49-F238E27FC236}">
                <a16:creationId xmlns:a16="http://schemas.microsoft.com/office/drawing/2014/main" id="{F766EDA6-D49F-4D84-A621-2B1A0F9A3D1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3E66909-191B-4490-BE4C-5F46B4E7C842}" type="slidenum">
              <a:rPr lang="en-US" altLang="en-US" sz="1200" smtClean="0">
                <a:solidFill>
                  <a:srgbClr val="898989"/>
                </a:solidFill>
              </a:rPr>
              <a:pPr>
                <a:spcBef>
                  <a:spcPct val="0"/>
                </a:spcBef>
                <a:buFontTx/>
                <a:buNone/>
              </a:pPr>
              <a:t>34</a:t>
            </a:fld>
            <a:endParaRPr lang="en-US" altLang="en-US" sz="1200">
              <a:solidFill>
                <a:srgbClr val="898989"/>
              </a:solidFill>
            </a:endParaRPr>
          </a:p>
        </p:txBody>
      </p:sp>
    </p:spTree>
    <p:extLst>
      <p:ext uri="{BB962C8B-B14F-4D97-AF65-F5344CB8AC3E}">
        <p14:creationId xmlns:p14="http://schemas.microsoft.com/office/powerpoint/2010/main" val="9232897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Resultado de imagem clipart para trabalhar juntos">
            <a:extLst>
              <a:ext uri="{FF2B5EF4-FFF2-40B4-BE49-F238E27FC236}">
                <a16:creationId xmlns:a16="http://schemas.microsoft.com/office/drawing/2014/main" id="{516584B6-B3DF-4406-9AE9-C1888E2732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4185" y="4244976"/>
            <a:ext cx="2309640" cy="1978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3" name="Rectangle 3">
            <a:extLst>
              <a:ext uri="{FF2B5EF4-FFF2-40B4-BE49-F238E27FC236}">
                <a16:creationId xmlns:a16="http://schemas.microsoft.com/office/drawing/2014/main" id="{9BAFE699-E597-41C5-A476-8769AD3A5A76}"/>
              </a:ext>
            </a:extLst>
          </p:cNvPr>
          <p:cNvSpPr txBox="1">
            <a:spLocks/>
          </p:cNvSpPr>
          <p:nvPr/>
        </p:nvSpPr>
        <p:spPr bwMode="auto">
          <a:xfrm>
            <a:off x="350838" y="1665027"/>
            <a:ext cx="7569200" cy="5016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buFont typeface="Arial" panose="020B0604020202020204" pitchFamily="34" charset="0"/>
              <a:buNone/>
            </a:pPr>
            <a:r>
              <a:rPr lang="pt-PT" dirty="0"/>
              <a:t>Os juízes que ouvem um caso de crime de alta tecnologia têm mais sucesso quando conseguem um equilíbrio entre:</a:t>
            </a:r>
          </a:p>
          <a:p>
            <a:pPr algn="just">
              <a:buFont typeface="Arial" panose="020B0604020202020204" pitchFamily="34" charset="0"/>
              <a:buNone/>
            </a:pPr>
            <a:endParaRPr lang="pt-PT" dirty="0"/>
          </a:p>
          <a:p>
            <a:pPr algn="just">
              <a:buFont typeface="Arial" panose="020B0604020202020204" pitchFamily="34" charset="0"/>
              <a:buNone/>
            </a:pPr>
            <a:r>
              <a:rPr lang="pt-PT" dirty="0"/>
              <a:t>			acessibilidade e cooperação </a:t>
            </a:r>
          </a:p>
          <a:p>
            <a:pPr algn="ctr">
              <a:buFont typeface="Arial" panose="020B0604020202020204" pitchFamily="34" charset="0"/>
              <a:buNone/>
            </a:pPr>
            <a:r>
              <a:rPr lang="pt-PT" b="1" dirty="0">
                <a:solidFill>
                  <a:srgbClr val="FF0000"/>
                </a:solidFill>
              </a:rPr>
              <a:t>e</a:t>
            </a:r>
          </a:p>
          <a:p>
            <a:pPr algn="ctr">
              <a:buFont typeface="Arial" panose="020B0604020202020204" pitchFamily="34" charset="0"/>
              <a:buNone/>
            </a:pPr>
            <a:r>
              <a:rPr lang="pt-PT" dirty="0"/>
              <a:t>independência e propriedade</a:t>
            </a:r>
          </a:p>
        </p:txBody>
      </p:sp>
      <p:sp>
        <p:nvSpPr>
          <p:cNvPr id="76804" name="Title 2">
            <a:extLst>
              <a:ext uri="{FF2B5EF4-FFF2-40B4-BE49-F238E27FC236}">
                <a16:creationId xmlns:a16="http://schemas.microsoft.com/office/drawing/2014/main" id="{04828188-55FB-4118-A3C4-A91867345A7E}"/>
              </a:ext>
            </a:extLst>
          </p:cNvPr>
          <p:cNvSpPr>
            <a:spLocks noGrp="1"/>
          </p:cNvSpPr>
          <p:nvPr>
            <p:ph type="title"/>
          </p:nvPr>
        </p:nvSpPr>
        <p:spPr>
          <a:xfrm>
            <a:off x="457200" y="150813"/>
            <a:ext cx="8229600" cy="1143000"/>
          </a:xfrm>
        </p:spPr>
        <p:txBody>
          <a:bodyPr/>
          <a:lstStyle/>
          <a:p>
            <a:r>
              <a:rPr lang="pt-PT" b="1"/>
              <a:t>Competência 2: trabalhar com os outros</a:t>
            </a:r>
          </a:p>
        </p:txBody>
      </p:sp>
      <p:sp>
        <p:nvSpPr>
          <p:cNvPr id="76805" name="Slide Number Placeholder 1">
            <a:extLst>
              <a:ext uri="{FF2B5EF4-FFF2-40B4-BE49-F238E27FC236}">
                <a16:creationId xmlns:a16="http://schemas.microsoft.com/office/drawing/2014/main" id="{1DCD0624-D227-483F-81FC-EBF2B0BDC81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90601A3-84AD-4A2C-90A7-D54C9901A5FE}" type="slidenum">
              <a:rPr lang="en-US" altLang="en-US" sz="1200" smtClean="0">
                <a:solidFill>
                  <a:srgbClr val="898989"/>
                </a:solidFill>
              </a:rPr>
              <a:pPr>
                <a:spcBef>
                  <a:spcPct val="0"/>
                </a:spcBef>
                <a:buFontTx/>
                <a:buNone/>
              </a:pPr>
              <a:t>35</a:t>
            </a:fld>
            <a:endParaRPr lang="en-US" altLang="en-US" sz="1200">
              <a:solidFill>
                <a:srgbClr val="898989"/>
              </a:solidFill>
            </a:endParaRPr>
          </a:p>
        </p:txBody>
      </p:sp>
    </p:spTree>
    <p:extLst>
      <p:ext uri="{BB962C8B-B14F-4D97-AF65-F5344CB8AC3E}">
        <p14:creationId xmlns:p14="http://schemas.microsoft.com/office/powerpoint/2010/main" val="24717313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a:extLst>
              <a:ext uri="{FF2B5EF4-FFF2-40B4-BE49-F238E27FC236}">
                <a16:creationId xmlns:a16="http://schemas.microsoft.com/office/drawing/2014/main" id="{6287801B-F93D-4962-BDD9-DEC92247FADA}"/>
              </a:ext>
            </a:extLst>
          </p:cNvPr>
          <p:cNvSpPr txBox="1">
            <a:spLocks/>
          </p:cNvSpPr>
          <p:nvPr/>
        </p:nvSpPr>
        <p:spPr bwMode="auto">
          <a:xfrm>
            <a:off x="191069" y="1646332"/>
            <a:ext cx="8802806" cy="4870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buFont typeface="Arial" panose="020B0604020202020204" pitchFamily="34" charset="0"/>
              <a:buNone/>
            </a:pPr>
            <a:r>
              <a:rPr lang="pt-PT" sz="3000" b="1" dirty="0"/>
              <a:t>Estudos de caso: Exemplo</a:t>
            </a:r>
          </a:p>
          <a:p>
            <a:pPr algn="ctr" eaLnBrk="1" hangingPunct="1">
              <a:buFont typeface="Arial" panose="020B0604020202020204" pitchFamily="34" charset="0"/>
              <a:buNone/>
            </a:pPr>
            <a:endParaRPr lang="pt-PT" sz="3000" b="1" dirty="0"/>
          </a:p>
          <a:p>
            <a:pPr marL="457200" indent="-457200" eaLnBrk="1" hangingPunct="1"/>
            <a:r>
              <a:rPr lang="pt-PT" sz="2800" dirty="0"/>
              <a:t>Porque é que a </a:t>
            </a:r>
            <a:r>
              <a:rPr lang="pt-PT" sz="2800" b="1" dirty="0">
                <a:solidFill>
                  <a:srgbClr val="FF0000"/>
                </a:solidFill>
              </a:rPr>
              <a:t>apreensão</a:t>
            </a:r>
            <a:r>
              <a:rPr lang="pt-PT" sz="2800" dirty="0"/>
              <a:t> de dados pela Polícia Federal de </a:t>
            </a:r>
            <a:r>
              <a:rPr lang="pt-PT" sz="2800" dirty="0" err="1"/>
              <a:t>Ostland</a:t>
            </a:r>
            <a:r>
              <a:rPr lang="pt-PT" sz="2800" dirty="0"/>
              <a:t> é necessária do ponto de vista técnico? </a:t>
            </a:r>
          </a:p>
          <a:p>
            <a:pPr marL="1200150" lvl="1" indent="-457200" eaLnBrk="1" hangingPunct="1"/>
            <a:r>
              <a:rPr lang="pt-PT" sz="2600" dirty="0"/>
              <a:t>Pedir a um </a:t>
            </a:r>
            <a:r>
              <a:rPr lang="pt-PT" sz="2600" b="1" dirty="0">
                <a:solidFill>
                  <a:srgbClr val="FF0000"/>
                </a:solidFill>
              </a:rPr>
              <a:t>especialista forense</a:t>
            </a:r>
            <a:r>
              <a:rPr lang="pt-PT" sz="2600" dirty="0"/>
              <a:t> para explicar esta questão.</a:t>
            </a:r>
            <a:endParaRPr lang="en-US" altLang="x-none" sz="2600" dirty="0"/>
          </a:p>
          <a:p>
            <a:pPr marL="457200" indent="-457200" eaLnBrk="1" hangingPunct="1"/>
            <a:r>
              <a:rPr lang="pt-PT" sz="2800" dirty="0"/>
              <a:t>Porque é que a filial de </a:t>
            </a:r>
            <a:r>
              <a:rPr lang="pt-PT" sz="2800" dirty="0" err="1"/>
              <a:t>Ostland</a:t>
            </a:r>
            <a:r>
              <a:rPr lang="pt-PT" sz="2800" dirty="0"/>
              <a:t> não pode ser </a:t>
            </a:r>
            <a:r>
              <a:rPr lang="pt-PT" sz="2800" b="1" dirty="0">
                <a:solidFill>
                  <a:srgbClr val="FF0000"/>
                </a:solidFill>
              </a:rPr>
              <a:t>ordenada a produzir </a:t>
            </a:r>
            <a:r>
              <a:rPr lang="pt-PT" sz="2800" dirty="0"/>
              <a:t>os dados necessários?</a:t>
            </a:r>
          </a:p>
          <a:p>
            <a:pPr marL="1200150" lvl="1" indent="-457200" eaLnBrk="1" hangingPunct="1"/>
            <a:r>
              <a:rPr lang="pt-PT" sz="2600" dirty="0"/>
              <a:t>Peça ao </a:t>
            </a:r>
            <a:r>
              <a:rPr lang="pt-PT" sz="2600" b="1" dirty="0">
                <a:solidFill>
                  <a:srgbClr val="FF0000"/>
                </a:solidFill>
              </a:rPr>
              <a:t>representante da filial de </a:t>
            </a:r>
            <a:r>
              <a:rPr lang="pt-PT" sz="2600" b="1" dirty="0" err="1">
                <a:solidFill>
                  <a:srgbClr val="FF0000"/>
                </a:solidFill>
              </a:rPr>
              <a:t>Ostland</a:t>
            </a:r>
            <a:r>
              <a:rPr lang="pt-PT" sz="2600" b="1" dirty="0">
                <a:solidFill>
                  <a:srgbClr val="FF0000"/>
                </a:solidFill>
              </a:rPr>
              <a:t> </a:t>
            </a:r>
            <a:r>
              <a:rPr lang="pt-PT" sz="2600" dirty="0"/>
              <a:t> para explicar isto.</a:t>
            </a:r>
          </a:p>
          <a:p>
            <a:pPr eaLnBrk="1" hangingPunct="1">
              <a:buNone/>
            </a:pPr>
            <a:endParaRPr lang="en-US" altLang="x-none" sz="3000" dirty="0"/>
          </a:p>
          <a:p>
            <a:pPr eaLnBrk="1" hangingPunct="1">
              <a:buFont typeface="Arial" panose="020B0604020202020204" pitchFamily="34" charset="0"/>
              <a:buNone/>
            </a:pPr>
            <a:endParaRPr lang="en-US" altLang="x-none" sz="3000" dirty="0"/>
          </a:p>
        </p:txBody>
      </p:sp>
      <p:sp>
        <p:nvSpPr>
          <p:cNvPr id="78851" name="Title 2">
            <a:extLst>
              <a:ext uri="{FF2B5EF4-FFF2-40B4-BE49-F238E27FC236}">
                <a16:creationId xmlns:a16="http://schemas.microsoft.com/office/drawing/2014/main" id="{1FF4C90F-6D16-45CE-BDB9-72A8E563A0B4}"/>
              </a:ext>
            </a:extLst>
          </p:cNvPr>
          <p:cNvSpPr>
            <a:spLocks noGrp="1"/>
          </p:cNvSpPr>
          <p:nvPr>
            <p:ph type="title"/>
          </p:nvPr>
        </p:nvSpPr>
        <p:spPr>
          <a:xfrm>
            <a:off x="457200" y="150813"/>
            <a:ext cx="8229600" cy="1143000"/>
          </a:xfrm>
        </p:spPr>
        <p:txBody>
          <a:bodyPr/>
          <a:lstStyle/>
          <a:p>
            <a:r>
              <a:rPr lang="pt-PT" b="1"/>
              <a:t>Competência 2: trabalhar com os outros</a:t>
            </a:r>
          </a:p>
        </p:txBody>
      </p:sp>
      <p:sp>
        <p:nvSpPr>
          <p:cNvPr id="78852" name="Slide Number Placeholder 1">
            <a:extLst>
              <a:ext uri="{FF2B5EF4-FFF2-40B4-BE49-F238E27FC236}">
                <a16:creationId xmlns:a16="http://schemas.microsoft.com/office/drawing/2014/main" id="{A5151681-8B78-471D-A2CE-3E9FCB3E2EF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337571D-A128-4EA2-8B75-D6DA8677E73D}" type="slidenum">
              <a:rPr lang="en-US" altLang="en-US" sz="1200" smtClean="0">
                <a:solidFill>
                  <a:srgbClr val="898989"/>
                </a:solidFill>
              </a:rPr>
              <a:pPr>
                <a:spcBef>
                  <a:spcPct val="0"/>
                </a:spcBef>
                <a:buFontTx/>
                <a:buNone/>
              </a:pPr>
              <a:t>36</a:t>
            </a:fld>
            <a:endParaRPr lang="en-US" altLang="en-US" sz="1200">
              <a:solidFill>
                <a:srgbClr val="898989"/>
              </a:solidFill>
            </a:endParaRPr>
          </a:p>
        </p:txBody>
      </p:sp>
    </p:spTree>
    <p:extLst>
      <p:ext uri="{BB962C8B-B14F-4D97-AF65-F5344CB8AC3E}">
        <p14:creationId xmlns:p14="http://schemas.microsoft.com/office/powerpoint/2010/main" val="29909667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a:extLst>
              <a:ext uri="{FF2B5EF4-FFF2-40B4-BE49-F238E27FC236}">
                <a16:creationId xmlns:a16="http://schemas.microsoft.com/office/drawing/2014/main" id="{D46DECFF-A5D9-45F2-A6DD-CDBD343C631F}"/>
              </a:ext>
            </a:extLst>
          </p:cNvPr>
          <p:cNvSpPr txBox="1">
            <a:spLocks/>
          </p:cNvSpPr>
          <p:nvPr/>
        </p:nvSpPr>
        <p:spPr bwMode="auto">
          <a:xfrm>
            <a:off x="546100" y="1520826"/>
            <a:ext cx="8051800" cy="4688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endParaRPr lang="en-US" altLang="en-US" dirty="0"/>
          </a:p>
          <a:p>
            <a:r>
              <a:rPr lang="pt-PT" sz="2800" dirty="0"/>
              <a:t>Muitos recursos úteis disponíveis </a:t>
            </a:r>
          </a:p>
          <a:p>
            <a:pPr lvl="1" algn="just"/>
            <a:r>
              <a:rPr lang="pt-PT" dirty="0"/>
              <a:t>Guia de Provas </a:t>
            </a:r>
            <a:r>
              <a:rPr lang="pt-PT" dirty="0" err="1"/>
              <a:t>Eletrónicas</a:t>
            </a:r>
            <a:r>
              <a:rPr lang="pt-PT" dirty="0"/>
              <a:t> do Conselho da Europa (Um Guia Básico para Polícias, Procuradores e Juízes)</a:t>
            </a:r>
          </a:p>
          <a:p>
            <a:pPr lvl="1" algn="just"/>
            <a:r>
              <a:rPr lang="pt-PT" dirty="0"/>
              <a:t>Livro Judicial do Conselho da Europa</a:t>
            </a:r>
          </a:p>
          <a:p>
            <a:endParaRPr lang="en-US" altLang="en-US" sz="2800" dirty="0"/>
          </a:p>
          <a:p>
            <a:r>
              <a:rPr lang="pt-PT" sz="2800" dirty="0"/>
              <a:t>Aprender com especialistas técnicos </a:t>
            </a:r>
          </a:p>
        </p:txBody>
      </p:sp>
      <p:sp>
        <p:nvSpPr>
          <p:cNvPr id="80899" name="Title 2">
            <a:extLst>
              <a:ext uri="{FF2B5EF4-FFF2-40B4-BE49-F238E27FC236}">
                <a16:creationId xmlns:a16="http://schemas.microsoft.com/office/drawing/2014/main" id="{59692378-B813-499B-B2D4-ACF079CA77A0}"/>
              </a:ext>
            </a:extLst>
          </p:cNvPr>
          <p:cNvSpPr>
            <a:spLocks noGrp="1"/>
          </p:cNvSpPr>
          <p:nvPr>
            <p:ph type="title"/>
          </p:nvPr>
        </p:nvSpPr>
        <p:spPr>
          <a:xfrm>
            <a:off x="457200" y="150813"/>
            <a:ext cx="8229600" cy="1143000"/>
          </a:xfrm>
        </p:spPr>
        <p:txBody>
          <a:bodyPr/>
          <a:lstStyle/>
          <a:p>
            <a:r>
              <a:rPr lang="pt-PT" b="1" dirty="0"/>
              <a:t>Competência 3: Posse e Construção de Conhecimento </a:t>
            </a:r>
          </a:p>
        </p:txBody>
      </p:sp>
      <p:sp>
        <p:nvSpPr>
          <p:cNvPr id="80900" name="Slide Number Placeholder 1">
            <a:extLst>
              <a:ext uri="{FF2B5EF4-FFF2-40B4-BE49-F238E27FC236}">
                <a16:creationId xmlns:a16="http://schemas.microsoft.com/office/drawing/2014/main" id="{C01AB0E5-8C27-4CA9-8D6B-3B5559467ED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2A35A7-1131-428D-ABE4-F3D5A638A136}" type="slidenum">
              <a:rPr lang="en-US" altLang="en-US" sz="1200" smtClean="0">
                <a:solidFill>
                  <a:srgbClr val="898989"/>
                </a:solidFill>
              </a:rPr>
              <a:pPr>
                <a:spcBef>
                  <a:spcPct val="0"/>
                </a:spcBef>
                <a:buFontTx/>
                <a:buNone/>
              </a:pPr>
              <a:t>37</a:t>
            </a:fld>
            <a:endParaRPr lang="en-US" altLang="en-US" sz="1200">
              <a:solidFill>
                <a:srgbClr val="898989"/>
              </a:solidFill>
            </a:endParaRPr>
          </a:p>
        </p:txBody>
      </p:sp>
    </p:spTree>
    <p:extLst>
      <p:ext uri="{BB962C8B-B14F-4D97-AF65-F5344CB8AC3E}">
        <p14:creationId xmlns:p14="http://schemas.microsoft.com/office/powerpoint/2010/main" val="37873960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a:extLst>
              <a:ext uri="{FF2B5EF4-FFF2-40B4-BE49-F238E27FC236}">
                <a16:creationId xmlns:a16="http://schemas.microsoft.com/office/drawing/2014/main" id="{00795160-F2D9-4A75-9477-7BE078FC006F}"/>
              </a:ext>
            </a:extLst>
          </p:cNvPr>
          <p:cNvSpPr txBox="1">
            <a:spLocks/>
          </p:cNvSpPr>
          <p:nvPr/>
        </p:nvSpPr>
        <p:spPr bwMode="auto">
          <a:xfrm>
            <a:off x="546100" y="1678675"/>
            <a:ext cx="8051800" cy="4844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r>
              <a:rPr lang="pt-PT" sz="2800" dirty="0"/>
              <a:t>Como lidar com questões técnicas complexas:</a:t>
            </a:r>
          </a:p>
          <a:p>
            <a:pPr lvl="1"/>
            <a:r>
              <a:rPr lang="pt-PT" b="1" dirty="0">
                <a:solidFill>
                  <a:srgbClr val="FF0000"/>
                </a:solidFill>
              </a:rPr>
              <a:t>Forma negativa:</a:t>
            </a:r>
            <a:r>
              <a:rPr lang="pt-PT" dirty="0"/>
              <a:t> Recusar requerimentos</a:t>
            </a:r>
          </a:p>
          <a:p>
            <a:pPr lvl="1" algn="just"/>
            <a:r>
              <a:rPr lang="pt-PT" b="1" dirty="0">
                <a:solidFill>
                  <a:srgbClr val="FF0000"/>
                </a:solidFill>
              </a:rPr>
              <a:t>Forma positiva: </a:t>
            </a:r>
            <a:r>
              <a:rPr lang="pt-PT" dirty="0"/>
              <a:t>forçar os procuradores a melhorar; trazer especialistas e recursos para fornecer explicações. Isto permite que os juízes e procuradores obtenham mais informações e conhecimentos</a:t>
            </a:r>
          </a:p>
          <a:p>
            <a:pPr algn="just"/>
            <a:r>
              <a:rPr lang="pt-PT" sz="2800" dirty="0"/>
              <a:t>Participar em acções de formação sobre cibercrime e provas </a:t>
            </a:r>
            <a:r>
              <a:rPr lang="pt-PT" sz="2800" dirty="0" err="1"/>
              <a:t>eletrónicas</a:t>
            </a:r>
            <a:r>
              <a:rPr lang="pt-PT" sz="2800" dirty="0"/>
              <a:t> </a:t>
            </a:r>
          </a:p>
        </p:txBody>
      </p:sp>
      <p:sp>
        <p:nvSpPr>
          <p:cNvPr id="82947" name="Title 2">
            <a:extLst>
              <a:ext uri="{FF2B5EF4-FFF2-40B4-BE49-F238E27FC236}">
                <a16:creationId xmlns:a16="http://schemas.microsoft.com/office/drawing/2014/main" id="{F4F002D7-81C7-4337-B51E-D2E014CF2625}"/>
              </a:ext>
            </a:extLst>
          </p:cNvPr>
          <p:cNvSpPr>
            <a:spLocks noGrp="1"/>
          </p:cNvSpPr>
          <p:nvPr>
            <p:ph type="title"/>
          </p:nvPr>
        </p:nvSpPr>
        <p:spPr>
          <a:xfrm>
            <a:off x="457200" y="150813"/>
            <a:ext cx="8229600" cy="1143000"/>
          </a:xfrm>
        </p:spPr>
        <p:txBody>
          <a:bodyPr/>
          <a:lstStyle/>
          <a:p>
            <a:r>
              <a:rPr lang="pt-PT" b="1" dirty="0"/>
              <a:t>Competência 3: Posse e Construção de Conhecimento </a:t>
            </a:r>
          </a:p>
        </p:txBody>
      </p:sp>
      <p:sp>
        <p:nvSpPr>
          <p:cNvPr id="82948" name="Slide Number Placeholder 1">
            <a:extLst>
              <a:ext uri="{FF2B5EF4-FFF2-40B4-BE49-F238E27FC236}">
                <a16:creationId xmlns:a16="http://schemas.microsoft.com/office/drawing/2014/main" id="{CEBAD8CB-B738-431F-AB19-CCF0063394C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32B5F48-55BC-44BE-A64A-2AA99F3DBCCE}" type="slidenum">
              <a:rPr lang="en-US" altLang="en-US" sz="1200" smtClean="0">
                <a:solidFill>
                  <a:srgbClr val="898989"/>
                </a:solidFill>
              </a:rPr>
              <a:pPr>
                <a:spcBef>
                  <a:spcPct val="0"/>
                </a:spcBef>
                <a:buFontTx/>
                <a:buNone/>
              </a:pPr>
              <a:t>38</a:t>
            </a:fld>
            <a:endParaRPr lang="en-US" altLang="en-US" sz="1200">
              <a:solidFill>
                <a:srgbClr val="898989"/>
              </a:solidFill>
            </a:endParaRPr>
          </a:p>
        </p:txBody>
      </p:sp>
    </p:spTree>
    <p:extLst>
      <p:ext uri="{BB962C8B-B14F-4D97-AF65-F5344CB8AC3E}">
        <p14:creationId xmlns:p14="http://schemas.microsoft.com/office/powerpoint/2010/main" val="4755802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a:extLst>
              <a:ext uri="{FF2B5EF4-FFF2-40B4-BE49-F238E27FC236}">
                <a16:creationId xmlns:a16="http://schemas.microsoft.com/office/drawing/2014/main" id="{8D4F650F-EDB1-4A7B-B7CF-7CCC2ABFC43B}"/>
              </a:ext>
            </a:extLst>
          </p:cNvPr>
          <p:cNvSpPr txBox="1">
            <a:spLocks/>
          </p:cNvSpPr>
          <p:nvPr/>
        </p:nvSpPr>
        <p:spPr bwMode="auto">
          <a:xfrm>
            <a:off x="191069" y="1801504"/>
            <a:ext cx="8598089" cy="4880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Várias fontes de informação </a:t>
            </a:r>
          </a:p>
          <a:p>
            <a:pPr lvl="1" algn="just" eaLnBrk="1" hangingPunct="1"/>
            <a:r>
              <a:rPr lang="pt-PT" dirty="0"/>
              <a:t>Juízes </a:t>
            </a:r>
          </a:p>
          <a:p>
            <a:pPr lvl="2" algn="just" eaLnBrk="1" hangingPunct="1"/>
            <a:r>
              <a:rPr lang="pt-PT" sz="2800" dirty="0"/>
              <a:t>Os juízes já </a:t>
            </a:r>
            <a:r>
              <a:rPr lang="pt-PT" sz="2800" dirty="0" err="1"/>
              <a:t>adotaram</a:t>
            </a:r>
            <a:r>
              <a:rPr lang="pt-PT" sz="2800" dirty="0"/>
              <a:t> a tecnologia e os procuradores ficam frequentemente surpreendidos com o conhecimento que os juízes demonstram sobre crimes de alta tecnologia</a:t>
            </a:r>
          </a:p>
          <a:p>
            <a:pPr lvl="1" algn="just" eaLnBrk="1" hangingPunct="1"/>
            <a:r>
              <a:rPr lang="pt-PT" dirty="0"/>
              <a:t>Procuradores, peritos forenses, especialistas técnicos </a:t>
            </a:r>
          </a:p>
          <a:p>
            <a:pPr lvl="1" algn="just" eaLnBrk="1" hangingPunct="1"/>
            <a:r>
              <a:rPr lang="pt-PT" dirty="0"/>
              <a:t>Outros recursos (Guia de Provas </a:t>
            </a:r>
            <a:r>
              <a:rPr lang="pt-PT" dirty="0" err="1"/>
              <a:t>Eletrónicas</a:t>
            </a:r>
            <a:r>
              <a:rPr lang="pt-PT" dirty="0"/>
              <a:t> do Conselho da Europa, Livro Judicial)</a:t>
            </a:r>
          </a:p>
        </p:txBody>
      </p:sp>
      <p:sp>
        <p:nvSpPr>
          <p:cNvPr id="84995" name="Title 2">
            <a:extLst>
              <a:ext uri="{FF2B5EF4-FFF2-40B4-BE49-F238E27FC236}">
                <a16:creationId xmlns:a16="http://schemas.microsoft.com/office/drawing/2014/main" id="{4B332C6B-6ED6-46F2-9DD5-A178D6FA371B}"/>
              </a:ext>
            </a:extLst>
          </p:cNvPr>
          <p:cNvSpPr>
            <a:spLocks noGrp="1"/>
          </p:cNvSpPr>
          <p:nvPr>
            <p:ph type="title"/>
          </p:nvPr>
        </p:nvSpPr>
        <p:spPr>
          <a:xfrm>
            <a:off x="457200" y="150813"/>
            <a:ext cx="8229600" cy="1143000"/>
          </a:xfrm>
        </p:spPr>
        <p:txBody>
          <a:bodyPr/>
          <a:lstStyle/>
          <a:p>
            <a:r>
              <a:rPr lang="pt-PT" b="1"/>
              <a:t>Competência 4: Assimilar informações</a:t>
            </a:r>
          </a:p>
        </p:txBody>
      </p:sp>
      <p:sp>
        <p:nvSpPr>
          <p:cNvPr id="84996" name="Slide Number Placeholder 1">
            <a:extLst>
              <a:ext uri="{FF2B5EF4-FFF2-40B4-BE49-F238E27FC236}">
                <a16:creationId xmlns:a16="http://schemas.microsoft.com/office/drawing/2014/main" id="{0708574E-994B-4D1C-B1C8-83451B5B4DC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1563907-FF25-47C0-B5C7-BF70AD665809}" type="slidenum">
              <a:rPr lang="en-US" altLang="en-US" sz="1200" smtClean="0">
                <a:solidFill>
                  <a:srgbClr val="898989"/>
                </a:solidFill>
              </a:rPr>
              <a:pPr>
                <a:spcBef>
                  <a:spcPct val="0"/>
                </a:spcBef>
                <a:buFontTx/>
                <a:buNone/>
              </a:pPr>
              <a:t>39</a:t>
            </a:fld>
            <a:endParaRPr lang="en-US" altLang="en-US" sz="1200">
              <a:solidFill>
                <a:srgbClr val="898989"/>
              </a:solidFill>
            </a:endParaRPr>
          </a:p>
        </p:txBody>
      </p:sp>
    </p:spTree>
    <p:extLst>
      <p:ext uri="{BB962C8B-B14F-4D97-AF65-F5344CB8AC3E}">
        <p14:creationId xmlns:p14="http://schemas.microsoft.com/office/powerpoint/2010/main" val="1725472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D1F2769C-6BEE-46F2-9F40-4B59EB20C67D}"/>
              </a:ext>
            </a:extLst>
          </p:cNvPr>
          <p:cNvSpPr>
            <a:spLocks noGrp="1"/>
          </p:cNvSpPr>
          <p:nvPr>
            <p:ph type="title"/>
          </p:nvPr>
        </p:nvSpPr>
        <p:spPr>
          <a:xfrm>
            <a:off x="457200" y="2762250"/>
            <a:ext cx="8229600" cy="1143000"/>
          </a:xfrm>
        </p:spPr>
        <p:txBody>
          <a:bodyPr/>
          <a:lstStyle/>
          <a:p>
            <a:r>
              <a:rPr lang="pt-PT" sz="4000" b="1"/>
              <a:t>Parte Um</a:t>
            </a:r>
            <a:br>
              <a:rPr lang="pt-PT" sz="4000" b="1"/>
            </a:br>
            <a:r>
              <a:rPr lang="pt-PT" sz="4000" b="1"/>
              <a:t>Introdução</a:t>
            </a:r>
          </a:p>
        </p:txBody>
      </p:sp>
      <p:pic>
        <p:nvPicPr>
          <p:cNvPr id="9219" name="Picture 3">
            <a:extLst>
              <a:ext uri="{FF2B5EF4-FFF2-40B4-BE49-F238E27FC236}">
                <a16:creationId xmlns:a16="http://schemas.microsoft.com/office/drawing/2014/main" id="{D4165355-545C-44C6-98D2-52071F70266D}"/>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220" name="Slide Number Placeholder 1">
            <a:extLst>
              <a:ext uri="{FF2B5EF4-FFF2-40B4-BE49-F238E27FC236}">
                <a16:creationId xmlns:a16="http://schemas.microsoft.com/office/drawing/2014/main" id="{6120C5F2-1356-4B9A-8455-399C69C34F4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026FB77-A158-4F70-8903-3406B2890D97}" type="slidenum">
              <a:rPr lang="en-US" altLang="fr-FR" sz="1200" smtClean="0">
                <a:solidFill>
                  <a:srgbClr val="898989"/>
                </a:solidFill>
              </a:rPr>
              <a:pPr>
                <a:spcBef>
                  <a:spcPct val="0"/>
                </a:spcBef>
                <a:buFontTx/>
                <a:buNone/>
              </a:pPr>
              <a:t>4</a:t>
            </a:fld>
            <a:endParaRPr lang="en-US" altLang="fr-FR" sz="1200">
              <a:solidFill>
                <a:srgbClr val="898989"/>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339725" y="1583140"/>
            <a:ext cx="8464550" cy="5047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pt-PT" sz="2800" b="1" dirty="0"/>
              <a:t>Estudos de caso: Exemplo</a:t>
            </a:r>
          </a:p>
          <a:p>
            <a:pPr marL="0" indent="0" algn="just" eaLnBrk="1" hangingPunct="1">
              <a:buFont typeface="Arial" panose="020B0604020202020204" pitchFamily="34" charset="0"/>
              <a:buNone/>
              <a:defRPr/>
            </a:pPr>
            <a:r>
              <a:rPr lang="pt-PT" sz="2800" dirty="0"/>
              <a:t>Qual é a </a:t>
            </a:r>
            <a:r>
              <a:rPr lang="pt-PT" sz="2800" b="1" dirty="0">
                <a:solidFill>
                  <a:srgbClr val="FF0000"/>
                </a:solidFill>
              </a:rPr>
              <a:t>função </a:t>
            </a:r>
            <a:r>
              <a:rPr lang="pt-PT" sz="2800" b="1" dirty="0" err="1">
                <a:solidFill>
                  <a:srgbClr val="FF0000"/>
                </a:solidFill>
              </a:rPr>
              <a:t>hash</a:t>
            </a:r>
            <a:r>
              <a:rPr lang="pt-PT" sz="2800" b="1" dirty="0">
                <a:solidFill>
                  <a:srgbClr val="FF0000"/>
                </a:solidFill>
              </a:rPr>
              <a:t> criptográfica </a:t>
            </a:r>
            <a:r>
              <a:rPr lang="pt-PT" sz="2800" b="1" dirty="0" err="1">
                <a:solidFill>
                  <a:srgbClr val="FF0000"/>
                </a:solidFill>
              </a:rPr>
              <a:t>MD5</a:t>
            </a:r>
            <a:r>
              <a:rPr lang="pt-PT" sz="2800" dirty="0"/>
              <a:t> que será utilizada para criar imagens de conteúdo do número do computador com o número de série </a:t>
            </a:r>
            <a:r>
              <a:rPr lang="pt-PT" sz="2800" dirty="0" err="1"/>
              <a:t>0123012-S1234911</a:t>
            </a:r>
            <a:r>
              <a:rPr lang="pt-PT" sz="2800" dirty="0"/>
              <a:t>?</a:t>
            </a:r>
          </a:p>
          <a:p>
            <a:pPr marL="0" indent="0" algn="ctr" eaLnBrk="1" hangingPunct="1">
              <a:buFont typeface="Arial" panose="020B0604020202020204" pitchFamily="34" charset="0"/>
              <a:buNone/>
              <a:defRPr/>
            </a:pPr>
            <a:r>
              <a:rPr lang="pt-PT" sz="2800" b="1" dirty="0">
                <a:solidFill>
                  <a:srgbClr val="FF0000"/>
                </a:solidFill>
              </a:rPr>
              <a:t>Assimilar:</a:t>
            </a:r>
          </a:p>
          <a:p>
            <a:pPr algn="just" eaLnBrk="1" hangingPunct="1">
              <a:defRPr/>
            </a:pPr>
            <a:r>
              <a:rPr lang="pt-PT" sz="2400" dirty="0"/>
              <a:t>Conhecimentos prévios</a:t>
            </a:r>
          </a:p>
          <a:p>
            <a:pPr algn="just" eaLnBrk="1" hangingPunct="1">
              <a:defRPr/>
            </a:pPr>
            <a:r>
              <a:rPr lang="pt-PT" sz="2400" dirty="0"/>
              <a:t>Explicação do procurador</a:t>
            </a:r>
          </a:p>
          <a:p>
            <a:pPr algn="just" eaLnBrk="1" hangingPunct="1">
              <a:defRPr/>
            </a:pPr>
            <a:r>
              <a:rPr lang="pt-PT" sz="2400" dirty="0"/>
              <a:t>Explicação do especialista</a:t>
            </a:r>
          </a:p>
          <a:p>
            <a:pPr algn="just" eaLnBrk="1" hangingPunct="1">
              <a:defRPr/>
            </a:pPr>
            <a:r>
              <a:rPr lang="pt-PT" sz="2400" dirty="0"/>
              <a:t>Página 174, Guia de Provas Eletrónicas do Conselho Europeu</a:t>
            </a:r>
          </a:p>
          <a:p>
            <a:pPr algn="just" eaLnBrk="1" hangingPunct="1">
              <a:defRPr/>
            </a:pPr>
            <a:r>
              <a:rPr lang="pt-PT" sz="2400" dirty="0"/>
              <a:t>Livro Judicial do Conselho Europeu</a:t>
            </a:r>
          </a:p>
        </p:txBody>
      </p:sp>
      <p:sp>
        <p:nvSpPr>
          <p:cNvPr id="87043" name="Title 2">
            <a:extLst>
              <a:ext uri="{FF2B5EF4-FFF2-40B4-BE49-F238E27FC236}">
                <a16:creationId xmlns:a16="http://schemas.microsoft.com/office/drawing/2014/main" id="{EE9A1FA1-5DF4-4F48-99C3-6480A7F29ACF}"/>
              </a:ext>
            </a:extLst>
          </p:cNvPr>
          <p:cNvSpPr>
            <a:spLocks noGrp="1"/>
          </p:cNvSpPr>
          <p:nvPr>
            <p:ph type="title"/>
          </p:nvPr>
        </p:nvSpPr>
        <p:spPr>
          <a:xfrm>
            <a:off x="457200" y="150813"/>
            <a:ext cx="8229600" cy="1143000"/>
          </a:xfrm>
        </p:spPr>
        <p:txBody>
          <a:bodyPr/>
          <a:lstStyle/>
          <a:p>
            <a:r>
              <a:rPr lang="pt-PT" b="1"/>
              <a:t>Competência 4: Assimilar informações</a:t>
            </a:r>
          </a:p>
        </p:txBody>
      </p:sp>
      <p:sp>
        <p:nvSpPr>
          <p:cNvPr id="87044" name="Slide Number Placeholder 1">
            <a:extLst>
              <a:ext uri="{FF2B5EF4-FFF2-40B4-BE49-F238E27FC236}">
                <a16:creationId xmlns:a16="http://schemas.microsoft.com/office/drawing/2014/main" id="{81A2E92F-2B9E-4147-B331-32ABF4B2F7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8F7F66E-79CA-4C56-87B8-016874FEC28A}" type="slidenum">
              <a:rPr lang="en-US" altLang="en-US" sz="1200" smtClean="0">
                <a:solidFill>
                  <a:srgbClr val="898989"/>
                </a:solidFill>
              </a:rPr>
              <a:pPr>
                <a:spcBef>
                  <a:spcPct val="0"/>
                </a:spcBef>
                <a:buFontTx/>
                <a:buNone/>
              </a:pPr>
              <a:t>40</a:t>
            </a:fld>
            <a:endParaRPr lang="en-US" altLang="en-US" sz="1200">
              <a:solidFill>
                <a:srgbClr val="898989"/>
              </a:solidFill>
            </a:endParaRPr>
          </a:p>
        </p:txBody>
      </p:sp>
    </p:spTree>
    <p:extLst>
      <p:ext uri="{BB962C8B-B14F-4D97-AF65-F5344CB8AC3E}">
        <p14:creationId xmlns:p14="http://schemas.microsoft.com/office/powerpoint/2010/main" val="7596536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a:extLst>
              <a:ext uri="{FF2B5EF4-FFF2-40B4-BE49-F238E27FC236}">
                <a16:creationId xmlns:a16="http://schemas.microsoft.com/office/drawing/2014/main" id="{0B227D56-075E-43CB-BF18-00884E636853}"/>
              </a:ext>
            </a:extLst>
          </p:cNvPr>
          <p:cNvSpPr txBox="1">
            <a:spLocks/>
          </p:cNvSpPr>
          <p:nvPr/>
        </p:nvSpPr>
        <p:spPr bwMode="auto">
          <a:xfrm>
            <a:off x="339725" y="1596788"/>
            <a:ext cx="8464550" cy="50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pt-PT" sz="2800" dirty="0"/>
              <a:t>Os casos de cibercrime e crimes de alta tecnologia representam um desafio único:</a:t>
            </a:r>
          </a:p>
          <a:p>
            <a:pPr lvl="1" algn="just"/>
            <a:r>
              <a:rPr lang="pt-PT" dirty="0"/>
              <a:t>Os requerimentos baseiam-se em declarações forenses e técnicas, em vez de provas</a:t>
            </a:r>
          </a:p>
          <a:p>
            <a:pPr lvl="1" algn="just"/>
            <a:r>
              <a:rPr lang="pt-PT" dirty="0"/>
              <a:t>Densidade de diferentes interesses envolvidos (suspeitos, sujeitos, terceiros)</a:t>
            </a:r>
          </a:p>
          <a:p>
            <a:pPr algn="just"/>
            <a:endParaRPr lang="en-US" altLang="en-US" sz="2800" dirty="0"/>
          </a:p>
          <a:p>
            <a:pPr algn="just"/>
            <a:r>
              <a:rPr lang="pt-PT" sz="2800" dirty="0"/>
              <a:t>Os juízes equilibram </a:t>
            </a:r>
            <a:r>
              <a:rPr lang="pt-PT" sz="2800" dirty="0" err="1"/>
              <a:t>fatores</a:t>
            </a:r>
            <a:r>
              <a:rPr lang="pt-PT" sz="2800" dirty="0"/>
              <a:t> como a probabilidade de o que está a ser sugerido ser verdadeiro, equilibrando interesses diferentes</a:t>
            </a:r>
          </a:p>
        </p:txBody>
      </p:sp>
      <p:sp>
        <p:nvSpPr>
          <p:cNvPr id="89091" name="Title 2">
            <a:extLst>
              <a:ext uri="{FF2B5EF4-FFF2-40B4-BE49-F238E27FC236}">
                <a16:creationId xmlns:a16="http://schemas.microsoft.com/office/drawing/2014/main" id="{35753391-191B-43A3-9153-BAA265BD53DA}"/>
              </a:ext>
            </a:extLst>
          </p:cNvPr>
          <p:cNvSpPr>
            <a:spLocks noGrp="1"/>
          </p:cNvSpPr>
          <p:nvPr>
            <p:ph type="title"/>
          </p:nvPr>
        </p:nvSpPr>
        <p:spPr>
          <a:xfrm>
            <a:off x="339725" y="150813"/>
            <a:ext cx="8599559" cy="1143000"/>
          </a:xfrm>
        </p:spPr>
        <p:txBody>
          <a:bodyPr/>
          <a:lstStyle/>
          <a:p>
            <a:r>
              <a:rPr lang="pt-PT" b="1" dirty="0"/>
              <a:t>Competência 5: Agir com bom senso</a:t>
            </a:r>
          </a:p>
        </p:txBody>
      </p:sp>
      <p:sp>
        <p:nvSpPr>
          <p:cNvPr id="89092" name="Slide Number Placeholder 1">
            <a:extLst>
              <a:ext uri="{FF2B5EF4-FFF2-40B4-BE49-F238E27FC236}">
                <a16:creationId xmlns:a16="http://schemas.microsoft.com/office/drawing/2014/main" id="{8D68D898-C646-40C2-B7BF-9A646828887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F3024C0-C8EE-4F01-A0FE-794F7A802E94}" type="slidenum">
              <a:rPr lang="en-US" altLang="en-US" sz="1200" smtClean="0">
                <a:solidFill>
                  <a:srgbClr val="898989"/>
                </a:solidFill>
              </a:rPr>
              <a:pPr>
                <a:spcBef>
                  <a:spcPct val="0"/>
                </a:spcBef>
                <a:buFontTx/>
                <a:buNone/>
              </a:pPr>
              <a:t>41</a:t>
            </a:fld>
            <a:endParaRPr lang="en-US" altLang="en-US" sz="1200">
              <a:solidFill>
                <a:srgbClr val="898989"/>
              </a:solidFill>
            </a:endParaRPr>
          </a:p>
        </p:txBody>
      </p:sp>
    </p:spTree>
    <p:extLst>
      <p:ext uri="{BB962C8B-B14F-4D97-AF65-F5344CB8AC3E}">
        <p14:creationId xmlns:p14="http://schemas.microsoft.com/office/powerpoint/2010/main" val="40647454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
            <a:extLst>
              <a:ext uri="{FF2B5EF4-FFF2-40B4-BE49-F238E27FC236}">
                <a16:creationId xmlns:a16="http://schemas.microsoft.com/office/drawing/2014/main" id="{7D6A3B20-0270-46CE-BA3A-A0B455F1C03F}"/>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pt-PT" sz="2800" dirty="0"/>
              <a:t>Os cibercrimes tendem a ser menos opacos e altamente complexos, com factos pouco claros na fase preliminar</a:t>
            </a:r>
          </a:p>
          <a:p>
            <a:pPr algn="just"/>
            <a:r>
              <a:rPr lang="pt-PT" sz="2800" dirty="0"/>
              <a:t>É importante agir com bom senso com base em factos e outros fatores, tais como os interesses envolvidos e o princípio da proporcionalidade</a:t>
            </a:r>
          </a:p>
        </p:txBody>
      </p:sp>
      <p:sp>
        <p:nvSpPr>
          <p:cNvPr id="91139" name="Title 2">
            <a:extLst>
              <a:ext uri="{FF2B5EF4-FFF2-40B4-BE49-F238E27FC236}">
                <a16:creationId xmlns:a16="http://schemas.microsoft.com/office/drawing/2014/main" id="{7FC95514-A668-4B76-B2B0-F040F625FE1E}"/>
              </a:ext>
            </a:extLst>
          </p:cNvPr>
          <p:cNvSpPr>
            <a:spLocks noGrp="1"/>
          </p:cNvSpPr>
          <p:nvPr>
            <p:ph type="title"/>
          </p:nvPr>
        </p:nvSpPr>
        <p:spPr>
          <a:xfrm>
            <a:off x="177421" y="150813"/>
            <a:ext cx="8789157" cy="1143000"/>
          </a:xfrm>
        </p:spPr>
        <p:txBody>
          <a:bodyPr/>
          <a:lstStyle/>
          <a:p>
            <a:r>
              <a:rPr lang="pt-PT" b="1" dirty="0"/>
              <a:t>Competência 5: Agir com bom senso</a:t>
            </a:r>
          </a:p>
        </p:txBody>
      </p:sp>
      <p:sp>
        <p:nvSpPr>
          <p:cNvPr id="91140" name="Slide Number Placeholder 1">
            <a:extLst>
              <a:ext uri="{FF2B5EF4-FFF2-40B4-BE49-F238E27FC236}">
                <a16:creationId xmlns:a16="http://schemas.microsoft.com/office/drawing/2014/main" id="{D1C94769-E2F4-49D9-9001-A8273143CE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1AF6DB-9AFE-4376-95EB-E43621CFD431}" type="slidenum">
              <a:rPr lang="en-US" altLang="en-US" sz="1200" smtClean="0">
                <a:solidFill>
                  <a:srgbClr val="898989"/>
                </a:solidFill>
              </a:rPr>
              <a:pPr>
                <a:spcBef>
                  <a:spcPct val="0"/>
                </a:spcBef>
                <a:buFontTx/>
                <a:buNone/>
              </a:pPr>
              <a:t>42</a:t>
            </a:fld>
            <a:endParaRPr lang="en-US" altLang="en-US" sz="1200">
              <a:solidFill>
                <a:srgbClr val="898989"/>
              </a:solidFill>
            </a:endParaRPr>
          </a:p>
        </p:txBody>
      </p:sp>
      <p:pic>
        <p:nvPicPr>
          <p:cNvPr id="91141" name="Picture 2" descr="Resultado de imagem para ponto de interrogação opaco">
            <a:extLst>
              <a:ext uri="{FF2B5EF4-FFF2-40B4-BE49-F238E27FC236}">
                <a16:creationId xmlns:a16="http://schemas.microsoft.com/office/drawing/2014/main" id="{E6FE0D70-5557-47EB-BBB4-3C94E8B3C4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4192588"/>
            <a:ext cx="5045075" cy="243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33571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a:extLst>
              <a:ext uri="{FF2B5EF4-FFF2-40B4-BE49-F238E27FC236}">
                <a16:creationId xmlns:a16="http://schemas.microsoft.com/office/drawing/2014/main" id="{C7F0D982-F15D-4836-8940-A48931E9A3E0}"/>
              </a:ext>
            </a:extLst>
          </p:cNvPr>
          <p:cNvSpPr txBox="1">
            <a:spLocks/>
          </p:cNvSpPr>
          <p:nvPr/>
        </p:nvSpPr>
        <p:spPr bwMode="auto">
          <a:xfrm>
            <a:off x="339725" y="1637731"/>
            <a:ext cx="8464550" cy="4993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r>
              <a:rPr lang="pt-PT" sz="2800" dirty="0"/>
              <a:t>A rapidez e a eficiência são fundamentais</a:t>
            </a:r>
          </a:p>
          <a:p>
            <a:r>
              <a:rPr lang="pt-PT" sz="2800" dirty="0"/>
              <a:t>Os poderes processuais são frequentemente exploratórios </a:t>
            </a:r>
          </a:p>
          <a:p>
            <a:pPr algn="just"/>
            <a:r>
              <a:rPr lang="pt-PT" sz="2800" dirty="0"/>
              <a:t>O Conselho da Europa não estabelece um único mandado para todos os poderes – isto permite que o poder judiciário autorize efetivamente as ações sem ter que examinar minuciosamente os detalhes de todo o caso</a:t>
            </a:r>
          </a:p>
          <a:p>
            <a:pPr algn="just"/>
            <a:r>
              <a:rPr lang="pt-PT" sz="2800" dirty="0"/>
              <a:t>As audiências não devem ser convertidas em julgamentos completos e devem ser decididas de forma expedita.</a:t>
            </a:r>
          </a:p>
        </p:txBody>
      </p:sp>
      <p:sp>
        <p:nvSpPr>
          <p:cNvPr id="93187" name="Title 2">
            <a:extLst>
              <a:ext uri="{FF2B5EF4-FFF2-40B4-BE49-F238E27FC236}">
                <a16:creationId xmlns:a16="http://schemas.microsoft.com/office/drawing/2014/main" id="{74B85980-5D92-44E3-A1EC-443B539DEB58}"/>
              </a:ext>
            </a:extLst>
          </p:cNvPr>
          <p:cNvSpPr>
            <a:spLocks noGrp="1"/>
          </p:cNvSpPr>
          <p:nvPr>
            <p:ph type="title"/>
          </p:nvPr>
        </p:nvSpPr>
        <p:spPr>
          <a:xfrm>
            <a:off x="457200" y="150813"/>
            <a:ext cx="8229600" cy="1143000"/>
          </a:xfrm>
        </p:spPr>
        <p:txBody>
          <a:bodyPr/>
          <a:lstStyle/>
          <a:p>
            <a:r>
              <a:rPr lang="pt-PT" b="1"/>
              <a:t>Competência 6: Gerir o trabalho com eficiência</a:t>
            </a:r>
          </a:p>
        </p:txBody>
      </p:sp>
      <p:sp>
        <p:nvSpPr>
          <p:cNvPr id="93188" name="Slide Number Placeholder 1">
            <a:extLst>
              <a:ext uri="{FF2B5EF4-FFF2-40B4-BE49-F238E27FC236}">
                <a16:creationId xmlns:a16="http://schemas.microsoft.com/office/drawing/2014/main" id="{4B02324E-0BC5-4FF1-9C9C-662B66E03F2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E03C21A-9E41-4851-885B-309EAB3120B1}" type="slidenum">
              <a:rPr lang="en-US" altLang="en-US" sz="1200" smtClean="0">
                <a:solidFill>
                  <a:srgbClr val="898989"/>
                </a:solidFill>
              </a:rPr>
              <a:pPr>
                <a:spcBef>
                  <a:spcPct val="0"/>
                </a:spcBef>
                <a:buFontTx/>
                <a:buNone/>
              </a:pPr>
              <a:t>43</a:t>
            </a:fld>
            <a:endParaRPr lang="en-US" altLang="en-US" sz="1200">
              <a:solidFill>
                <a:srgbClr val="898989"/>
              </a:solidFill>
            </a:endParaRPr>
          </a:p>
        </p:txBody>
      </p:sp>
    </p:spTree>
    <p:extLst>
      <p:ext uri="{BB962C8B-B14F-4D97-AF65-F5344CB8AC3E}">
        <p14:creationId xmlns:p14="http://schemas.microsoft.com/office/powerpoint/2010/main" val="21441558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3">
            <a:extLst>
              <a:ext uri="{FF2B5EF4-FFF2-40B4-BE49-F238E27FC236}">
                <a16:creationId xmlns:a16="http://schemas.microsoft.com/office/drawing/2014/main" id="{9A7C7248-9FAF-4527-A57D-474FEEB95A78}"/>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pt-PT" sz="2800" dirty="0"/>
              <a:t>A autorização deve ser suficiente para permitir uma implementação efetiva e, por exemplo, tomar as seguintes medidas sem precisar de apresentar mais requerimentos:</a:t>
            </a:r>
          </a:p>
          <a:p>
            <a:pPr lvl="1" algn="just"/>
            <a:r>
              <a:rPr lang="pt-PT" dirty="0"/>
              <a:t>Permitir que uma pessoa examine vários </a:t>
            </a:r>
            <a:r>
              <a:rPr lang="pt-PT" dirty="0" err="1"/>
              <a:t>computadores/ampliar</a:t>
            </a:r>
            <a:r>
              <a:rPr lang="pt-PT" dirty="0"/>
              <a:t> a </a:t>
            </a:r>
            <a:r>
              <a:rPr lang="pt-PT" dirty="0" err="1"/>
              <a:t>busca/apreensão</a:t>
            </a:r>
            <a:r>
              <a:rPr lang="pt-PT" dirty="0"/>
              <a:t>;</a:t>
            </a:r>
          </a:p>
          <a:p>
            <a:pPr lvl="1" algn="just"/>
            <a:r>
              <a:rPr lang="pt-PT" dirty="0"/>
              <a:t>Prorrogar a duração do exercício do poder processual; </a:t>
            </a:r>
          </a:p>
          <a:p>
            <a:pPr lvl="1" algn="just"/>
            <a:r>
              <a:rPr lang="pt-PT" dirty="0"/>
              <a:t>Ordenar que as pessoas que estão na posse de informações de desencriptação enviem essas informações</a:t>
            </a:r>
          </a:p>
        </p:txBody>
      </p:sp>
      <p:sp>
        <p:nvSpPr>
          <p:cNvPr id="95235" name="Title 2">
            <a:extLst>
              <a:ext uri="{FF2B5EF4-FFF2-40B4-BE49-F238E27FC236}">
                <a16:creationId xmlns:a16="http://schemas.microsoft.com/office/drawing/2014/main" id="{FBA0CB1A-21B7-4983-8E31-AD2627969A59}"/>
              </a:ext>
            </a:extLst>
          </p:cNvPr>
          <p:cNvSpPr>
            <a:spLocks noGrp="1"/>
          </p:cNvSpPr>
          <p:nvPr>
            <p:ph type="title"/>
          </p:nvPr>
        </p:nvSpPr>
        <p:spPr>
          <a:xfrm>
            <a:off x="457200" y="150813"/>
            <a:ext cx="8229600" cy="1143000"/>
          </a:xfrm>
        </p:spPr>
        <p:txBody>
          <a:bodyPr/>
          <a:lstStyle/>
          <a:p>
            <a:r>
              <a:rPr lang="pt-PT" b="1"/>
              <a:t>Competência 6: Gerir o trabalho com eficiência</a:t>
            </a:r>
          </a:p>
        </p:txBody>
      </p:sp>
      <p:sp>
        <p:nvSpPr>
          <p:cNvPr id="95236" name="Slide Number Placeholder 1">
            <a:extLst>
              <a:ext uri="{FF2B5EF4-FFF2-40B4-BE49-F238E27FC236}">
                <a16:creationId xmlns:a16="http://schemas.microsoft.com/office/drawing/2014/main" id="{6748EF0F-0724-49F3-9BA3-F70C1839EA6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365D28C-193A-4BAD-886A-CC6EA6597BF3}" type="slidenum">
              <a:rPr lang="en-US" altLang="en-US" sz="1200" smtClean="0">
                <a:solidFill>
                  <a:srgbClr val="898989"/>
                </a:solidFill>
              </a:rPr>
              <a:pPr>
                <a:spcBef>
                  <a:spcPct val="0"/>
                </a:spcBef>
                <a:buFontTx/>
                <a:buNone/>
              </a:pPr>
              <a:t>44</a:t>
            </a:fld>
            <a:endParaRPr lang="en-US" altLang="en-US" sz="1200">
              <a:solidFill>
                <a:srgbClr val="898989"/>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3">
            <a:extLst>
              <a:ext uri="{FF2B5EF4-FFF2-40B4-BE49-F238E27FC236}">
                <a16:creationId xmlns:a16="http://schemas.microsoft.com/office/drawing/2014/main" id="{7AA721CB-DE6F-4C1B-BD03-1AEC4114CEC4}"/>
              </a:ext>
            </a:extLst>
          </p:cNvPr>
          <p:cNvSpPr txBox="1">
            <a:spLocks/>
          </p:cNvSpPr>
          <p:nvPr/>
        </p:nvSpPr>
        <p:spPr bwMode="auto">
          <a:xfrm>
            <a:off x="339725" y="1733266"/>
            <a:ext cx="8464550" cy="489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pt-PT" sz="2800" dirty="0"/>
              <a:t>A ordem não deve dar uma autorização geral, mas sim permitir uma </a:t>
            </a:r>
            <a:r>
              <a:rPr lang="pt-PT" sz="2800" dirty="0" err="1"/>
              <a:t>ação</a:t>
            </a:r>
            <a:r>
              <a:rPr lang="pt-PT" sz="2800" dirty="0"/>
              <a:t> eficaz e não exigir permissões de pesquisa repetidamente </a:t>
            </a:r>
          </a:p>
          <a:p>
            <a:pPr algn="just"/>
            <a:endParaRPr lang="en-US" altLang="en-US" sz="2800" dirty="0"/>
          </a:p>
          <a:p>
            <a:pPr algn="just"/>
            <a:r>
              <a:rPr lang="pt-PT" sz="2800" dirty="0"/>
              <a:t>As garantias para </a:t>
            </a:r>
            <a:r>
              <a:rPr lang="pt-PT" sz="2800" dirty="0" err="1"/>
              <a:t>ações</a:t>
            </a:r>
            <a:r>
              <a:rPr lang="pt-PT" sz="2800" dirty="0"/>
              <a:t> adicionais podem envolver revisão judicial pós-execução</a:t>
            </a:r>
          </a:p>
          <a:p>
            <a:pPr algn="just"/>
            <a:endParaRPr lang="en-US" altLang="en-US" sz="2800" dirty="0"/>
          </a:p>
          <a:p>
            <a:pPr algn="just"/>
            <a:r>
              <a:rPr lang="pt-PT" sz="2800" dirty="0"/>
              <a:t>Isto levará a resultados mais eficientes</a:t>
            </a:r>
          </a:p>
        </p:txBody>
      </p:sp>
      <p:sp>
        <p:nvSpPr>
          <p:cNvPr id="97283" name="Title 2">
            <a:extLst>
              <a:ext uri="{FF2B5EF4-FFF2-40B4-BE49-F238E27FC236}">
                <a16:creationId xmlns:a16="http://schemas.microsoft.com/office/drawing/2014/main" id="{39CB470D-08D6-4CC2-A77C-F0655AB27A92}"/>
              </a:ext>
            </a:extLst>
          </p:cNvPr>
          <p:cNvSpPr>
            <a:spLocks noGrp="1"/>
          </p:cNvSpPr>
          <p:nvPr>
            <p:ph type="title"/>
          </p:nvPr>
        </p:nvSpPr>
        <p:spPr>
          <a:xfrm>
            <a:off x="457200" y="150813"/>
            <a:ext cx="8229600" cy="1143000"/>
          </a:xfrm>
        </p:spPr>
        <p:txBody>
          <a:bodyPr/>
          <a:lstStyle/>
          <a:p>
            <a:r>
              <a:rPr lang="pt-PT" b="1" dirty="0"/>
              <a:t>Competência 6: Gerir o trabalho com eficiência</a:t>
            </a:r>
          </a:p>
        </p:txBody>
      </p:sp>
      <p:sp>
        <p:nvSpPr>
          <p:cNvPr id="97284" name="Slide Number Placeholder 1">
            <a:extLst>
              <a:ext uri="{FF2B5EF4-FFF2-40B4-BE49-F238E27FC236}">
                <a16:creationId xmlns:a16="http://schemas.microsoft.com/office/drawing/2014/main" id="{4F1A6C19-AF75-4C6F-8FC6-539505A9B13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D0B399F-CC2D-4311-91C3-A5D1A764103C}" type="slidenum">
              <a:rPr lang="en-US" altLang="en-US" sz="1200" smtClean="0">
                <a:solidFill>
                  <a:srgbClr val="898989"/>
                </a:solidFill>
              </a:rPr>
              <a:pPr>
                <a:spcBef>
                  <a:spcPct val="0"/>
                </a:spcBef>
                <a:buFontTx/>
                <a:buNone/>
              </a:pPr>
              <a:t>45</a:t>
            </a:fld>
            <a:endParaRPr lang="en-US" altLang="en-US" sz="1200">
              <a:solidFill>
                <a:srgbClr val="898989"/>
              </a:solidFill>
            </a:endParaRPr>
          </a:p>
        </p:txBody>
      </p:sp>
    </p:spTree>
    <p:extLst>
      <p:ext uri="{BB962C8B-B14F-4D97-AF65-F5344CB8AC3E}">
        <p14:creationId xmlns:p14="http://schemas.microsoft.com/office/powerpoint/2010/main" val="27272846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339725" y="1501254"/>
            <a:ext cx="8464550" cy="5129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pt-PT" sz="2800" b="1" dirty="0"/>
              <a:t>Estudos de caso: Exemplo</a:t>
            </a:r>
          </a:p>
          <a:p>
            <a:pPr algn="just" eaLnBrk="1" hangingPunct="1">
              <a:defRPr/>
            </a:pPr>
            <a:r>
              <a:rPr lang="pt-PT" sz="2800" dirty="0"/>
              <a:t>Não se trata de um julgamento - não insista em provas para estabelecer o crime de CMN (BEC) </a:t>
            </a:r>
          </a:p>
          <a:p>
            <a:pPr algn="just" eaLnBrk="1" hangingPunct="1">
              <a:defRPr/>
            </a:pPr>
            <a:r>
              <a:rPr lang="pt-PT" sz="2800" dirty="0"/>
              <a:t>Durante a audiência e a elaboração da ordem, para evitar requerimentos adicionais, considere possibilidades como:</a:t>
            </a:r>
          </a:p>
          <a:p>
            <a:pPr lvl="1" algn="just" eaLnBrk="1" hangingPunct="1">
              <a:defRPr/>
            </a:pPr>
            <a:r>
              <a:rPr lang="pt-PT" sz="2400" dirty="0"/>
              <a:t>Os dados podem não estar no computador com o número de série </a:t>
            </a:r>
            <a:r>
              <a:rPr lang="pt-PT" sz="2400" dirty="0" err="1"/>
              <a:t>0123012-S1234911</a:t>
            </a:r>
            <a:r>
              <a:rPr lang="pt-PT" sz="2400" dirty="0"/>
              <a:t>, mas sim num sistema informático relacionado</a:t>
            </a:r>
          </a:p>
          <a:p>
            <a:pPr lvl="1" algn="just" eaLnBrk="1" hangingPunct="1">
              <a:defRPr/>
            </a:pPr>
            <a:r>
              <a:rPr lang="pt-PT" sz="2400" dirty="0"/>
              <a:t>Algumas informações de desencriptação que estão na posse do pessoal da filial de </a:t>
            </a:r>
            <a:r>
              <a:rPr lang="pt-PT" sz="2400" dirty="0" err="1"/>
              <a:t>Ostland</a:t>
            </a:r>
            <a:r>
              <a:rPr lang="pt-PT" sz="2400" dirty="0"/>
              <a:t> podem ser necessárias para aceder ao sistema informático e aos dados informáticos</a:t>
            </a:r>
            <a:endParaRPr lang="en-US" altLang="x-none" dirty="0"/>
          </a:p>
        </p:txBody>
      </p:sp>
      <p:sp>
        <p:nvSpPr>
          <p:cNvPr id="87043" name="Title 2">
            <a:extLst>
              <a:ext uri="{FF2B5EF4-FFF2-40B4-BE49-F238E27FC236}">
                <a16:creationId xmlns:a16="http://schemas.microsoft.com/office/drawing/2014/main" id="{EE9A1FA1-5DF4-4F48-99C3-6480A7F29ACF}"/>
              </a:ext>
            </a:extLst>
          </p:cNvPr>
          <p:cNvSpPr>
            <a:spLocks noGrp="1"/>
          </p:cNvSpPr>
          <p:nvPr>
            <p:ph type="title"/>
          </p:nvPr>
        </p:nvSpPr>
        <p:spPr>
          <a:xfrm>
            <a:off x="457200" y="150813"/>
            <a:ext cx="8229600" cy="1143000"/>
          </a:xfrm>
        </p:spPr>
        <p:txBody>
          <a:bodyPr/>
          <a:lstStyle/>
          <a:p>
            <a:r>
              <a:rPr lang="pt-PT" b="1"/>
              <a:t>Competência 6: Gerir o trabalho com eficiência</a:t>
            </a:r>
          </a:p>
        </p:txBody>
      </p:sp>
      <p:sp>
        <p:nvSpPr>
          <p:cNvPr id="87044" name="Slide Number Placeholder 1">
            <a:extLst>
              <a:ext uri="{FF2B5EF4-FFF2-40B4-BE49-F238E27FC236}">
                <a16:creationId xmlns:a16="http://schemas.microsoft.com/office/drawing/2014/main" id="{81A2E92F-2B9E-4147-B331-32ABF4B2F7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8F7F66E-79CA-4C56-87B8-016874FEC28A}" type="slidenum">
              <a:rPr lang="en-US" altLang="en-US" sz="1200" smtClean="0">
                <a:solidFill>
                  <a:srgbClr val="898989"/>
                </a:solidFill>
              </a:rPr>
              <a:pPr>
                <a:spcBef>
                  <a:spcPct val="0"/>
                </a:spcBef>
                <a:buFontTx/>
                <a:buNone/>
              </a:pPr>
              <a:t>46</a:t>
            </a:fld>
            <a:endParaRPr lang="en-US" altLang="en-US" sz="1200">
              <a:solidFill>
                <a:srgbClr val="898989"/>
              </a:solidFill>
            </a:endParaRPr>
          </a:p>
        </p:txBody>
      </p:sp>
    </p:spTree>
    <p:extLst>
      <p:ext uri="{BB962C8B-B14F-4D97-AF65-F5344CB8AC3E}">
        <p14:creationId xmlns:p14="http://schemas.microsoft.com/office/powerpoint/2010/main" val="9192300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a:extLst>
              <a:ext uri="{FF2B5EF4-FFF2-40B4-BE49-F238E27FC236}">
                <a16:creationId xmlns:a16="http://schemas.microsoft.com/office/drawing/2014/main" id="{044FBC6C-AF8F-4A6B-AF9C-9D6128C6880C}"/>
              </a:ext>
            </a:extLst>
          </p:cNvPr>
          <p:cNvSpPr>
            <a:spLocks noGrp="1"/>
          </p:cNvSpPr>
          <p:nvPr>
            <p:ph type="title"/>
          </p:nvPr>
        </p:nvSpPr>
        <p:spPr>
          <a:xfrm>
            <a:off x="457200" y="2762250"/>
            <a:ext cx="8229600" cy="1143000"/>
          </a:xfrm>
        </p:spPr>
        <p:txBody>
          <a:bodyPr/>
          <a:lstStyle/>
          <a:p>
            <a:pPr eaLnBrk="1" hangingPunct="1"/>
            <a:r>
              <a:rPr lang="pt-PT" sz="4000" b="1">
                <a:solidFill>
                  <a:srgbClr val="000000"/>
                </a:solidFill>
              </a:rPr>
              <a:t>Parte Quatro</a:t>
            </a:r>
            <a:br>
              <a:rPr lang="pt-PT" sz="4000" b="1">
                <a:solidFill>
                  <a:srgbClr val="000000"/>
                </a:solidFill>
              </a:rPr>
            </a:br>
            <a:r>
              <a:rPr lang="pt-PT" sz="4000" b="1">
                <a:solidFill>
                  <a:srgbClr val="000000"/>
                </a:solidFill>
              </a:rPr>
              <a:t>Concessão de autorização</a:t>
            </a:r>
          </a:p>
        </p:txBody>
      </p:sp>
      <p:pic>
        <p:nvPicPr>
          <p:cNvPr id="99331" name="Picture 3">
            <a:extLst>
              <a:ext uri="{FF2B5EF4-FFF2-40B4-BE49-F238E27FC236}">
                <a16:creationId xmlns:a16="http://schemas.microsoft.com/office/drawing/2014/main" id="{454FD860-EE42-4618-B9EC-DDAFC7CFBFAD}"/>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9332" name="Slide Number Placeholder 1">
            <a:extLst>
              <a:ext uri="{FF2B5EF4-FFF2-40B4-BE49-F238E27FC236}">
                <a16:creationId xmlns:a16="http://schemas.microsoft.com/office/drawing/2014/main" id="{D01621B2-147A-402A-A492-CCC254162D9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B900DA3-66E4-4EF6-A3F5-9EE32CD157D6}" type="slidenum">
              <a:rPr lang="en-US" altLang="fr-FR" sz="1200" smtClean="0">
                <a:solidFill>
                  <a:srgbClr val="898989"/>
                </a:solidFill>
              </a:rPr>
              <a:pPr>
                <a:spcBef>
                  <a:spcPct val="0"/>
                </a:spcBef>
                <a:buFontTx/>
                <a:buNone/>
              </a:pPr>
              <a:t>47</a:t>
            </a:fld>
            <a:endParaRPr lang="en-US" altLang="fr-FR" sz="1200">
              <a:solidFill>
                <a:srgbClr val="898989"/>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81E0B5DD-CA27-4A43-BB86-0A66593F4849}"/>
              </a:ext>
            </a:extLst>
          </p:cNvPr>
          <p:cNvSpPr>
            <a:spLocks noGrp="1"/>
          </p:cNvSpPr>
          <p:nvPr>
            <p:ph type="title"/>
          </p:nvPr>
        </p:nvSpPr>
        <p:spPr>
          <a:xfrm>
            <a:off x="350838" y="168275"/>
            <a:ext cx="8229600" cy="1143000"/>
          </a:xfrm>
        </p:spPr>
        <p:txBody>
          <a:bodyPr/>
          <a:lstStyle/>
          <a:p>
            <a:pPr eaLnBrk="1" hangingPunct="1"/>
            <a:r>
              <a:rPr lang="pt-PT" b="1"/>
              <a:t>Decisões e autorizações </a:t>
            </a:r>
          </a:p>
        </p:txBody>
      </p:sp>
      <p:sp>
        <p:nvSpPr>
          <p:cNvPr id="93187" name="Rectangle 3">
            <a:extLst>
              <a:ext uri="{FF2B5EF4-FFF2-40B4-BE49-F238E27FC236}">
                <a16:creationId xmlns:a16="http://schemas.microsoft.com/office/drawing/2014/main" id="{FD966975-6070-40C9-B2D2-F1ABBB52E15F}"/>
              </a:ext>
            </a:extLst>
          </p:cNvPr>
          <p:cNvSpPr txBox="1">
            <a:spLocks/>
          </p:cNvSpPr>
          <p:nvPr/>
        </p:nvSpPr>
        <p:spPr bwMode="auto">
          <a:xfrm>
            <a:off x="457200" y="1185863"/>
            <a:ext cx="8229600" cy="517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just" eaLnBrk="1" hangingPunct="1">
              <a:buFont typeface="Arial" panose="020B0604020202020204" pitchFamily="34" charset="0"/>
              <a:buNone/>
              <a:defRPr/>
            </a:pPr>
            <a:endParaRPr lang="en-GB" altLang="x-none" sz="1800" dirty="0"/>
          </a:p>
          <a:p>
            <a:pPr algn="just" eaLnBrk="1" hangingPunct="1">
              <a:defRPr/>
            </a:pPr>
            <a:r>
              <a:rPr lang="pt-PT" sz="2800" dirty="0"/>
              <a:t>Após a análise de um pedido ou audiência de um requerimento de medidas de investigação, a </a:t>
            </a:r>
            <a:r>
              <a:rPr lang="pt-PT" sz="2800" b="1" dirty="0">
                <a:solidFill>
                  <a:srgbClr val="FF0000"/>
                </a:solidFill>
              </a:rPr>
              <a:t>autoridade competente</a:t>
            </a:r>
            <a:r>
              <a:rPr lang="pt-PT" sz="2800" dirty="0"/>
              <a:t> pode </a:t>
            </a:r>
            <a:r>
              <a:rPr lang="pt-PT" sz="2800" b="1" dirty="0">
                <a:solidFill>
                  <a:srgbClr val="FF0000"/>
                </a:solidFill>
              </a:rPr>
              <a:t>conceder autorização </a:t>
            </a:r>
          </a:p>
          <a:p>
            <a:pPr algn="just" eaLnBrk="1" hangingPunct="1">
              <a:defRPr/>
            </a:pPr>
            <a:endParaRPr lang="en-GB" altLang="x-none" sz="2800" dirty="0"/>
          </a:p>
          <a:p>
            <a:pPr algn="just" eaLnBrk="1" hangingPunct="1">
              <a:defRPr/>
            </a:pPr>
            <a:r>
              <a:rPr lang="pt-PT" sz="2800" dirty="0"/>
              <a:t>Algumas jurisdições exigem </a:t>
            </a:r>
            <a:r>
              <a:rPr lang="pt-PT" sz="2800" b="1" dirty="0">
                <a:solidFill>
                  <a:srgbClr val="FF0000"/>
                </a:solidFill>
              </a:rPr>
              <a:t>decisões por escrito,</a:t>
            </a:r>
            <a:r>
              <a:rPr lang="pt-PT" sz="2800" dirty="0"/>
              <a:t> ao passo que outras exigem </a:t>
            </a:r>
            <a:r>
              <a:rPr lang="pt-PT" sz="2800" b="1" dirty="0">
                <a:solidFill>
                  <a:srgbClr val="FF0000"/>
                </a:solidFill>
              </a:rPr>
              <a:t>autorizações verbais</a:t>
            </a:r>
          </a:p>
          <a:p>
            <a:pPr algn="just" eaLnBrk="1" hangingPunct="1">
              <a:defRPr/>
            </a:pPr>
            <a:endParaRPr lang="en-GB" altLang="x-none" sz="2800" b="1" dirty="0">
              <a:solidFill>
                <a:srgbClr val="FF0000"/>
              </a:solidFill>
            </a:endParaRPr>
          </a:p>
          <a:p>
            <a:pPr algn="just" eaLnBrk="1" hangingPunct="1">
              <a:defRPr/>
            </a:pPr>
            <a:r>
              <a:rPr lang="pt-PT" sz="2800" dirty="0"/>
              <a:t>Tanto as decisões por escrito como as autorizações verbais estão </a:t>
            </a:r>
            <a:r>
              <a:rPr lang="pt-PT" sz="2800" b="1" dirty="0">
                <a:solidFill>
                  <a:srgbClr val="FF0000"/>
                </a:solidFill>
              </a:rPr>
              <a:t>sujeitas ao Artigo 15.º da Convenção de Budapeste</a:t>
            </a:r>
          </a:p>
        </p:txBody>
      </p:sp>
      <p:sp>
        <p:nvSpPr>
          <p:cNvPr id="101380" name="Slide Number Placeholder 1">
            <a:extLst>
              <a:ext uri="{FF2B5EF4-FFF2-40B4-BE49-F238E27FC236}">
                <a16:creationId xmlns:a16="http://schemas.microsoft.com/office/drawing/2014/main" id="{6B714A20-0A48-4AED-9F0A-5FA6F9D32BE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4812FA0-C562-4E16-B25C-4E1073B42B92}" type="slidenum">
              <a:rPr lang="en-US" altLang="en-US" sz="1200" smtClean="0">
                <a:solidFill>
                  <a:srgbClr val="898989"/>
                </a:solidFill>
              </a:rPr>
              <a:pPr>
                <a:spcBef>
                  <a:spcPct val="0"/>
                </a:spcBef>
                <a:buFontTx/>
                <a:buNone/>
              </a:pPr>
              <a:t>48</a:t>
            </a:fld>
            <a:endParaRPr lang="en-US" altLang="en-US" sz="1200">
              <a:solidFill>
                <a:srgbClr val="898989"/>
              </a:solidFill>
            </a:endParaRPr>
          </a:p>
        </p:txBody>
      </p:sp>
    </p:spTree>
    <p:extLst>
      <p:ext uri="{BB962C8B-B14F-4D97-AF65-F5344CB8AC3E}">
        <p14:creationId xmlns:p14="http://schemas.microsoft.com/office/powerpoint/2010/main" val="2829582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p:cNvSpPr>
          <p:nvPr>
            <p:ph type="title"/>
          </p:nvPr>
        </p:nvSpPr>
        <p:spPr>
          <a:xfrm>
            <a:off x="350838" y="168275"/>
            <a:ext cx="8229600" cy="1143000"/>
          </a:xfrm>
        </p:spPr>
        <p:txBody>
          <a:bodyPr/>
          <a:lstStyle/>
          <a:p>
            <a:r>
              <a:rPr lang="en-US" altLang="pt-PT" b="1" dirty="0">
                <a:solidFill>
                  <a:srgbClr val="000000"/>
                </a:solidFill>
              </a:rPr>
              <a:t>Pessoa/</a:t>
            </a:r>
            <a:r>
              <a:rPr lang="en-US" altLang="pt-PT" b="1" dirty="0" err="1">
                <a:solidFill>
                  <a:srgbClr val="000000"/>
                </a:solidFill>
              </a:rPr>
              <a:t>entidade</a:t>
            </a:r>
            <a:r>
              <a:rPr lang="en-US" altLang="pt-PT" b="1" dirty="0">
                <a:solidFill>
                  <a:srgbClr val="000000"/>
                </a:solidFill>
              </a:rPr>
              <a:t> </a:t>
            </a:r>
            <a:r>
              <a:rPr lang="en-US" altLang="pt-PT" b="1" dirty="0" err="1">
                <a:solidFill>
                  <a:srgbClr val="000000"/>
                </a:solidFill>
              </a:rPr>
              <a:t>em</a:t>
            </a:r>
            <a:r>
              <a:rPr lang="en-US" altLang="pt-PT" b="1" dirty="0">
                <a:solidFill>
                  <a:srgbClr val="000000"/>
                </a:solidFill>
              </a:rPr>
              <a:t> </a:t>
            </a:r>
            <a:r>
              <a:rPr lang="en-US" altLang="pt-PT" b="1" dirty="0" err="1">
                <a:solidFill>
                  <a:srgbClr val="000000"/>
                </a:solidFill>
              </a:rPr>
              <a:t>causa</a:t>
            </a:r>
            <a:endParaRPr lang="en-US" altLang="pt-PT" b="1" dirty="0">
              <a:solidFill>
                <a:srgbClr val="000000"/>
              </a:solidFill>
            </a:endParaRPr>
          </a:p>
        </p:txBody>
      </p:sp>
      <p:sp>
        <p:nvSpPr>
          <p:cNvPr id="104451" name="Rectangle 3"/>
          <p:cNvSpPr txBox="1">
            <a:spLocks/>
          </p:cNvSpPr>
          <p:nvPr/>
        </p:nvSpPr>
        <p:spPr bwMode="auto">
          <a:xfrm>
            <a:off x="457200" y="1185863"/>
            <a:ext cx="8229600"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a:solidFill>
                  <a:schemeClr val="tx1"/>
                </a:solidFill>
                <a:latin typeface="Arial" charset="0"/>
                <a:ea typeface="MS PGothic" pitchFamily="34" charset="-128"/>
              </a:defRPr>
            </a:lvl1pPr>
            <a:lvl2pPr marL="37931725" indent="-37474525">
              <a:defRPr sz="2400">
                <a:solidFill>
                  <a:schemeClr val="tx1"/>
                </a:solidFill>
                <a:latin typeface="Arial" charset="0"/>
                <a:ea typeface="MS PGothic" pitchFamily="34" charset="-128"/>
              </a:defRPr>
            </a:lvl2pPr>
            <a:lvl3pPr>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algn="just">
              <a:spcBef>
                <a:spcPct val="20000"/>
              </a:spcBef>
              <a:buFont typeface="Arial" charset="0"/>
              <a:buChar char="•"/>
            </a:pPr>
            <a:r>
              <a:rPr lang="pt-PT" altLang="pt-PT" dirty="0" err="1">
                <a:solidFill>
                  <a:srgbClr val="000000"/>
                </a:solidFill>
                <a:latin typeface="Calibri" pitchFamily="34" charset="-52"/>
              </a:rPr>
              <a:t>Objeto</a:t>
            </a:r>
            <a:r>
              <a:rPr lang="pt-PT" altLang="pt-PT" dirty="0">
                <a:solidFill>
                  <a:srgbClr val="000000"/>
                </a:solidFill>
                <a:latin typeface="Calibri" pitchFamily="34" charset="-52"/>
              </a:rPr>
              <a:t> = </a:t>
            </a:r>
            <a:r>
              <a:rPr lang="pt-PT" altLang="pt-PT" b="1" dirty="0">
                <a:solidFill>
                  <a:srgbClr val="FF0000"/>
                </a:solidFill>
                <a:latin typeface="Calibri" pitchFamily="34" charset="-52"/>
              </a:rPr>
              <a:t>pessoa/entidade vinculada pela ordem</a:t>
            </a:r>
          </a:p>
          <a:p>
            <a:pPr algn="just">
              <a:spcBef>
                <a:spcPct val="20000"/>
              </a:spcBef>
              <a:buFont typeface="Arial" charset="0"/>
              <a:buChar char="•"/>
            </a:pPr>
            <a:r>
              <a:rPr lang="pt-PT" altLang="pt-PT" b="1" dirty="0">
                <a:solidFill>
                  <a:srgbClr val="FF0000"/>
                </a:solidFill>
                <a:latin typeface="Calibri" pitchFamily="34" charset="-52"/>
              </a:rPr>
              <a:t>Explicar especificamente o </a:t>
            </a:r>
            <a:r>
              <a:rPr lang="pt-PT" altLang="pt-PT" b="1" dirty="0" err="1">
                <a:solidFill>
                  <a:srgbClr val="FF0000"/>
                </a:solidFill>
                <a:latin typeface="Calibri" pitchFamily="34" charset="-52"/>
              </a:rPr>
              <a:t>objeto</a:t>
            </a:r>
            <a:r>
              <a:rPr lang="pt-PT" altLang="pt-PT" dirty="0">
                <a:solidFill>
                  <a:srgbClr val="000000"/>
                </a:solidFill>
                <a:latin typeface="Calibri" pitchFamily="34" charset="-52"/>
              </a:rPr>
              <a:t> – geralmente:</a:t>
            </a:r>
          </a:p>
          <a:p>
            <a:pPr algn="just">
              <a:spcBef>
                <a:spcPct val="20000"/>
              </a:spcBef>
              <a:buFont typeface="Arial" charset="0"/>
              <a:buChar char="•"/>
            </a:pPr>
            <a:endParaRPr lang="pt-PT" altLang="pt-PT" dirty="0">
              <a:solidFill>
                <a:srgbClr val="000000"/>
              </a:solidFill>
              <a:latin typeface="Calibri" pitchFamily="34" charset="-52"/>
            </a:endParaRPr>
          </a:p>
          <a:p>
            <a:pPr algn="just">
              <a:spcBef>
                <a:spcPct val="20000"/>
              </a:spcBef>
              <a:buFont typeface="Arial" charset="0"/>
              <a:buChar char="•"/>
            </a:pPr>
            <a:endParaRPr lang="pt-PT" altLang="pt-PT" dirty="0">
              <a:solidFill>
                <a:srgbClr val="000000"/>
              </a:solidFill>
              <a:latin typeface="Calibri" pitchFamily="34" charset="-52"/>
            </a:endParaRPr>
          </a:p>
          <a:p>
            <a:pPr algn="just">
              <a:spcBef>
                <a:spcPct val="20000"/>
              </a:spcBef>
              <a:buFont typeface="Arial" charset="0"/>
              <a:buChar char="•"/>
            </a:pPr>
            <a:endParaRPr lang="pt-PT" altLang="pt-PT" dirty="0">
              <a:solidFill>
                <a:srgbClr val="000000"/>
              </a:solidFill>
              <a:latin typeface="Calibri" pitchFamily="34" charset="-52"/>
            </a:endParaRPr>
          </a:p>
          <a:p>
            <a:pPr algn="just">
              <a:spcBef>
                <a:spcPct val="20000"/>
              </a:spcBef>
              <a:buFont typeface="Arial" charset="0"/>
              <a:buChar char="•"/>
            </a:pPr>
            <a:endParaRPr lang="pt-PT" altLang="pt-PT" dirty="0">
              <a:solidFill>
                <a:srgbClr val="000000"/>
              </a:solidFill>
              <a:latin typeface="Calibri" pitchFamily="34" charset="-52"/>
            </a:endParaRPr>
          </a:p>
          <a:p>
            <a:pPr algn="just">
              <a:spcBef>
                <a:spcPct val="20000"/>
              </a:spcBef>
              <a:buFont typeface="Arial" charset="0"/>
              <a:buChar char="•"/>
            </a:pPr>
            <a:endParaRPr lang="pt-PT" altLang="pt-PT" dirty="0">
              <a:solidFill>
                <a:srgbClr val="000000"/>
              </a:solidFill>
              <a:latin typeface="Calibri" pitchFamily="34" charset="-52"/>
            </a:endParaRPr>
          </a:p>
          <a:p>
            <a:pPr algn="just">
              <a:spcBef>
                <a:spcPct val="20000"/>
              </a:spcBef>
              <a:buFont typeface="Arial" charset="0"/>
              <a:buChar char="•"/>
            </a:pPr>
            <a:endParaRPr lang="pt-PT" altLang="pt-PT" dirty="0">
              <a:solidFill>
                <a:srgbClr val="000000"/>
              </a:solidFill>
              <a:latin typeface="Calibri" pitchFamily="34" charset="-52"/>
            </a:endParaRPr>
          </a:p>
          <a:p>
            <a:pPr algn="just">
              <a:spcBef>
                <a:spcPct val="20000"/>
              </a:spcBef>
              <a:buFont typeface="Arial" charset="0"/>
              <a:buChar char="•"/>
            </a:pPr>
            <a:endParaRPr lang="pt-PT" altLang="pt-PT" dirty="0">
              <a:solidFill>
                <a:srgbClr val="000000"/>
              </a:solidFill>
              <a:latin typeface="Calibri" pitchFamily="34" charset="-52"/>
            </a:endParaRPr>
          </a:p>
          <a:p>
            <a:pPr algn="just">
              <a:spcBef>
                <a:spcPct val="20000"/>
              </a:spcBef>
              <a:buFont typeface="Arial" charset="0"/>
              <a:buChar char="•"/>
            </a:pPr>
            <a:r>
              <a:rPr lang="pt-PT" altLang="pt-PT" dirty="0">
                <a:solidFill>
                  <a:srgbClr val="000000"/>
                </a:solidFill>
                <a:latin typeface="Calibri" pitchFamily="34" charset="-52"/>
              </a:rPr>
              <a:t>A ordem para </a:t>
            </a:r>
            <a:r>
              <a:rPr lang="pt-PT" altLang="pt-PT" b="1" dirty="0">
                <a:solidFill>
                  <a:srgbClr val="FF0000"/>
                </a:solidFill>
                <a:latin typeface="Calibri" pitchFamily="34" charset="-52"/>
              </a:rPr>
              <a:t>divulgação parcial de dados de tráfego</a:t>
            </a:r>
            <a:r>
              <a:rPr lang="pt-PT" altLang="pt-PT" dirty="0">
                <a:solidFill>
                  <a:srgbClr val="000000"/>
                </a:solidFill>
                <a:latin typeface="Calibri" pitchFamily="34" charset="-52"/>
              </a:rPr>
              <a:t> pode ser </a:t>
            </a:r>
            <a:r>
              <a:rPr lang="pt-PT" altLang="pt-PT" b="1" dirty="0">
                <a:solidFill>
                  <a:srgbClr val="FF0000"/>
                </a:solidFill>
                <a:latin typeface="Calibri" pitchFamily="34" charset="-52"/>
              </a:rPr>
              <a:t>endereçada, de forma geral, a todos os prestadores de serviços</a:t>
            </a:r>
            <a:r>
              <a:rPr lang="pt-PT" altLang="pt-PT" dirty="0">
                <a:solidFill>
                  <a:srgbClr val="000000"/>
                </a:solidFill>
                <a:latin typeface="Calibri" pitchFamily="34" charset="-52"/>
              </a:rPr>
              <a:t> envolvidos </a:t>
            </a:r>
          </a:p>
        </p:txBody>
      </p:sp>
      <p:sp>
        <p:nvSpPr>
          <p:cNvPr id="104452" name="Rectangle 3"/>
          <p:cNvSpPr txBox="1">
            <a:spLocks/>
          </p:cNvSpPr>
          <p:nvPr/>
        </p:nvSpPr>
        <p:spPr bwMode="auto">
          <a:xfrm>
            <a:off x="-173038" y="2185988"/>
            <a:ext cx="5499101" cy="307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4161750" indent="-24161750">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lvl="1" algn="just">
              <a:spcBef>
                <a:spcPct val="20000"/>
              </a:spcBef>
              <a:buFont typeface="Arial" charset="0"/>
              <a:buChar char="–"/>
            </a:pPr>
            <a:r>
              <a:rPr lang="pt-PT" altLang="pt-PT" sz="2200" b="1" dirty="0">
                <a:solidFill>
                  <a:srgbClr val="FF0000"/>
                </a:solidFill>
                <a:latin typeface="Calibri" pitchFamily="34" charset="-52"/>
              </a:rPr>
              <a:t>prestador de serviços</a:t>
            </a:r>
            <a:r>
              <a:rPr lang="pt-PT" altLang="pt-PT" sz="2200" dirty="0">
                <a:solidFill>
                  <a:srgbClr val="000000"/>
                </a:solidFill>
                <a:latin typeface="Calibri" pitchFamily="34" charset="-52"/>
              </a:rPr>
              <a:t> no caso de:</a:t>
            </a:r>
          </a:p>
          <a:p>
            <a:pPr lvl="2" algn="just">
              <a:spcBef>
                <a:spcPct val="20000"/>
              </a:spcBef>
              <a:buFont typeface="Arial" charset="0"/>
              <a:buChar char="•"/>
            </a:pPr>
            <a:r>
              <a:rPr lang="pt-PT" altLang="pt-PT" sz="2200" dirty="0">
                <a:latin typeface="Calibri" pitchFamily="34" charset="-52"/>
              </a:rPr>
              <a:t>divulgação parcial</a:t>
            </a:r>
          </a:p>
          <a:p>
            <a:pPr lvl="2" algn="just">
              <a:spcBef>
                <a:spcPct val="20000"/>
              </a:spcBef>
              <a:buFont typeface="Arial" charset="0"/>
              <a:buChar char="•"/>
            </a:pPr>
            <a:r>
              <a:rPr lang="pt-PT" altLang="pt-PT" sz="2200" dirty="0">
                <a:latin typeface="Calibri" pitchFamily="34" charset="-52"/>
              </a:rPr>
              <a:t>Injunção de comunicar</a:t>
            </a:r>
          </a:p>
          <a:p>
            <a:pPr lvl="2" algn="just">
              <a:spcBef>
                <a:spcPct val="20000"/>
              </a:spcBef>
              <a:buFont typeface="Arial" charset="0"/>
              <a:buChar char="•"/>
            </a:pPr>
            <a:r>
              <a:rPr lang="pt-PT" altLang="pt-PT" sz="2200" dirty="0">
                <a:latin typeface="Calibri" pitchFamily="34" charset="-52"/>
              </a:rPr>
              <a:t>busca e apreensão</a:t>
            </a:r>
          </a:p>
          <a:p>
            <a:pPr lvl="2" algn="just">
              <a:spcBef>
                <a:spcPct val="20000"/>
              </a:spcBef>
              <a:buFont typeface="Arial" charset="0"/>
              <a:buChar char="•"/>
            </a:pPr>
            <a:r>
              <a:rPr lang="pt-PT" altLang="pt-PT" sz="2200" dirty="0">
                <a:latin typeface="Calibri" pitchFamily="34" charset="-52"/>
              </a:rPr>
              <a:t>recolha em tempo real de dados de tráfego</a:t>
            </a:r>
          </a:p>
          <a:p>
            <a:pPr lvl="2" algn="just">
              <a:spcBef>
                <a:spcPct val="20000"/>
              </a:spcBef>
              <a:buFont typeface="Arial" charset="0"/>
              <a:buChar char="•"/>
            </a:pPr>
            <a:r>
              <a:rPr lang="pt-PT" altLang="pt-PT" sz="2200" dirty="0" err="1">
                <a:solidFill>
                  <a:srgbClr val="000000"/>
                </a:solidFill>
                <a:latin typeface="Calibri" pitchFamily="34" charset="-52"/>
              </a:rPr>
              <a:t>Interceção</a:t>
            </a:r>
            <a:r>
              <a:rPr lang="pt-PT" altLang="pt-PT" sz="2200" dirty="0">
                <a:solidFill>
                  <a:srgbClr val="000000"/>
                </a:solidFill>
                <a:latin typeface="Calibri" pitchFamily="34" charset="-52"/>
              </a:rPr>
              <a:t> de dados de conteúdo</a:t>
            </a:r>
          </a:p>
        </p:txBody>
      </p:sp>
      <p:sp>
        <p:nvSpPr>
          <p:cNvPr id="104453" name="Rectangle 3"/>
          <p:cNvSpPr txBox="1">
            <a:spLocks/>
          </p:cNvSpPr>
          <p:nvPr/>
        </p:nvSpPr>
        <p:spPr bwMode="auto">
          <a:xfrm>
            <a:off x="4892675" y="2319338"/>
            <a:ext cx="4010025" cy="404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4161750" indent="-24161750">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a:defRPr sz="2400">
                <a:solidFill>
                  <a:schemeClr val="tx1"/>
                </a:solidFill>
                <a:latin typeface="Arial" charset="0"/>
                <a:ea typeface="MS PGothic" pitchFamily="34" charset="-128"/>
              </a:defRPr>
            </a:lvl4pPr>
            <a:lvl5pPr>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lvl="1" algn="just">
              <a:spcBef>
                <a:spcPct val="20000"/>
              </a:spcBef>
              <a:buFont typeface="Arial" charset="0"/>
              <a:buChar char="–"/>
            </a:pPr>
            <a:r>
              <a:rPr lang="pt-PT" altLang="pt-PT" sz="2200" b="1" dirty="0">
                <a:solidFill>
                  <a:srgbClr val="FF0000"/>
                </a:solidFill>
                <a:latin typeface="Calibri" pitchFamily="34" charset="-52"/>
              </a:rPr>
              <a:t>Qualquer pessoa em posse ou controlo de dados no caso de:</a:t>
            </a:r>
          </a:p>
          <a:p>
            <a:pPr lvl="2" algn="just">
              <a:spcBef>
                <a:spcPct val="20000"/>
              </a:spcBef>
              <a:buFont typeface="Arial" charset="0"/>
              <a:buChar char="•"/>
            </a:pPr>
            <a:r>
              <a:rPr lang="pt-PT" altLang="pt-PT" sz="2200" dirty="0">
                <a:latin typeface="Calibri" pitchFamily="34" charset="-52"/>
              </a:rPr>
              <a:t>divulgação parcial</a:t>
            </a:r>
          </a:p>
          <a:p>
            <a:pPr lvl="2" algn="just">
              <a:spcBef>
                <a:spcPct val="20000"/>
              </a:spcBef>
              <a:buFont typeface="Arial" charset="0"/>
              <a:buChar char="•"/>
            </a:pPr>
            <a:r>
              <a:rPr lang="pt-PT" altLang="pt-PT" sz="2200" dirty="0">
                <a:latin typeface="Calibri" pitchFamily="34" charset="-52"/>
              </a:rPr>
              <a:t>injunção de comunicar</a:t>
            </a:r>
          </a:p>
          <a:p>
            <a:pPr lvl="2" algn="just">
              <a:spcBef>
                <a:spcPct val="20000"/>
              </a:spcBef>
              <a:buFont typeface="Arial" charset="0"/>
              <a:buChar char="•"/>
            </a:pPr>
            <a:r>
              <a:rPr lang="pt-PT" altLang="pt-PT" sz="2200" dirty="0">
                <a:latin typeface="Calibri" pitchFamily="34" charset="-52"/>
              </a:rPr>
              <a:t>busca e apreensão</a:t>
            </a:r>
          </a:p>
        </p:txBody>
      </p:sp>
    </p:spTree>
    <p:extLst>
      <p:ext uri="{BB962C8B-B14F-4D97-AF65-F5344CB8AC3E}">
        <p14:creationId xmlns:p14="http://schemas.microsoft.com/office/powerpoint/2010/main" val="825930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6639EA80-C3FB-4439-8528-4B4135292922}"/>
              </a:ext>
            </a:extLst>
          </p:cNvPr>
          <p:cNvSpPr>
            <a:spLocks noGrp="1"/>
          </p:cNvSpPr>
          <p:nvPr>
            <p:ph type="title"/>
          </p:nvPr>
        </p:nvSpPr>
        <p:spPr>
          <a:xfrm>
            <a:off x="350838" y="381000"/>
            <a:ext cx="8229600" cy="933450"/>
          </a:xfrm>
        </p:spPr>
        <p:txBody>
          <a:bodyPr/>
          <a:lstStyle/>
          <a:p>
            <a:pPr eaLnBrk="1" hangingPunct="1"/>
            <a:r>
              <a:rPr lang="pt-PT" b="1"/>
              <a:t>Em outros países: autorização judicial sem audiência</a:t>
            </a:r>
          </a:p>
        </p:txBody>
      </p:sp>
      <p:sp>
        <p:nvSpPr>
          <p:cNvPr id="13315" name="Rectangle 3">
            <a:extLst>
              <a:ext uri="{FF2B5EF4-FFF2-40B4-BE49-F238E27FC236}">
                <a16:creationId xmlns:a16="http://schemas.microsoft.com/office/drawing/2014/main" id="{6C897F59-4652-4744-821F-122B72CF63AA}"/>
              </a:ext>
            </a:extLst>
          </p:cNvPr>
          <p:cNvSpPr txBox="1">
            <a:spLocks/>
          </p:cNvSpPr>
          <p:nvPr/>
        </p:nvSpPr>
        <p:spPr bwMode="auto">
          <a:xfrm>
            <a:off x="350838" y="2016125"/>
            <a:ext cx="8229600" cy="451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Alguns países não exigem a realização de audiências, mas exigem uma autorização específica por parte de uma autoridade competente para determinadas medidas coercivas (p. ex., busca ou apreensão, incluindo acesso a e-mails, infiltração de agentes ou </a:t>
            </a:r>
            <a:r>
              <a:rPr lang="pt-PT" sz="2800" dirty="0" err="1"/>
              <a:t>interceção</a:t>
            </a:r>
            <a:r>
              <a:rPr lang="pt-PT" sz="2800" dirty="0"/>
              <a:t> de telecomunicações)</a:t>
            </a:r>
            <a:endParaRPr lang="en-GB" altLang="sr-Latn-RS" sz="2800" dirty="0"/>
          </a:p>
          <a:p>
            <a:pPr algn="just" eaLnBrk="1" hangingPunct="1"/>
            <a:r>
              <a:rPr lang="pt-PT" sz="2800" dirty="0"/>
              <a:t>São aplicáveis as garantias e princípios de proporcionalidade do Artigo 15.º</a:t>
            </a:r>
          </a:p>
        </p:txBody>
      </p:sp>
      <p:sp>
        <p:nvSpPr>
          <p:cNvPr id="13316" name="Espace réservé du numéro de diapositive 1">
            <a:extLst>
              <a:ext uri="{FF2B5EF4-FFF2-40B4-BE49-F238E27FC236}">
                <a16:creationId xmlns:a16="http://schemas.microsoft.com/office/drawing/2014/main" id="{21BDD9BB-7416-4D2D-932F-AF5B88C59BD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07F59977-C0D2-440F-B47F-F863855A999A}" type="slidenum">
              <a:rPr lang="en-US" altLang="en-US" sz="1200" smtClean="0">
                <a:solidFill>
                  <a:srgbClr val="898989"/>
                </a:solidFill>
              </a:rPr>
              <a:pPr>
                <a:spcBef>
                  <a:spcPct val="0"/>
                </a:spcBef>
                <a:buFontTx/>
                <a:buNone/>
              </a:pPr>
              <a:t>5</a:t>
            </a:fld>
            <a:endParaRPr lang="en-US" altLang="en-US" sz="1200">
              <a:solidFill>
                <a:srgbClr val="898989"/>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7AA1A569-F720-4BBE-B9BA-75CBC226D7B1}"/>
              </a:ext>
            </a:extLst>
          </p:cNvPr>
          <p:cNvSpPr>
            <a:spLocks noGrp="1"/>
          </p:cNvSpPr>
          <p:nvPr>
            <p:ph type="title"/>
          </p:nvPr>
        </p:nvSpPr>
        <p:spPr>
          <a:xfrm>
            <a:off x="350838" y="168275"/>
            <a:ext cx="8229600" cy="1143000"/>
          </a:xfrm>
        </p:spPr>
        <p:txBody>
          <a:bodyPr/>
          <a:lstStyle/>
          <a:p>
            <a:pPr eaLnBrk="1" hangingPunct="1"/>
            <a:r>
              <a:rPr lang="pt-PT" b="1"/>
              <a:t>Estudos de caso: Entidade em causa</a:t>
            </a:r>
          </a:p>
        </p:txBody>
      </p:sp>
      <p:sp>
        <p:nvSpPr>
          <p:cNvPr id="105475" name="Slide Number Placeholder 1">
            <a:extLst>
              <a:ext uri="{FF2B5EF4-FFF2-40B4-BE49-F238E27FC236}">
                <a16:creationId xmlns:a16="http://schemas.microsoft.com/office/drawing/2014/main" id="{DAEE17F4-0C08-4623-81A1-EEEC28EC22B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24F660B-A493-48CB-AC04-ADC9FF0BBB32}" type="slidenum">
              <a:rPr lang="en-US" altLang="en-US" sz="1200" smtClean="0">
                <a:solidFill>
                  <a:srgbClr val="898989"/>
                </a:solidFill>
              </a:rPr>
              <a:pPr>
                <a:spcBef>
                  <a:spcPct val="0"/>
                </a:spcBef>
                <a:buFontTx/>
                <a:buNone/>
              </a:pPr>
              <a:t>50</a:t>
            </a:fld>
            <a:endParaRPr lang="en-US" altLang="en-US" sz="1200">
              <a:solidFill>
                <a:srgbClr val="898989"/>
              </a:solidFill>
            </a:endParaRPr>
          </a:p>
        </p:txBody>
      </p:sp>
      <p:sp>
        <p:nvSpPr>
          <p:cNvPr id="105476" name="TextBox 1">
            <a:extLst>
              <a:ext uri="{FF2B5EF4-FFF2-40B4-BE49-F238E27FC236}">
                <a16:creationId xmlns:a16="http://schemas.microsoft.com/office/drawing/2014/main" id="{67570046-9F0A-46BB-A1C8-C65C4AF9233E}"/>
              </a:ext>
            </a:extLst>
          </p:cNvPr>
          <p:cNvSpPr txBox="1">
            <a:spLocks noChangeArrowheads="1"/>
          </p:cNvSpPr>
          <p:nvPr/>
        </p:nvSpPr>
        <p:spPr bwMode="auto">
          <a:xfrm>
            <a:off x="0" y="2001838"/>
            <a:ext cx="91440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pt-PT" sz="3500" b="1">
                <a:solidFill>
                  <a:srgbClr val="FF0000"/>
                </a:solidFill>
                <a:latin typeface="Arial" panose="020B0604020202020204" pitchFamily="34" charset="0"/>
              </a:rPr>
              <a:t>Agência Ostland</a:t>
            </a:r>
          </a:p>
          <a:p>
            <a:pPr algn="ctr">
              <a:spcBef>
                <a:spcPct val="0"/>
              </a:spcBef>
              <a:buFontTx/>
              <a:buNone/>
            </a:pPr>
            <a:r>
              <a:rPr lang="pt-PT" sz="3500" b="1">
                <a:solidFill>
                  <a:srgbClr val="FF0000"/>
                </a:solidFill>
                <a:latin typeface="Arial" panose="020B0604020202020204" pitchFamily="34" charset="0"/>
              </a:rPr>
              <a:t>Docklands Securities Bank of Norland</a:t>
            </a:r>
          </a:p>
          <a:p>
            <a:pPr algn="ctr">
              <a:spcBef>
                <a:spcPct val="0"/>
              </a:spcBef>
              <a:buFontTx/>
              <a:buNone/>
            </a:pPr>
            <a:r>
              <a:rPr lang="pt-PT" sz="3500">
                <a:latin typeface="Arial" panose="020B0604020202020204" pitchFamily="34" charset="0"/>
              </a:rPr>
              <a:t>1</a:t>
            </a:r>
            <a:r>
              <a:rPr lang="pt-PT" sz="3500" baseline="30000">
                <a:latin typeface="Arial" panose="020B0604020202020204" pitchFamily="34" charset="0"/>
              </a:rPr>
              <a:t>st</a:t>
            </a:r>
            <a:r>
              <a:rPr lang="pt-PT" sz="3500">
                <a:latin typeface="Arial" panose="020B0604020202020204" pitchFamily="34" charset="0"/>
              </a:rPr>
              <a:t> Floor</a:t>
            </a:r>
          </a:p>
          <a:p>
            <a:pPr algn="ctr">
              <a:spcBef>
                <a:spcPct val="0"/>
              </a:spcBef>
              <a:buFontTx/>
              <a:buNone/>
            </a:pPr>
            <a:r>
              <a:rPr lang="pt-PT" sz="3500">
                <a:latin typeface="Arial" panose="020B0604020202020204" pitchFamily="34" charset="0"/>
              </a:rPr>
              <a:t>123 Ostland Street</a:t>
            </a:r>
          </a:p>
          <a:p>
            <a:pPr algn="ctr">
              <a:spcBef>
                <a:spcPct val="0"/>
              </a:spcBef>
              <a:buFontTx/>
              <a:buNone/>
            </a:pPr>
            <a:r>
              <a:rPr lang="pt-PT" sz="3500">
                <a:latin typeface="Arial" panose="020B0604020202020204" pitchFamily="34" charset="0"/>
              </a:rPr>
              <a:t>Ostland City</a:t>
            </a:r>
          </a:p>
          <a:p>
            <a:pPr algn="ctr">
              <a:spcBef>
                <a:spcPct val="0"/>
              </a:spcBef>
              <a:buFontTx/>
              <a:buNone/>
            </a:pPr>
            <a:r>
              <a:rPr lang="pt-PT" sz="3500">
                <a:latin typeface="Arial" panose="020B0604020202020204" pitchFamily="34" charset="0"/>
              </a:rPr>
              <a:t>Ostland 23985.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39D68855-0C3F-43AC-BBBF-8AB2B0EB2824}"/>
              </a:ext>
            </a:extLst>
          </p:cNvPr>
          <p:cNvSpPr>
            <a:spLocks noGrp="1"/>
          </p:cNvSpPr>
          <p:nvPr>
            <p:ph type="title"/>
          </p:nvPr>
        </p:nvSpPr>
        <p:spPr>
          <a:xfrm>
            <a:off x="350838" y="317500"/>
            <a:ext cx="8229600" cy="1143000"/>
          </a:xfrm>
        </p:spPr>
        <p:txBody>
          <a:bodyPr/>
          <a:lstStyle/>
          <a:p>
            <a:pPr eaLnBrk="1" hangingPunct="1"/>
            <a:r>
              <a:rPr lang="pt-PT" b="1"/>
              <a:t>Dados do assunto/comunicação</a:t>
            </a:r>
          </a:p>
        </p:txBody>
      </p:sp>
      <p:sp>
        <p:nvSpPr>
          <p:cNvPr id="107523" name="Rectangle 3">
            <a:extLst>
              <a:ext uri="{FF2B5EF4-FFF2-40B4-BE49-F238E27FC236}">
                <a16:creationId xmlns:a16="http://schemas.microsoft.com/office/drawing/2014/main" id="{9C1C855C-2C89-4897-B7EF-029CDFC0A73F}"/>
              </a:ext>
            </a:extLst>
          </p:cNvPr>
          <p:cNvSpPr txBox="1">
            <a:spLocks/>
          </p:cNvSpPr>
          <p:nvPr/>
        </p:nvSpPr>
        <p:spPr bwMode="auto">
          <a:xfrm>
            <a:off x="457200" y="1460500"/>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Objeto = </a:t>
            </a:r>
            <a:r>
              <a:rPr lang="pt-PT" sz="2800" b="1" dirty="0">
                <a:solidFill>
                  <a:srgbClr val="FF0000"/>
                </a:solidFill>
              </a:rPr>
              <a:t>dados/comunicações a que a autorização se refere</a:t>
            </a:r>
            <a:endParaRPr lang="en-GB" altLang="x-none" sz="2800" dirty="0"/>
          </a:p>
          <a:p>
            <a:pPr algn="just" eaLnBrk="1" hangingPunct="1"/>
            <a:r>
              <a:rPr lang="pt-PT" sz="2800" dirty="0"/>
              <a:t>Os poderes processuais ao abrigo da Convenção de Budapeste apenas podem ser exercidos em relação a </a:t>
            </a:r>
            <a:r>
              <a:rPr lang="pt-PT" sz="2800" b="1" dirty="0">
                <a:solidFill>
                  <a:srgbClr val="FF0000"/>
                </a:solidFill>
              </a:rPr>
              <a:t>dados/comunicações informáticos especificados.</a:t>
            </a:r>
            <a:endParaRPr lang="en-GB" altLang="x-none" sz="2800" dirty="0"/>
          </a:p>
          <a:p>
            <a:pPr algn="just" eaLnBrk="1" hangingPunct="1"/>
            <a:r>
              <a:rPr lang="pt-PT" sz="2800" dirty="0"/>
              <a:t>A autorização deve </a:t>
            </a:r>
            <a:r>
              <a:rPr lang="pt-PT" sz="2800" b="1" dirty="0">
                <a:solidFill>
                  <a:srgbClr val="FF0000"/>
                </a:solidFill>
              </a:rPr>
              <a:t>especificar claramente </a:t>
            </a:r>
            <a:r>
              <a:rPr lang="pt-PT" sz="2800" dirty="0"/>
              <a:t>os dados, </a:t>
            </a:r>
            <a:r>
              <a:rPr lang="pt-PT" sz="2800" dirty="0" err="1"/>
              <a:t>o(s</a:t>
            </a:r>
            <a:r>
              <a:rPr lang="pt-PT" sz="2800" dirty="0"/>
              <a:t>) </a:t>
            </a:r>
            <a:r>
              <a:rPr lang="pt-PT" sz="2800" dirty="0" err="1"/>
              <a:t>sistema(s</a:t>
            </a:r>
            <a:r>
              <a:rPr lang="pt-PT" sz="2800" dirty="0"/>
              <a:t>) </a:t>
            </a:r>
            <a:r>
              <a:rPr lang="pt-PT" sz="2800" dirty="0" err="1"/>
              <a:t>informático(s</a:t>
            </a:r>
            <a:r>
              <a:rPr lang="pt-PT" sz="2800" dirty="0"/>
              <a:t>) ou </a:t>
            </a:r>
            <a:r>
              <a:rPr lang="pt-PT" sz="2800" dirty="0" err="1"/>
              <a:t>o(s</a:t>
            </a:r>
            <a:r>
              <a:rPr lang="pt-PT" sz="2800" dirty="0"/>
              <a:t>) </a:t>
            </a:r>
            <a:r>
              <a:rPr lang="pt-PT" sz="2800" dirty="0" err="1"/>
              <a:t>suporte(s</a:t>
            </a:r>
            <a:r>
              <a:rPr lang="pt-PT" sz="2800" dirty="0"/>
              <a:t>) de armazenamento de dados informáticos ou a comunicação em relação aos quais os poderes podem ser exercidos</a:t>
            </a:r>
          </a:p>
        </p:txBody>
      </p:sp>
      <p:sp>
        <p:nvSpPr>
          <p:cNvPr id="107524" name="Slide Number Placeholder 1">
            <a:extLst>
              <a:ext uri="{FF2B5EF4-FFF2-40B4-BE49-F238E27FC236}">
                <a16:creationId xmlns:a16="http://schemas.microsoft.com/office/drawing/2014/main" id="{0FBEA1D7-E38C-4F8A-A25B-651EA8AC318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9AF1880-B4AD-42B0-AF5A-C19322925674}" type="slidenum">
              <a:rPr lang="en-US" altLang="en-US" sz="1200" smtClean="0">
                <a:solidFill>
                  <a:srgbClr val="898989"/>
                </a:solidFill>
              </a:rPr>
              <a:pPr>
                <a:spcBef>
                  <a:spcPct val="0"/>
                </a:spcBef>
                <a:buFontTx/>
                <a:buNone/>
              </a:pPr>
              <a:t>51</a:t>
            </a:fld>
            <a:endParaRPr lang="en-US" altLang="en-US" sz="1200">
              <a:solidFill>
                <a:srgbClr val="898989"/>
              </a:solidFill>
            </a:endParaRPr>
          </a:p>
        </p:txBody>
      </p:sp>
    </p:spTree>
    <p:extLst>
      <p:ext uri="{BB962C8B-B14F-4D97-AF65-F5344CB8AC3E}">
        <p14:creationId xmlns:p14="http://schemas.microsoft.com/office/powerpoint/2010/main" val="20053073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a:extLst>
              <a:ext uri="{FF2B5EF4-FFF2-40B4-BE49-F238E27FC236}">
                <a16:creationId xmlns:a16="http://schemas.microsoft.com/office/drawing/2014/main" id="{60105FA7-6A50-4823-B8A6-B16BAE5D3654}"/>
              </a:ext>
            </a:extLst>
          </p:cNvPr>
          <p:cNvSpPr>
            <a:spLocks noGrp="1"/>
          </p:cNvSpPr>
          <p:nvPr>
            <p:ph type="title"/>
          </p:nvPr>
        </p:nvSpPr>
        <p:spPr>
          <a:xfrm>
            <a:off x="350838" y="168275"/>
            <a:ext cx="8229600" cy="1143000"/>
          </a:xfrm>
        </p:spPr>
        <p:txBody>
          <a:bodyPr/>
          <a:lstStyle/>
          <a:p>
            <a:pPr eaLnBrk="1" hangingPunct="1"/>
            <a:r>
              <a:rPr lang="pt-PT" b="1"/>
              <a:t>Estudos de caso: Dados do assunto</a:t>
            </a:r>
          </a:p>
        </p:txBody>
      </p:sp>
      <p:sp>
        <p:nvSpPr>
          <p:cNvPr id="109571" name="Slide Number Placeholder 1">
            <a:extLst>
              <a:ext uri="{FF2B5EF4-FFF2-40B4-BE49-F238E27FC236}">
                <a16:creationId xmlns:a16="http://schemas.microsoft.com/office/drawing/2014/main" id="{47964A5E-E681-46BE-94F7-08F602DC065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DC28304-E8E9-46D4-B671-5FB1A87D66CA}" type="slidenum">
              <a:rPr lang="en-US" altLang="en-US" sz="1200" smtClean="0">
                <a:solidFill>
                  <a:srgbClr val="898989"/>
                </a:solidFill>
              </a:rPr>
              <a:pPr>
                <a:spcBef>
                  <a:spcPct val="0"/>
                </a:spcBef>
                <a:buFontTx/>
                <a:buNone/>
              </a:pPr>
              <a:t>52</a:t>
            </a:fld>
            <a:endParaRPr lang="en-US" altLang="en-US" sz="1200">
              <a:solidFill>
                <a:srgbClr val="898989"/>
              </a:solidFill>
            </a:endParaRPr>
          </a:p>
        </p:txBody>
      </p:sp>
      <p:sp>
        <p:nvSpPr>
          <p:cNvPr id="2" name="TextBox 1">
            <a:extLst>
              <a:ext uri="{FF2B5EF4-FFF2-40B4-BE49-F238E27FC236}">
                <a16:creationId xmlns:a16="http://schemas.microsoft.com/office/drawing/2014/main" id="{CFF93EDD-9EAD-4A61-8866-8D32C5FBD104}"/>
              </a:ext>
            </a:extLst>
          </p:cNvPr>
          <p:cNvSpPr txBox="1"/>
          <p:nvPr/>
        </p:nvSpPr>
        <p:spPr>
          <a:xfrm>
            <a:off x="350838" y="1479550"/>
            <a:ext cx="8140700" cy="4832092"/>
          </a:xfrm>
          <a:prstGeom prst="rect">
            <a:avLst/>
          </a:prstGeom>
          <a:noFill/>
        </p:spPr>
        <p:txBody>
          <a:bodyPr>
            <a:spAutoFit/>
          </a:bodyPr>
          <a:lstStyle/>
          <a:p>
            <a:pPr algn="just">
              <a:defRPr/>
            </a:pPr>
            <a:r>
              <a:rPr lang="pt-PT" sz="2800" dirty="0">
                <a:latin typeface="+mj-lt"/>
              </a:rPr>
              <a:t>Exemplos:</a:t>
            </a:r>
          </a:p>
          <a:p>
            <a:pPr marL="457200" indent="-457200" algn="just">
              <a:buFontTx/>
              <a:buAutoNum type="arabicPeriod"/>
              <a:defRPr/>
            </a:pPr>
            <a:r>
              <a:rPr lang="pt-PT" sz="2800" dirty="0">
                <a:latin typeface="+mj-lt"/>
              </a:rPr>
              <a:t>Dados informáticos armazenados no computador da Western Brand com o número de série 0123012-S1234911, relativos ao subscritor da conta bancária n.º 23568974;</a:t>
            </a:r>
          </a:p>
          <a:p>
            <a:pPr marL="457200" indent="-457200" algn="just">
              <a:buFontTx/>
              <a:buAutoNum type="arabicPeriod"/>
              <a:defRPr/>
            </a:pPr>
            <a:r>
              <a:rPr lang="pt-PT" sz="2800" dirty="0">
                <a:latin typeface="+mj-lt"/>
              </a:rPr>
              <a:t>Dados informáticos armazenados no computador da Western Brand com o número de série 0123012-S1234911, relativos a registos de IP de pessoas que acederam a conta bancária n.º 23568974 através de um sistema informático desde 28 de </a:t>
            </a:r>
            <a:r>
              <a:rPr lang="pt-PT" sz="2800" dirty="0" err="1">
                <a:latin typeface="+mj-lt"/>
              </a:rPr>
              <a:t>setembro</a:t>
            </a:r>
            <a:r>
              <a:rPr lang="pt-PT" sz="2800" dirty="0">
                <a:latin typeface="+mj-lt"/>
              </a:rPr>
              <a:t> de 2017, 00:01;</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a:extLst>
              <a:ext uri="{FF2B5EF4-FFF2-40B4-BE49-F238E27FC236}">
                <a16:creationId xmlns:a16="http://schemas.microsoft.com/office/drawing/2014/main" id="{098F8B57-31E1-4339-BEE3-0158E6F618C0}"/>
              </a:ext>
            </a:extLst>
          </p:cNvPr>
          <p:cNvSpPr>
            <a:spLocks noGrp="1"/>
          </p:cNvSpPr>
          <p:nvPr>
            <p:ph type="title"/>
          </p:nvPr>
        </p:nvSpPr>
        <p:spPr>
          <a:xfrm>
            <a:off x="350838" y="168275"/>
            <a:ext cx="8229600" cy="1143000"/>
          </a:xfrm>
        </p:spPr>
        <p:txBody>
          <a:bodyPr/>
          <a:lstStyle/>
          <a:p>
            <a:pPr eaLnBrk="1" hangingPunct="1"/>
            <a:r>
              <a:rPr lang="pt-PT" b="1" dirty="0"/>
              <a:t>Âmbito do poder processual</a:t>
            </a:r>
          </a:p>
        </p:txBody>
      </p:sp>
      <p:sp>
        <p:nvSpPr>
          <p:cNvPr id="111619" name="Rectangle 3">
            <a:extLst>
              <a:ext uri="{FF2B5EF4-FFF2-40B4-BE49-F238E27FC236}">
                <a16:creationId xmlns:a16="http://schemas.microsoft.com/office/drawing/2014/main" id="{C3834487-9F32-457C-B648-60379D2EF7E7}"/>
              </a:ext>
            </a:extLst>
          </p:cNvPr>
          <p:cNvSpPr txBox="1">
            <a:spLocks/>
          </p:cNvSpPr>
          <p:nvPr/>
        </p:nvSpPr>
        <p:spPr bwMode="auto">
          <a:xfrm>
            <a:off x="457200" y="1311275"/>
            <a:ext cx="82296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Âmbito = </a:t>
            </a:r>
            <a:r>
              <a:rPr lang="pt-PT" sz="2800" b="1" dirty="0">
                <a:solidFill>
                  <a:srgbClr val="FF0000"/>
                </a:solidFill>
              </a:rPr>
              <a:t>alcance dos poderes</a:t>
            </a:r>
            <a:endParaRPr lang="en-GB" altLang="x-none" sz="2800" dirty="0"/>
          </a:p>
          <a:p>
            <a:pPr algn="just" eaLnBrk="1" hangingPunct="1"/>
            <a:r>
              <a:rPr lang="pt-PT" sz="2800" dirty="0"/>
              <a:t>O âmbito deve ser </a:t>
            </a:r>
            <a:r>
              <a:rPr lang="pt-PT" sz="2800" b="1" dirty="0">
                <a:solidFill>
                  <a:srgbClr val="FF0000"/>
                </a:solidFill>
              </a:rPr>
              <a:t>claramente especificado</a:t>
            </a:r>
            <a:r>
              <a:rPr lang="pt-PT" sz="2800" dirty="0"/>
              <a:t> na autorização</a:t>
            </a:r>
            <a:endParaRPr lang="en-GB" altLang="x-none" sz="2800" dirty="0"/>
          </a:p>
          <a:p>
            <a:pPr algn="just" eaLnBrk="1" hangingPunct="1"/>
            <a:r>
              <a:rPr lang="pt-PT" sz="2800" dirty="0"/>
              <a:t>Exemplo:</a:t>
            </a:r>
          </a:p>
          <a:p>
            <a:pPr lvl="1" algn="just" eaLnBrk="1" hangingPunct="1"/>
            <a:r>
              <a:rPr lang="pt-PT" dirty="0"/>
              <a:t>Em caso de ordem de apreender ou semelhante de proteção de um sistema informático, a autorização também pode especificar:</a:t>
            </a:r>
          </a:p>
          <a:p>
            <a:pPr lvl="2" algn="just" eaLnBrk="1" hangingPunct="1"/>
            <a:r>
              <a:rPr lang="pt-PT" dirty="0"/>
              <a:t>Fazer e manter uma cópia dos dados informáticos;</a:t>
            </a:r>
          </a:p>
          <a:p>
            <a:pPr lvl="2" algn="just" eaLnBrk="1" hangingPunct="1"/>
            <a:r>
              <a:rPr lang="pt-PT" dirty="0"/>
              <a:t>Manter a integridade dos dados informáticos armazenados;</a:t>
            </a:r>
          </a:p>
          <a:p>
            <a:pPr lvl="2" algn="just" eaLnBrk="1" hangingPunct="1"/>
            <a:r>
              <a:rPr lang="pt-PT" dirty="0"/>
              <a:t>Considerar inacessível ou remoção dos dados informáticos armazenados</a:t>
            </a:r>
          </a:p>
        </p:txBody>
      </p:sp>
      <p:sp>
        <p:nvSpPr>
          <p:cNvPr id="111620" name="Slide Number Placeholder 1">
            <a:extLst>
              <a:ext uri="{FF2B5EF4-FFF2-40B4-BE49-F238E27FC236}">
                <a16:creationId xmlns:a16="http://schemas.microsoft.com/office/drawing/2014/main" id="{E99FBADF-5FD9-48B8-AFA0-2837381AB5D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360A924-5841-4EFB-8037-6BF388B5B55B}" type="slidenum">
              <a:rPr lang="en-US" altLang="en-US" sz="1200" smtClean="0">
                <a:solidFill>
                  <a:srgbClr val="898989"/>
                </a:solidFill>
              </a:rPr>
              <a:pPr>
                <a:spcBef>
                  <a:spcPct val="0"/>
                </a:spcBef>
                <a:buFontTx/>
                <a:buNone/>
              </a:pPr>
              <a:t>53</a:t>
            </a:fld>
            <a:endParaRPr lang="en-US" altLang="en-US" sz="1200">
              <a:solidFill>
                <a:srgbClr val="898989"/>
              </a:solidFill>
            </a:endParaRPr>
          </a:p>
        </p:txBody>
      </p:sp>
    </p:spTree>
    <p:extLst>
      <p:ext uri="{BB962C8B-B14F-4D97-AF65-F5344CB8AC3E}">
        <p14:creationId xmlns:p14="http://schemas.microsoft.com/office/powerpoint/2010/main" val="99740106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10ACAA8C-8FA5-4AB5-AC21-1B0C84B176D0}"/>
              </a:ext>
            </a:extLst>
          </p:cNvPr>
          <p:cNvSpPr>
            <a:spLocks noGrp="1"/>
          </p:cNvSpPr>
          <p:nvPr>
            <p:ph type="title"/>
          </p:nvPr>
        </p:nvSpPr>
        <p:spPr>
          <a:xfrm>
            <a:off x="350838" y="168275"/>
            <a:ext cx="8229600" cy="1143000"/>
          </a:xfrm>
        </p:spPr>
        <p:txBody>
          <a:bodyPr/>
          <a:lstStyle/>
          <a:p>
            <a:pPr eaLnBrk="1" hangingPunct="1"/>
            <a:r>
              <a:rPr lang="pt-PT" b="1" dirty="0"/>
              <a:t>Estudos de caso: Âmbito dos poderes processuais</a:t>
            </a:r>
          </a:p>
        </p:txBody>
      </p:sp>
      <p:sp>
        <p:nvSpPr>
          <p:cNvPr id="113667" name="Slide Number Placeholder 1">
            <a:extLst>
              <a:ext uri="{FF2B5EF4-FFF2-40B4-BE49-F238E27FC236}">
                <a16:creationId xmlns:a16="http://schemas.microsoft.com/office/drawing/2014/main" id="{78E94E92-D6B4-4CEC-8BE1-F33046B9FD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5916CA7-BDBE-4684-B53B-4CA88084A921}" type="slidenum">
              <a:rPr lang="en-US" altLang="en-US" sz="1200" smtClean="0">
                <a:solidFill>
                  <a:srgbClr val="898989"/>
                </a:solidFill>
              </a:rPr>
              <a:pPr>
                <a:spcBef>
                  <a:spcPct val="0"/>
                </a:spcBef>
                <a:buFontTx/>
                <a:buNone/>
              </a:pPr>
              <a:t>54</a:t>
            </a:fld>
            <a:endParaRPr lang="en-US" altLang="en-US" sz="1200">
              <a:solidFill>
                <a:srgbClr val="898989"/>
              </a:solidFill>
            </a:endParaRPr>
          </a:p>
        </p:txBody>
      </p:sp>
      <p:sp>
        <p:nvSpPr>
          <p:cNvPr id="2" name="TextBox 1">
            <a:extLst>
              <a:ext uri="{FF2B5EF4-FFF2-40B4-BE49-F238E27FC236}">
                <a16:creationId xmlns:a16="http://schemas.microsoft.com/office/drawing/2014/main" id="{CFF93EDD-9EAD-4A61-8866-8D32C5FBD104}"/>
              </a:ext>
            </a:extLst>
          </p:cNvPr>
          <p:cNvSpPr txBox="1"/>
          <p:nvPr/>
        </p:nvSpPr>
        <p:spPr>
          <a:xfrm>
            <a:off x="350838" y="1830070"/>
            <a:ext cx="8595042" cy="4401205"/>
          </a:xfrm>
          <a:prstGeom prst="rect">
            <a:avLst/>
          </a:prstGeom>
          <a:noFill/>
        </p:spPr>
        <p:txBody>
          <a:bodyPr wrap="square">
            <a:spAutoFit/>
          </a:bodyPr>
          <a:lstStyle/>
          <a:p>
            <a:pPr algn="just">
              <a:defRPr/>
            </a:pPr>
            <a:r>
              <a:rPr lang="pt-PT" sz="2800" dirty="0">
                <a:latin typeface="+mj-lt"/>
              </a:rPr>
              <a:t>Exemplos:</a:t>
            </a:r>
          </a:p>
          <a:p>
            <a:pPr marL="342900" indent="-342900">
              <a:buFontTx/>
              <a:buAutoNum type="arabicPeriod"/>
              <a:defRPr/>
            </a:pPr>
            <a:endParaRPr lang="en-US" sz="2800" dirty="0">
              <a:latin typeface="+mj-lt"/>
            </a:endParaRPr>
          </a:p>
          <a:p>
            <a:pPr marL="342900" indent="-342900">
              <a:buFontTx/>
              <a:buAutoNum type="arabicPeriod"/>
              <a:defRPr/>
            </a:pPr>
            <a:r>
              <a:rPr lang="pt-PT" sz="2800" dirty="0">
                <a:latin typeface="+mj-lt"/>
              </a:rPr>
              <a:t>Crie e retenha imagens dos dados informáticos protegidos </a:t>
            </a:r>
          </a:p>
          <a:p>
            <a:pPr marL="342900" indent="-342900">
              <a:buFontTx/>
              <a:buAutoNum type="arabicPeriod"/>
              <a:defRPr/>
            </a:pPr>
            <a:endParaRPr lang="en-US" sz="2800" dirty="0">
              <a:latin typeface="+mj-lt"/>
            </a:endParaRPr>
          </a:p>
          <a:p>
            <a:pPr marL="342900" indent="-342900">
              <a:buFontTx/>
              <a:buAutoNum type="arabicPeriod"/>
              <a:defRPr/>
            </a:pPr>
            <a:r>
              <a:rPr lang="pt-PT" sz="2800" dirty="0">
                <a:latin typeface="+mj-lt"/>
              </a:rPr>
              <a:t>Ordem para manter a integridade dos dados informáticos no servidor principal</a:t>
            </a:r>
          </a:p>
          <a:p>
            <a:pPr marL="342900" indent="-342900" algn="just">
              <a:buFontTx/>
              <a:buAutoNum type="arabicPeriod"/>
              <a:defRPr/>
            </a:pPr>
            <a:endParaRPr lang="en-US" sz="2800" dirty="0">
              <a:latin typeface="+mj-lt"/>
            </a:endParaRPr>
          </a:p>
          <a:p>
            <a:pPr marL="342900" indent="-342900" algn="just">
              <a:buFontTx/>
              <a:buAutoNum type="arabicPeriod"/>
              <a:defRPr/>
            </a:pPr>
            <a:r>
              <a:rPr lang="pt-PT" sz="2800" dirty="0">
                <a:latin typeface="+mj-lt"/>
              </a:rPr>
              <a:t>Considerar páginas de acesso digital inacessíveis à conta bancária número </a:t>
            </a:r>
            <a:r>
              <a:rPr lang="pt-PT" sz="2800" dirty="0">
                <a:solidFill>
                  <a:prstClr val="black"/>
                </a:solidFill>
                <a:latin typeface="+mj-lt"/>
              </a:rPr>
              <a:t>23568974</a:t>
            </a:r>
          </a:p>
        </p:txBody>
      </p:sp>
    </p:spTree>
    <p:extLst>
      <p:ext uri="{BB962C8B-B14F-4D97-AF65-F5344CB8AC3E}">
        <p14:creationId xmlns:p14="http://schemas.microsoft.com/office/powerpoint/2010/main" val="31610023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a:extLst>
              <a:ext uri="{FF2B5EF4-FFF2-40B4-BE49-F238E27FC236}">
                <a16:creationId xmlns:a16="http://schemas.microsoft.com/office/drawing/2014/main" id="{C4EE4C6C-CEED-415F-9D17-B53388444E3D}"/>
              </a:ext>
            </a:extLst>
          </p:cNvPr>
          <p:cNvSpPr>
            <a:spLocks noGrp="1"/>
          </p:cNvSpPr>
          <p:nvPr>
            <p:ph type="title"/>
          </p:nvPr>
        </p:nvSpPr>
        <p:spPr>
          <a:xfrm>
            <a:off x="350838" y="12700"/>
            <a:ext cx="8229600" cy="1143000"/>
          </a:xfrm>
        </p:spPr>
        <p:txBody>
          <a:bodyPr/>
          <a:lstStyle/>
          <a:p>
            <a:pPr eaLnBrk="1" hangingPunct="1"/>
            <a:r>
              <a:rPr lang="pt-PT" b="1"/>
              <a:t>Duração</a:t>
            </a:r>
          </a:p>
        </p:txBody>
      </p:sp>
      <p:sp>
        <p:nvSpPr>
          <p:cNvPr id="115715" name="Rectangle 3">
            <a:extLst>
              <a:ext uri="{FF2B5EF4-FFF2-40B4-BE49-F238E27FC236}">
                <a16:creationId xmlns:a16="http://schemas.microsoft.com/office/drawing/2014/main" id="{4BC004D6-9C61-4382-9D26-FBA2615628E8}"/>
              </a:ext>
            </a:extLst>
          </p:cNvPr>
          <p:cNvSpPr txBox="1">
            <a:spLocks/>
          </p:cNvSpPr>
          <p:nvPr/>
        </p:nvSpPr>
        <p:spPr bwMode="auto">
          <a:xfrm>
            <a:off x="481013" y="1280795"/>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b="1" dirty="0">
                <a:solidFill>
                  <a:srgbClr val="FF0000"/>
                </a:solidFill>
              </a:rPr>
              <a:t>Quando</a:t>
            </a:r>
            <a:r>
              <a:rPr lang="pt-PT" sz="2800" dirty="0"/>
              <a:t>, </a:t>
            </a:r>
            <a:r>
              <a:rPr lang="pt-PT" sz="2800" b="1" dirty="0">
                <a:solidFill>
                  <a:srgbClr val="FF0000"/>
                </a:solidFill>
              </a:rPr>
              <a:t>durante quanto tempo </a:t>
            </a:r>
            <a:r>
              <a:rPr lang="pt-PT" sz="2800" b="1" dirty="0"/>
              <a:t>e </a:t>
            </a:r>
            <a:r>
              <a:rPr lang="pt-PT" sz="2800" b="1" dirty="0">
                <a:solidFill>
                  <a:srgbClr val="FF0000"/>
                </a:solidFill>
              </a:rPr>
              <a:t>com que frequência </a:t>
            </a:r>
            <a:r>
              <a:rPr lang="pt-PT" sz="2800" dirty="0"/>
              <a:t>pode um poder processual ser exercido deve ser </a:t>
            </a:r>
            <a:r>
              <a:rPr lang="pt-PT" sz="2800" b="1" dirty="0">
                <a:solidFill>
                  <a:srgbClr val="FF0000"/>
                </a:solidFill>
              </a:rPr>
              <a:t>claramente especificado</a:t>
            </a:r>
          </a:p>
          <a:p>
            <a:pPr algn="just" eaLnBrk="1" hangingPunct="1"/>
            <a:r>
              <a:rPr lang="pt-PT" sz="2800" dirty="0"/>
              <a:t>Exemplos:</a:t>
            </a:r>
          </a:p>
          <a:p>
            <a:pPr lvl="1" algn="just" eaLnBrk="1" hangingPunct="1"/>
            <a:r>
              <a:rPr lang="pt-PT" sz="2400" b="1" dirty="0">
                <a:solidFill>
                  <a:srgbClr val="FF0000"/>
                </a:solidFill>
              </a:rPr>
              <a:t>Recolha em tempo real de dados de tráfego</a:t>
            </a:r>
            <a:r>
              <a:rPr lang="pt-PT" sz="2400" dirty="0"/>
              <a:t>: Associado à comunicação especificada num determinado momento</a:t>
            </a:r>
          </a:p>
          <a:p>
            <a:pPr lvl="1" algn="just" eaLnBrk="1" hangingPunct="1"/>
            <a:r>
              <a:rPr lang="pt-PT" sz="2400" b="1" dirty="0">
                <a:solidFill>
                  <a:srgbClr val="FF0000"/>
                </a:solidFill>
              </a:rPr>
              <a:t>Interceção de dados de conteúdo</a:t>
            </a:r>
            <a:r>
              <a:rPr lang="pt-PT" sz="2400" dirty="0"/>
              <a:t>: Com as três primeiras comunicações entre X e Y das 9h à 00h</a:t>
            </a:r>
          </a:p>
          <a:p>
            <a:pPr lvl="1" algn="just" eaLnBrk="1" hangingPunct="1"/>
            <a:r>
              <a:rPr lang="pt-PT" sz="2400" b="1" dirty="0">
                <a:solidFill>
                  <a:srgbClr val="FF0000"/>
                </a:solidFill>
              </a:rPr>
              <a:t>Apreensão</a:t>
            </a:r>
            <a:r>
              <a:rPr lang="pt-PT" sz="2400" dirty="0"/>
              <a:t>: </a:t>
            </a:r>
            <a:r>
              <a:rPr lang="pt-PT" sz="2400" dirty="0" err="1"/>
              <a:t>Data/hora</a:t>
            </a:r>
            <a:r>
              <a:rPr lang="pt-PT" sz="2400" dirty="0"/>
              <a:t> em que a apreensão irá ocorrer</a:t>
            </a:r>
          </a:p>
          <a:p>
            <a:pPr algn="just" eaLnBrk="1" hangingPunct="1"/>
            <a:r>
              <a:rPr lang="pt-PT" sz="2800" dirty="0"/>
              <a:t>Mecanismo e motivos para </a:t>
            </a:r>
            <a:r>
              <a:rPr lang="pt-PT" sz="2800" b="1" dirty="0">
                <a:solidFill>
                  <a:srgbClr val="FF0000"/>
                </a:solidFill>
              </a:rPr>
              <a:t>renovação da autorização</a:t>
            </a:r>
          </a:p>
        </p:txBody>
      </p:sp>
      <p:sp>
        <p:nvSpPr>
          <p:cNvPr id="115716" name="Slide Number Placeholder 1">
            <a:extLst>
              <a:ext uri="{FF2B5EF4-FFF2-40B4-BE49-F238E27FC236}">
                <a16:creationId xmlns:a16="http://schemas.microsoft.com/office/drawing/2014/main" id="{BE11CDD9-E5D3-4AA1-8065-878F13F0635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0BCCFCD-CA71-4467-9222-22EC17008573}" type="slidenum">
              <a:rPr lang="en-US" altLang="en-US" sz="1200" smtClean="0">
                <a:solidFill>
                  <a:srgbClr val="898989"/>
                </a:solidFill>
              </a:rPr>
              <a:pPr>
                <a:spcBef>
                  <a:spcPct val="0"/>
                </a:spcBef>
                <a:buFontTx/>
                <a:buNone/>
              </a:pPr>
              <a:t>55</a:t>
            </a:fld>
            <a:endParaRPr lang="en-US" altLang="en-US" sz="1200">
              <a:solidFill>
                <a:srgbClr val="898989"/>
              </a:solidFill>
            </a:endParaRPr>
          </a:p>
        </p:txBody>
      </p:sp>
    </p:spTree>
    <p:extLst>
      <p:ext uri="{BB962C8B-B14F-4D97-AF65-F5344CB8AC3E}">
        <p14:creationId xmlns:p14="http://schemas.microsoft.com/office/powerpoint/2010/main" val="20430158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a:extLst>
              <a:ext uri="{FF2B5EF4-FFF2-40B4-BE49-F238E27FC236}">
                <a16:creationId xmlns:a16="http://schemas.microsoft.com/office/drawing/2014/main" id="{1E84C3B2-EF0A-4B08-944F-326CA9D9D555}"/>
              </a:ext>
            </a:extLst>
          </p:cNvPr>
          <p:cNvSpPr>
            <a:spLocks noGrp="1"/>
          </p:cNvSpPr>
          <p:nvPr>
            <p:ph type="title"/>
          </p:nvPr>
        </p:nvSpPr>
        <p:spPr>
          <a:xfrm>
            <a:off x="350838" y="12700"/>
            <a:ext cx="8229600" cy="1143000"/>
          </a:xfrm>
        </p:spPr>
        <p:txBody>
          <a:bodyPr/>
          <a:lstStyle/>
          <a:p>
            <a:pPr eaLnBrk="1" hangingPunct="1"/>
            <a:r>
              <a:rPr lang="pt-PT" b="1"/>
              <a:t>Estudos de caso: Duração</a:t>
            </a:r>
          </a:p>
        </p:txBody>
      </p:sp>
      <p:sp>
        <p:nvSpPr>
          <p:cNvPr id="117763" name="Rectangle 3">
            <a:extLst>
              <a:ext uri="{FF2B5EF4-FFF2-40B4-BE49-F238E27FC236}">
                <a16:creationId xmlns:a16="http://schemas.microsoft.com/office/drawing/2014/main" id="{F998CC9E-5FEB-4C8C-A7F6-FAA962575F58}"/>
              </a:ext>
            </a:extLst>
          </p:cNvPr>
          <p:cNvSpPr txBox="1">
            <a:spLocks/>
          </p:cNvSpPr>
          <p:nvPr/>
        </p:nvSpPr>
        <p:spPr bwMode="auto">
          <a:xfrm>
            <a:off x="481013" y="1315357"/>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Apreensão a ser executada em 11 de </a:t>
            </a:r>
            <a:r>
              <a:rPr lang="pt-PT" sz="2800" dirty="0" err="1"/>
              <a:t>outubro</a:t>
            </a:r>
            <a:r>
              <a:rPr lang="pt-PT" sz="2800" dirty="0"/>
              <a:t> de 2017, às 20:00, até 12 de </a:t>
            </a:r>
            <a:r>
              <a:rPr lang="pt-PT" sz="2800" dirty="0" err="1"/>
              <a:t>outubro</a:t>
            </a:r>
            <a:r>
              <a:rPr lang="pt-PT" sz="2800" dirty="0"/>
              <a:t> de 2017, às 08:00.</a:t>
            </a:r>
          </a:p>
          <a:p>
            <a:pPr algn="just" eaLnBrk="1" hangingPunct="1"/>
            <a:endParaRPr lang="en-US" altLang="en-US" sz="2800" dirty="0"/>
          </a:p>
          <a:p>
            <a:pPr algn="just" eaLnBrk="1" hangingPunct="1"/>
            <a:r>
              <a:rPr lang="pt-PT" sz="2800" dirty="0"/>
              <a:t>Duração da apreensão – 12 horas </a:t>
            </a:r>
          </a:p>
          <a:p>
            <a:pPr algn="just" eaLnBrk="1" hangingPunct="1"/>
            <a:endParaRPr lang="en-US" altLang="en-US" sz="2800" dirty="0"/>
          </a:p>
          <a:p>
            <a:pPr algn="just" eaLnBrk="1" hangingPunct="1"/>
            <a:r>
              <a:rPr lang="pt-PT" sz="2800" dirty="0"/>
              <a:t>Acesso digital a uma conta bancária indisponível durante duas semanas a partir da data da apreensão</a:t>
            </a:r>
          </a:p>
        </p:txBody>
      </p:sp>
      <p:sp>
        <p:nvSpPr>
          <p:cNvPr id="117764" name="Slide Number Placeholder 1">
            <a:extLst>
              <a:ext uri="{FF2B5EF4-FFF2-40B4-BE49-F238E27FC236}">
                <a16:creationId xmlns:a16="http://schemas.microsoft.com/office/drawing/2014/main" id="{F6D587E0-D03F-4A3B-AC70-55CA2AA1AA4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CBEC385-F0B1-411B-B39B-246FCEB5D801}" type="slidenum">
              <a:rPr lang="en-US" altLang="en-US" sz="1200" smtClean="0">
                <a:solidFill>
                  <a:srgbClr val="898989"/>
                </a:solidFill>
              </a:rPr>
              <a:pPr>
                <a:spcBef>
                  <a:spcPct val="0"/>
                </a:spcBef>
                <a:buFontTx/>
                <a:buNone/>
              </a:pPr>
              <a:t>56</a:t>
            </a:fld>
            <a:endParaRPr lang="en-US" altLang="en-US" sz="1200">
              <a:solidFill>
                <a:srgbClr val="898989"/>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a:extLst>
              <a:ext uri="{FF2B5EF4-FFF2-40B4-BE49-F238E27FC236}">
                <a16:creationId xmlns:a16="http://schemas.microsoft.com/office/drawing/2014/main" id="{A2DB1E0E-7887-434F-B967-2A8C2179BB9D}"/>
              </a:ext>
            </a:extLst>
          </p:cNvPr>
          <p:cNvSpPr>
            <a:spLocks noGrp="1"/>
          </p:cNvSpPr>
          <p:nvPr>
            <p:ph type="title"/>
          </p:nvPr>
        </p:nvSpPr>
        <p:spPr>
          <a:xfrm>
            <a:off x="457200" y="168275"/>
            <a:ext cx="8229600" cy="1143000"/>
          </a:xfrm>
        </p:spPr>
        <p:txBody>
          <a:bodyPr/>
          <a:lstStyle/>
          <a:p>
            <a:pPr eaLnBrk="1" hangingPunct="1"/>
            <a:r>
              <a:rPr lang="pt-PT" b="1"/>
              <a:t>Mecanismo para implementação</a:t>
            </a:r>
          </a:p>
        </p:txBody>
      </p:sp>
      <p:sp>
        <p:nvSpPr>
          <p:cNvPr id="119811" name="Rectangle 3">
            <a:extLst>
              <a:ext uri="{FF2B5EF4-FFF2-40B4-BE49-F238E27FC236}">
                <a16:creationId xmlns:a16="http://schemas.microsoft.com/office/drawing/2014/main" id="{8260A896-9B87-42B8-BEE5-0F8B16175D4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A autorização deve indicar mecanismo para a </a:t>
            </a:r>
            <a:r>
              <a:rPr lang="pt-PT" sz="2800" b="1" dirty="0">
                <a:solidFill>
                  <a:srgbClr val="FF0000"/>
                </a:solidFill>
              </a:rPr>
              <a:t>implementação</a:t>
            </a:r>
            <a:r>
              <a:rPr lang="pt-PT" sz="2800" dirty="0"/>
              <a:t> da medida</a:t>
            </a:r>
            <a:endParaRPr lang="en-GB" altLang="sr-Latn-RS" sz="2800" dirty="0"/>
          </a:p>
          <a:p>
            <a:pPr algn="just" eaLnBrk="1" hangingPunct="1"/>
            <a:r>
              <a:rPr lang="pt-PT" sz="2800" dirty="0"/>
              <a:t>Isto pode incluir uma ou mais das seguintes medidas:</a:t>
            </a:r>
          </a:p>
          <a:p>
            <a:pPr lvl="1" algn="just" eaLnBrk="1" hangingPunct="1"/>
            <a:r>
              <a:rPr lang="pt-PT" dirty="0"/>
              <a:t>Requisito para o promotor </a:t>
            </a:r>
            <a:r>
              <a:rPr lang="pt-PT" b="1" dirty="0">
                <a:solidFill>
                  <a:srgbClr val="FF0000"/>
                </a:solidFill>
              </a:rPr>
              <a:t>periodicamente comunicar de volta</a:t>
            </a:r>
            <a:r>
              <a:rPr lang="pt-PT" dirty="0"/>
              <a:t> ao tribunal</a:t>
            </a:r>
          </a:p>
          <a:p>
            <a:pPr lvl="1" algn="just" eaLnBrk="1" hangingPunct="1"/>
            <a:r>
              <a:rPr lang="pt-PT" b="1" dirty="0">
                <a:solidFill>
                  <a:srgbClr val="FF0000"/>
                </a:solidFill>
              </a:rPr>
              <a:t>Supervisão </a:t>
            </a:r>
            <a:r>
              <a:rPr lang="pt-PT" b="1" dirty="0" err="1">
                <a:solidFill>
                  <a:srgbClr val="FF0000"/>
                </a:solidFill>
              </a:rPr>
              <a:t>direta</a:t>
            </a:r>
            <a:r>
              <a:rPr lang="pt-PT" dirty="0"/>
              <a:t> do tribunal na execução de poderes </a:t>
            </a:r>
          </a:p>
          <a:p>
            <a:pPr lvl="1" algn="just" eaLnBrk="1" hangingPunct="1"/>
            <a:r>
              <a:rPr lang="pt-PT" b="1" dirty="0" err="1">
                <a:solidFill>
                  <a:srgbClr val="FF0000"/>
                </a:solidFill>
              </a:rPr>
              <a:t>Auto-implementação</a:t>
            </a:r>
            <a:r>
              <a:rPr lang="pt-PT" dirty="0"/>
              <a:t> (no caso de divulgação parcial, a autorização pode exigir serviço automático em prestadores de serviços adicionais)</a:t>
            </a:r>
          </a:p>
          <a:p>
            <a:pPr lvl="1" algn="just" eaLnBrk="1" hangingPunct="1"/>
            <a:endParaRPr lang="en-GB" altLang="sr-Latn-RS" dirty="0"/>
          </a:p>
        </p:txBody>
      </p:sp>
      <p:sp>
        <p:nvSpPr>
          <p:cNvPr id="119812" name="Slide Number Placeholder 1">
            <a:extLst>
              <a:ext uri="{FF2B5EF4-FFF2-40B4-BE49-F238E27FC236}">
                <a16:creationId xmlns:a16="http://schemas.microsoft.com/office/drawing/2014/main" id="{EE397145-CA63-4659-B06B-AE09A3E459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8BBBE2D-F046-43E5-9E93-451FEBE61C6C}" type="slidenum">
              <a:rPr lang="en-US" altLang="en-US" sz="1200" smtClean="0">
                <a:solidFill>
                  <a:srgbClr val="898989"/>
                </a:solidFill>
              </a:rPr>
              <a:pPr>
                <a:spcBef>
                  <a:spcPct val="0"/>
                </a:spcBef>
                <a:buFontTx/>
                <a:buNone/>
              </a:pPr>
              <a:t>57</a:t>
            </a:fld>
            <a:endParaRPr lang="en-US" altLang="en-US" sz="1200">
              <a:solidFill>
                <a:srgbClr val="898989"/>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a:extLst>
              <a:ext uri="{FF2B5EF4-FFF2-40B4-BE49-F238E27FC236}">
                <a16:creationId xmlns:a16="http://schemas.microsoft.com/office/drawing/2014/main" id="{6B18FCD5-8863-4AB4-896D-E92A10186CF2}"/>
              </a:ext>
            </a:extLst>
          </p:cNvPr>
          <p:cNvSpPr>
            <a:spLocks noGrp="1"/>
          </p:cNvSpPr>
          <p:nvPr>
            <p:ph type="title"/>
          </p:nvPr>
        </p:nvSpPr>
        <p:spPr>
          <a:xfrm>
            <a:off x="457200" y="168275"/>
            <a:ext cx="8229600" cy="1143000"/>
          </a:xfrm>
        </p:spPr>
        <p:txBody>
          <a:bodyPr/>
          <a:lstStyle/>
          <a:p>
            <a:pPr eaLnBrk="1" hangingPunct="1"/>
            <a:r>
              <a:rPr lang="pt-PT" b="1" dirty="0"/>
              <a:t>Exercício do Poder Processual</a:t>
            </a:r>
          </a:p>
        </p:txBody>
      </p:sp>
      <p:sp>
        <p:nvSpPr>
          <p:cNvPr id="121859" name="Rectangle 3">
            <a:extLst>
              <a:ext uri="{FF2B5EF4-FFF2-40B4-BE49-F238E27FC236}">
                <a16:creationId xmlns:a16="http://schemas.microsoft.com/office/drawing/2014/main" id="{35DD5B69-09DD-4153-BACB-8C62A9DD9027}"/>
              </a:ext>
            </a:extLst>
          </p:cNvPr>
          <p:cNvSpPr txBox="1">
            <a:spLocks/>
          </p:cNvSpPr>
          <p:nvPr/>
        </p:nvSpPr>
        <p:spPr bwMode="auto">
          <a:xfrm>
            <a:off x="457200" y="1311274"/>
            <a:ext cx="8229600"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400" dirty="0"/>
              <a:t>A autorização deve especificar:</a:t>
            </a:r>
          </a:p>
          <a:p>
            <a:pPr lvl="1" algn="just" eaLnBrk="1" hangingPunct="1"/>
            <a:r>
              <a:rPr lang="pt-PT" sz="2400" b="1" dirty="0">
                <a:solidFill>
                  <a:srgbClr val="FF0000"/>
                </a:solidFill>
              </a:rPr>
              <a:t>Quem levará a cabo o exercício</a:t>
            </a:r>
            <a:r>
              <a:rPr lang="pt-PT" sz="2400" dirty="0"/>
              <a:t> do poder processual (</a:t>
            </a:r>
            <a:r>
              <a:rPr lang="pt-PT" altLang="pt-PT" sz="2400" dirty="0">
                <a:latin typeface="Calibri" pitchFamily="34" charset="-52"/>
              </a:rPr>
              <a:t>encarregado de execução da medida</a:t>
            </a:r>
            <a:r>
              <a:rPr lang="pt-PT" sz="2400" dirty="0"/>
              <a:t>)</a:t>
            </a:r>
          </a:p>
          <a:p>
            <a:pPr lvl="1" algn="just" eaLnBrk="1" hangingPunct="1"/>
            <a:r>
              <a:rPr lang="pt-PT" sz="2400" b="1" dirty="0">
                <a:solidFill>
                  <a:srgbClr val="FF0000"/>
                </a:solidFill>
              </a:rPr>
              <a:t>Quem pode acompanhar</a:t>
            </a:r>
            <a:r>
              <a:rPr lang="pt-PT" sz="2400" dirty="0"/>
              <a:t> o </a:t>
            </a:r>
            <a:r>
              <a:rPr lang="pt-PT" altLang="pt-PT" sz="2400" dirty="0">
                <a:latin typeface="Calibri" pitchFamily="34" charset="-52"/>
              </a:rPr>
              <a:t>encarregado de execução da medida</a:t>
            </a:r>
            <a:r>
              <a:rPr lang="pt-PT" sz="2400" dirty="0"/>
              <a:t> para assistência:</a:t>
            </a:r>
          </a:p>
          <a:p>
            <a:pPr lvl="2" algn="just" eaLnBrk="1" hangingPunct="1"/>
            <a:r>
              <a:rPr lang="pt-PT" dirty="0"/>
              <a:t>Outros </a:t>
            </a:r>
            <a:r>
              <a:rPr lang="pt-PT" b="1" dirty="0">
                <a:solidFill>
                  <a:srgbClr val="FF0000"/>
                </a:solidFill>
              </a:rPr>
              <a:t>agentes da autoridade</a:t>
            </a:r>
          </a:p>
          <a:p>
            <a:pPr lvl="2" algn="just" eaLnBrk="1" hangingPunct="1"/>
            <a:r>
              <a:rPr lang="pt-PT" b="1" dirty="0">
                <a:solidFill>
                  <a:srgbClr val="FF0000"/>
                </a:solidFill>
              </a:rPr>
              <a:t>Peritos forenses</a:t>
            </a:r>
          </a:p>
          <a:p>
            <a:pPr lvl="2" algn="just" eaLnBrk="1" hangingPunct="1"/>
            <a:r>
              <a:rPr lang="pt-PT" b="1" dirty="0">
                <a:solidFill>
                  <a:srgbClr val="FF0000"/>
                </a:solidFill>
              </a:rPr>
              <a:t>Outras pessoas </a:t>
            </a:r>
            <a:r>
              <a:rPr lang="pt-PT" dirty="0"/>
              <a:t>com conhecimento do funcionamento do sistema </a:t>
            </a:r>
            <a:r>
              <a:rPr lang="pt-PT" dirty="0" err="1"/>
              <a:t>informático/códigos</a:t>
            </a:r>
            <a:r>
              <a:rPr lang="pt-PT" dirty="0"/>
              <a:t> de acesso</a:t>
            </a:r>
          </a:p>
          <a:p>
            <a:pPr lvl="1" algn="just" eaLnBrk="1" hangingPunct="1"/>
            <a:r>
              <a:rPr lang="pt-PT" sz="2400" dirty="0"/>
              <a:t>Se o </a:t>
            </a:r>
            <a:r>
              <a:rPr lang="pt-PT" sz="2400" b="1" dirty="0">
                <a:solidFill>
                  <a:srgbClr val="FF0000"/>
                </a:solidFill>
              </a:rPr>
              <a:t>exercício do poder</a:t>
            </a:r>
            <a:r>
              <a:rPr lang="pt-PT" sz="2400" dirty="0">
                <a:solidFill>
                  <a:srgbClr val="FF0000"/>
                </a:solidFill>
              </a:rPr>
              <a:t> </a:t>
            </a:r>
            <a:r>
              <a:rPr lang="pt-PT" sz="2400" dirty="0"/>
              <a:t>for </a:t>
            </a:r>
            <a:r>
              <a:rPr lang="pt-PT" sz="2400" b="1" dirty="0">
                <a:solidFill>
                  <a:srgbClr val="FF0000"/>
                </a:solidFill>
              </a:rPr>
              <a:t>confidencial</a:t>
            </a:r>
          </a:p>
          <a:p>
            <a:pPr lvl="1" algn="just" eaLnBrk="1" hangingPunct="1"/>
            <a:r>
              <a:rPr lang="pt-PT" sz="2400" b="1" dirty="0">
                <a:solidFill>
                  <a:srgbClr val="FF0000"/>
                </a:solidFill>
              </a:rPr>
              <a:t>Requisitos após o exercício</a:t>
            </a:r>
            <a:r>
              <a:rPr lang="pt-PT" sz="2400" dirty="0"/>
              <a:t> do poder processual (por exemplo, comunicar à autoridade competente)</a:t>
            </a:r>
          </a:p>
        </p:txBody>
      </p:sp>
      <p:sp>
        <p:nvSpPr>
          <p:cNvPr id="121860" name="Slide Number Placeholder 1">
            <a:extLst>
              <a:ext uri="{FF2B5EF4-FFF2-40B4-BE49-F238E27FC236}">
                <a16:creationId xmlns:a16="http://schemas.microsoft.com/office/drawing/2014/main" id="{184FAC6B-BCFE-474F-BE6B-719CFF553F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3E49FD9-46D9-4A80-AEFD-BC35BA53C1D2}" type="slidenum">
              <a:rPr lang="en-US" altLang="en-US" sz="1200" smtClean="0">
                <a:solidFill>
                  <a:srgbClr val="898989"/>
                </a:solidFill>
              </a:rPr>
              <a:pPr>
                <a:spcBef>
                  <a:spcPct val="0"/>
                </a:spcBef>
                <a:buFontTx/>
                <a:buNone/>
              </a:pPr>
              <a:t>58</a:t>
            </a:fld>
            <a:endParaRPr lang="en-US" altLang="en-US" sz="1200">
              <a:solidFill>
                <a:srgbClr val="898989"/>
              </a:solidFill>
            </a:endParaRPr>
          </a:p>
        </p:txBody>
      </p:sp>
    </p:spTree>
    <p:extLst>
      <p:ext uri="{BB962C8B-B14F-4D97-AF65-F5344CB8AC3E}">
        <p14:creationId xmlns:p14="http://schemas.microsoft.com/office/powerpoint/2010/main" val="422316741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a:extLst>
              <a:ext uri="{FF2B5EF4-FFF2-40B4-BE49-F238E27FC236}">
                <a16:creationId xmlns:a16="http://schemas.microsoft.com/office/drawing/2014/main" id="{3068AF25-7C8F-455E-B6F2-2775FB57A76D}"/>
              </a:ext>
            </a:extLst>
          </p:cNvPr>
          <p:cNvSpPr>
            <a:spLocks noGrp="1"/>
          </p:cNvSpPr>
          <p:nvPr>
            <p:ph type="title"/>
          </p:nvPr>
        </p:nvSpPr>
        <p:spPr>
          <a:xfrm>
            <a:off x="457200" y="168275"/>
            <a:ext cx="8229600" cy="1143000"/>
          </a:xfrm>
        </p:spPr>
        <p:txBody>
          <a:bodyPr/>
          <a:lstStyle/>
          <a:p>
            <a:pPr eaLnBrk="1" hangingPunct="1"/>
            <a:r>
              <a:rPr lang="pt-PT" b="1"/>
              <a:t>Prestação de assistência</a:t>
            </a:r>
          </a:p>
        </p:txBody>
      </p:sp>
      <p:sp>
        <p:nvSpPr>
          <p:cNvPr id="123907" name="Rectangle 3">
            <a:extLst>
              <a:ext uri="{FF2B5EF4-FFF2-40B4-BE49-F238E27FC236}">
                <a16:creationId xmlns:a16="http://schemas.microsoft.com/office/drawing/2014/main" id="{EFEC4CF5-A8B6-4548-8F36-C026483842BA}"/>
              </a:ext>
            </a:extLst>
          </p:cNvPr>
          <p:cNvSpPr txBox="1">
            <a:spLocks/>
          </p:cNvSpPr>
          <p:nvPr/>
        </p:nvSpPr>
        <p:spPr bwMode="auto">
          <a:xfrm>
            <a:off x="457200" y="1144588"/>
            <a:ext cx="8229600" cy="521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A autorização pode especificar:</a:t>
            </a:r>
          </a:p>
          <a:p>
            <a:pPr lvl="1" algn="just" eaLnBrk="1" hangingPunct="1">
              <a:buFont typeface="Wingdings" panose="05000000000000000000" pitchFamily="2" charset="2"/>
              <a:buChar char="Ø"/>
            </a:pPr>
            <a:r>
              <a:rPr lang="pt-PT" dirty="0"/>
              <a:t>se qualquer </a:t>
            </a:r>
            <a:r>
              <a:rPr lang="pt-PT" b="1" dirty="0"/>
              <a:t>fornecedor</a:t>
            </a:r>
            <a:r>
              <a:rPr lang="pt-PT" b="1" dirty="0">
                <a:solidFill>
                  <a:srgbClr val="00B050"/>
                </a:solidFill>
              </a:rPr>
              <a:t> </a:t>
            </a:r>
            <a:r>
              <a:rPr lang="pt-PT" b="1" dirty="0">
                <a:solidFill>
                  <a:srgbClr val="FF0000"/>
                </a:solidFill>
              </a:rPr>
              <a:t>de serviços</a:t>
            </a:r>
            <a:r>
              <a:rPr lang="pt-PT" dirty="0"/>
              <a:t> ou </a:t>
            </a:r>
            <a:r>
              <a:rPr lang="pt-PT" b="1" dirty="0">
                <a:solidFill>
                  <a:srgbClr val="FF0000"/>
                </a:solidFill>
              </a:rPr>
              <a:t>outra pessoa</a:t>
            </a:r>
            <a:r>
              <a:rPr lang="pt-PT" dirty="0"/>
              <a:t> tem de </a:t>
            </a:r>
            <a:r>
              <a:rPr lang="pt-PT" b="1" dirty="0">
                <a:solidFill>
                  <a:srgbClr val="FF0000"/>
                </a:solidFill>
              </a:rPr>
              <a:t>prestar assistência</a:t>
            </a:r>
            <a:r>
              <a:rPr lang="pt-PT" dirty="0"/>
              <a:t> na execução do poder processual</a:t>
            </a:r>
          </a:p>
          <a:p>
            <a:pPr lvl="1" algn="just" eaLnBrk="1" hangingPunct="1">
              <a:buFont typeface="Wingdings" panose="05000000000000000000" pitchFamily="2" charset="2"/>
              <a:buChar char="Ø"/>
            </a:pPr>
            <a:r>
              <a:rPr lang="pt-PT" dirty="0"/>
              <a:t>orientação às pessoas apropriadas para </a:t>
            </a:r>
            <a:r>
              <a:rPr lang="pt-PT" b="1" dirty="0">
                <a:solidFill>
                  <a:srgbClr val="FF0000"/>
                </a:solidFill>
              </a:rPr>
              <a:t>fornecer informações</a:t>
            </a:r>
            <a:r>
              <a:rPr lang="pt-PT" dirty="0"/>
              <a:t>, </a:t>
            </a:r>
            <a:r>
              <a:rPr lang="pt-PT" b="1" dirty="0">
                <a:solidFill>
                  <a:srgbClr val="FF0000"/>
                </a:solidFill>
              </a:rPr>
              <a:t>instalações</a:t>
            </a:r>
            <a:r>
              <a:rPr lang="pt-PT" dirty="0"/>
              <a:t> ou </a:t>
            </a:r>
            <a:r>
              <a:rPr lang="pt-PT" b="1" dirty="0">
                <a:solidFill>
                  <a:srgbClr val="FF0000"/>
                </a:solidFill>
              </a:rPr>
              <a:t>assistência técnica</a:t>
            </a:r>
            <a:r>
              <a:rPr lang="pt-PT" dirty="0"/>
              <a:t> necessária</a:t>
            </a:r>
          </a:p>
          <a:p>
            <a:pPr lvl="1" algn="just" eaLnBrk="1" hangingPunct="1">
              <a:buFont typeface="Wingdings" panose="05000000000000000000" pitchFamily="2" charset="2"/>
              <a:buChar char="Ø"/>
            </a:pPr>
            <a:r>
              <a:rPr lang="pt-PT" dirty="0"/>
              <a:t>que a assistência prestada seja realizada:</a:t>
            </a:r>
          </a:p>
          <a:p>
            <a:pPr lvl="2" algn="just" eaLnBrk="1" hangingPunct="1">
              <a:buFont typeface="Wingdings" panose="05000000000000000000" pitchFamily="2" charset="2"/>
              <a:buChar char="Ø"/>
            </a:pPr>
            <a:r>
              <a:rPr lang="pt-PT" sz="2800" b="1" dirty="0">
                <a:solidFill>
                  <a:srgbClr val="FF0000"/>
                </a:solidFill>
              </a:rPr>
              <a:t>De forma razoável discretamente</a:t>
            </a:r>
          </a:p>
          <a:p>
            <a:pPr lvl="2" algn="just" eaLnBrk="1" hangingPunct="1">
              <a:buFont typeface="Wingdings" panose="05000000000000000000" pitchFamily="2" charset="2"/>
              <a:buChar char="Ø"/>
            </a:pPr>
            <a:r>
              <a:rPr lang="pt-PT" sz="2800" dirty="0"/>
              <a:t>Com o </a:t>
            </a:r>
            <a:r>
              <a:rPr lang="pt-PT" sz="2800" b="1" dirty="0">
                <a:solidFill>
                  <a:srgbClr val="FF0000"/>
                </a:solidFill>
              </a:rPr>
              <a:t>mínimo de interferência</a:t>
            </a:r>
            <a:r>
              <a:rPr lang="pt-PT" sz="2800" dirty="0"/>
              <a:t> nos serviços prestados à parte </a:t>
            </a:r>
            <a:r>
              <a:rPr lang="pt-PT" sz="2800" dirty="0" err="1"/>
              <a:t>afetada</a:t>
            </a:r>
            <a:r>
              <a:rPr lang="pt-PT" sz="2800" dirty="0"/>
              <a:t> pela medida</a:t>
            </a:r>
          </a:p>
        </p:txBody>
      </p:sp>
      <p:sp>
        <p:nvSpPr>
          <p:cNvPr id="123908" name="Slide Number Placeholder 1">
            <a:extLst>
              <a:ext uri="{FF2B5EF4-FFF2-40B4-BE49-F238E27FC236}">
                <a16:creationId xmlns:a16="http://schemas.microsoft.com/office/drawing/2014/main" id="{D7661457-EF97-4619-87BC-BC0E80295FE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3429258-02A0-43F2-9FC2-4EF3900E773E}" type="slidenum">
              <a:rPr lang="en-US" altLang="en-US" sz="1200" smtClean="0">
                <a:solidFill>
                  <a:srgbClr val="898989"/>
                </a:solidFill>
              </a:rPr>
              <a:pPr>
                <a:spcBef>
                  <a:spcPct val="0"/>
                </a:spcBef>
                <a:buFontTx/>
                <a:buNone/>
              </a:pPr>
              <a:t>59</a:t>
            </a:fld>
            <a:endParaRPr lang="en-US" altLang="en-US" sz="1200">
              <a:solidFill>
                <a:srgbClr val="89898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F6A1951-88DC-4C0F-AC29-5AD34910F442}"/>
              </a:ext>
            </a:extLst>
          </p:cNvPr>
          <p:cNvSpPr>
            <a:spLocks noGrp="1"/>
          </p:cNvSpPr>
          <p:nvPr>
            <p:ph type="title"/>
          </p:nvPr>
        </p:nvSpPr>
        <p:spPr>
          <a:xfrm>
            <a:off x="350838" y="203200"/>
            <a:ext cx="8229600" cy="1143000"/>
          </a:xfrm>
        </p:spPr>
        <p:txBody>
          <a:bodyPr/>
          <a:lstStyle/>
          <a:p>
            <a:pPr eaLnBrk="1" hangingPunct="1"/>
            <a:r>
              <a:rPr lang="pt-PT" b="1"/>
              <a:t>Supervisão Judicial</a:t>
            </a:r>
            <a:br>
              <a:rPr lang="pt-PT" b="1"/>
            </a:br>
            <a:r>
              <a:rPr lang="pt-PT" b="1"/>
              <a:t>Em certos países: Audiências</a:t>
            </a:r>
          </a:p>
        </p:txBody>
      </p:sp>
      <p:sp>
        <p:nvSpPr>
          <p:cNvPr id="11267" name="Rectangle 3">
            <a:extLst>
              <a:ext uri="{FF2B5EF4-FFF2-40B4-BE49-F238E27FC236}">
                <a16:creationId xmlns:a16="http://schemas.microsoft.com/office/drawing/2014/main" id="{D877573F-CCBF-4FAD-86D3-D0DEBAE07F5D}"/>
              </a:ext>
            </a:extLst>
          </p:cNvPr>
          <p:cNvSpPr txBox="1">
            <a:spLocks/>
          </p:cNvSpPr>
          <p:nvPr/>
        </p:nvSpPr>
        <p:spPr bwMode="auto">
          <a:xfrm>
            <a:off x="457200" y="1988456"/>
            <a:ext cx="8229600" cy="3834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Alguns países exigem a realização de audiência por uma autoridade competente independente para apreciação de pedidos relativos ao uso de poderes processuais </a:t>
            </a:r>
            <a:endParaRPr lang="en-GB" altLang="x-none" sz="2800" dirty="0"/>
          </a:p>
          <a:p>
            <a:pPr algn="just" eaLnBrk="1" hangingPunct="1"/>
            <a:r>
              <a:rPr lang="pt-PT" sz="2800" dirty="0"/>
              <a:t>A autoridade competente deve então elaborar uma autorização verbal ou escrita </a:t>
            </a:r>
            <a:endParaRPr lang="en-GB" altLang="x-none" sz="2800" b="1" dirty="0">
              <a:solidFill>
                <a:srgbClr val="FF0000"/>
              </a:solidFill>
            </a:endParaRPr>
          </a:p>
          <a:p>
            <a:pPr algn="just" eaLnBrk="1" hangingPunct="1"/>
            <a:r>
              <a:rPr lang="pt-PT" sz="2800" dirty="0"/>
              <a:t>Sujeito às garantias do Artigo 15.º</a:t>
            </a:r>
          </a:p>
        </p:txBody>
      </p:sp>
      <p:sp>
        <p:nvSpPr>
          <p:cNvPr id="11268" name="Espace réservé du numéro de diapositive 1">
            <a:extLst>
              <a:ext uri="{FF2B5EF4-FFF2-40B4-BE49-F238E27FC236}">
                <a16:creationId xmlns:a16="http://schemas.microsoft.com/office/drawing/2014/main" id="{BCCDFE8A-2416-42B7-AAE4-2F545D93D5C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3F0A5DDF-E70A-4AA5-9513-B712E6CA972A}" type="slidenum">
              <a:rPr lang="en-US" altLang="en-US" sz="1200" smtClean="0">
                <a:solidFill>
                  <a:srgbClr val="898989"/>
                </a:solidFill>
              </a:rPr>
              <a:pPr>
                <a:spcBef>
                  <a:spcPct val="0"/>
                </a:spcBef>
                <a:buFontTx/>
                <a:buNone/>
              </a:pPr>
              <a:t>6</a:t>
            </a:fld>
            <a:endParaRPr lang="en-US" altLang="en-US" sz="1200">
              <a:solidFill>
                <a:srgbClr val="898989"/>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a:extLst>
              <a:ext uri="{FF2B5EF4-FFF2-40B4-BE49-F238E27FC236}">
                <a16:creationId xmlns:a16="http://schemas.microsoft.com/office/drawing/2014/main" id="{DFB5E0E1-CC53-4FE1-9CC0-9713D52F4BC3}"/>
              </a:ext>
            </a:extLst>
          </p:cNvPr>
          <p:cNvSpPr>
            <a:spLocks noGrp="1"/>
          </p:cNvSpPr>
          <p:nvPr>
            <p:ph type="title"/>
          </p:nvPr>
        </p:nvSpPr>
        <p:spPr>
          <a:xfrm>
            <a:off x="350838" y="333375"/>
            <a:ext cx="8229600" cy="1143000"/>
          </a:xfrm>
        </p:spPr>
        <p:txBody>
          <a:bodyPr/>
          <a:lstStyle/>
          <a:p>
            <a:pPr eaLnBrk="1" hangingPunct="1"/>
            <a:r>
              <a:rPr lang="pt-PT" b="1"/>
              <a:t>Estudos de caso: Exercício de poder e prestação de assistência</a:t>
            </a:r>
          </a:p>
        </p:txBody>
      </p:sp>
      <p:sp>
        <p:nvSpPr>
          <p:cNvPr id="125955" name="Rectangle 3">
            <a:extLst>
              <a:ext uri="{FF2B5EF4-FFF2-40B4-BE49-F238E27FC236}">
                <a16:creationId xmlns:a16="http://schemas.microsoft.com/office/drawing/2014/main" id="{2EED93C7-051C-455D-AFE0-BF035AA402CD}"/>
              </a:ext>
            </a:extLst>
          </p:cNvPr>
          <p:cNvSpPr txBox="1">
            <a:spLocks/>
          </p:cNvSpPr>
          <p:nvPr/>
        </p:nvSpPr>
        <p:spPr bwMode="auto">
          <a:xfrm>
            <a:off x="587375" y="1825625"/>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Especialista Forense Chefe, Polícia Federal de </a:t>
            </a:r>
            <a:r>
              <a:rPr lang="pt-PT" sz="2800" dirty="0" err="1"/>
              <a:t>Ostland</a:t>
            </a:r>
            <a:endParaRPr lang="pt-PT" sz="2800" dirty="0"/>
          </a:p>
          <a:p>
            <a:pPr algn="just" eaLnBrk="1" hangingPunct="1"/>
            <a:r>
              <a:rPr lang="pt-PT" sz="2800" dirty="0"/>
              <a:t>Especialista Forense Adjunto, Polícia Federal de </a:t>
            </a:r>
            <a:r>
              <a:rPr lang="pt-PT" sz="2800" dirty="0" err="1"/>
              <a:t>Ostland</a:t>
            </a:r>
            <a:endParaRPr lang="pt-PT" sz="2800" dirty="0"/>
          </a:p>
          <a:p>
            <a:pPr algn="just" eaLnBrk="1" hangingPunct="1"/>
            <a:r>
              <a:rPr lang="pt-PT" sz="2800" dirty="0" err="1"/>
              <a:t>Inspetor</a:t>
            </a:r>
            <a:r>
              <a:rPr lang="pt-PT" sz="2800" dirty="0"/>
              <a:t> Sénior, Polícia Federal de Atlantis (apreensão de acordo com o pedido de MLA da Atlantis)</a:t>
            </a:r>
          </a:p>
          <a:p>
            <a:pPr algn="just" eaLnBrk="1" hangingPunct="1"/>
            <a:r>
              <a:rPr lang="pt-PT" sz="2800" dirty="0" err="1"/>
              <a:t>Diretor</a:t>
            </a:r>
            <a:r>
              <a:rPr lang="pt-PT" sz="2800" dirty="0"/>
              <a:t> Técnico da </a:t>
            </a:r>
            <a:r>
              <a:rPr lang="pt-PT" sz="2800" dirty="0" err="1"/>
              <a:t>Docklands</a:t>
            </a:r>
            <a:r>
              <a:rPr lang="pt-PT" sz="2800" dirty="0"/>
              <a:t> </a:t>
            </a:r>
            <a:r>
              <a:rPr lang="pt-PT" sz="2800" dirty="0" err="1"/>
              <a:t>Securities</a:t>
            </a:r>
            <a:r>
              <a:rPr lang="pt-PT" sz="2800" dirty="0"/>
              <a:t> </a:t>
            </a:r>
            <a:r>
              <a:rPr lang="pt-PT" sz="2800" dirty="0" err="1"/>
              <a:t>Bank</a:t>
            </a:r>
            <a:r>
              <a:rPr lang="pt-PT" sz="2800" dirty="0"/>
              <a:t> </a:t>
            </a:r>
            <a:r>
              <a:rPr lang="pt-PT" sz="2800" dirty="0" err="1"/>
              <a:t>of</a:t>
            </a:r>
            <a:r>
              <a:rPr lang="pt-PT" sz="2800" dirty="0"/>
              <a:t> </a:t>
            </a:r>
            <a:r>
              <a:rPr lang="pt-PT" sz="2800" dirty="0" err="1"/>
              <a:t>Norland</a:t>
            </a:r>
            <a:r>
              <a:rPr lang="pt-PT" sz="2800" dirty="0"/>
              <a:t>, Filial de </a:t>
            </a:r>
            <a:r>
              <a:rPr lang="pt-PT" sz="2800" dirty="0" err="1"/>
              <a:t>Ostland</a:t>
            </a:r>
            <a:endParaRPr lang="pt-PT" sz="2800" dirty="0"/>
          </a:p>
        </p:txBody>
      </p:sp>
      <p:sp>
        <p:nvSpPr>
          <p:cNvPr id="125956" name="Slide Number Placeholder 1">
            <a:extLst>
              <a:ext uri="{FF2B5EF4-FFF2-40B4-BE49-F238E27FC236}">
                <a16:creationId xmlns:a16="http://schemas.microsoft.com/office/drawing/2014/main" id="{02533FFA-67CA-422D-97B3-C6C83479612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AA15E6F-813C-4807-B1A9-B1530C406311}" type="slidenum">
              <a:rPr lang="en-US" altLang="en-US" sz="1200" smtClean="0">
                <a:solidFill>
                  <a:srgbClr val="898989"/>
                </a:solidFill>
              </a:rPr>
              <a:pPr>
                <a:spcBef>
                  <a:spcPct val="0"/>
                </a:spcBef>
                <a:buFontTx/>
                <a:buNone/>
              </a:pPr>
              <a:t>60</a:t>
            </a:fld>
            <a:endParaRPr lang="en-US" altLang="en-US" sz="1200">
              <a:solidFill>
                <a:srgbClr val="898989"/>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a:extLst>
              <a:ext uri="{FF2B5EF4-FFF2-40B4-BE49-F238E27FC236}">
                <a16:creationId xmlns:a16="http://schemas.microsoft.com/office/drawing/2014/main" id="{93B34094-CCAB-4908-880D-991F5AA0C64A}"/>
              </a:ext>
            </a:extLst>
          </p:cNvPr>
          <p:cNvSpPr>
            <a:spLocks noGrp="1"/>
          </p:cNvSpPr>
          <p:nvPr>
            <p:ph type="title"/>
          </p:nvPr>
        </p:nvSpPr>
        <p:spPr>
          <a:xfrm>
            <a:off x="457200" y="168275"/>
            <a:ext cx="8229600" cy="1143000"/>
          </a:xfrm>
        </p:spPr>
        <p:txBody>
          <a:bodyPr/>
          <a:lstStyle/>
          <a:p>
            <a:pPr eaLnBrk="1" hangingPunct="1"/>
            <a:r>
              <a:rPr lang="pt-PT" b="1"/>
              <a:t>Autorização provisória</a:t>
            </a:r>
          </a:p>
        </p:txBody>
      </p:sp>
      <p:sp>
        <p:nvSpPr>
          <p:cNvPr id="128003" name="Rectangle 3">
            <a:extLst>
              <a:ext uri="{FF2B5EF4-FFF2-40B4-BE49-F238E27FC236}">
                <a16:creationId xmlns:a16="http://schemas.microsoft.com/office/drawing/2014/main" id="{18758C2B-B31E-483C-B5AB-84DA79297DF8}"/>
              </a:ext>
            </a:extLst>
          </p:cNvPr>
          <p:cNvSpPr txBox="1">
            <a:spLocks/>
          </p:cNvSpPr>
          <p:nvPr/>
        </p:nvSpPr>
        <p:spPr bwMode="auto">
          <a:xfrm>
            <a:off x="719138" y="1311275"/>
            <a:ext cx="7705725"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Em </a:t>
            </a:r>
            <a:r>
              <a:rPr lang="pt-PT" sz="2800" b="1" dirty="0">
                <a:solidFill>
                  <a:srgbClr val="FF0000"/>
                </a:solidFill>
              </a:rPr>
              <a:t>casos urgentes</a:t>
            </a:r>
            <a:r>
              <a:rPr lang="pt-PT" sz="2800" dirty="0"/>
              <a:t>, caso sejam necessárias informações adicionais, a </a:t>
            </a:r>
            <a:r>
              <a:rPr lang="pt-PT" sz="2800" b="1" dirty="0">
                <a:solidFill>
                  <a:srgbClr val="FF0000"/>
                </a:solidFill>
              </a:rPr>
              <a:t>autorização</a:t>
            </a:r>
            <a:r>
              <a:rPr lang="pt-PT" sz="2800" dirty="0"/>
              <a:t> pode ser </a:t>
            </a:r>
            <a:r>
              <a:rPr lang="pt-PT" sz="2800" b="1" dirty="0">
                <a:solidFill>
                  <a:srgbClr val="FF0000"/>
                </a:solidFill>
              </a:rPr>
              <a:t>provisória</a:t>
            </a:r>
            <a:endParaRPr lang="en-GB" altLang="sr-Latn-RS" sz="2800" dirty="0"/>
          </a:p>
          <a:p>
            <a:pPr algn="just" eaLnBrk="1" hangingPunct="1"/>
            <a:r>
              <a:rPr lang="pt-PT" sz="2800" dirty="0"/>
              <a:t>O poder processual pode ser exercido, mas o promotor será obrigado a </a:t>
            </a:r>
            <a:r>
              <a:rPr lang="pt-PT" sz="2800" b="1" dirty="0">
                <a:solidFill>
                  <a:srgbClr val="FF0000"/>
                </a:solidFill>
              </a:rPr>
              <a:t>apresentar informações adicionais</a:t>
            </a:r>
            <a:r>
              <a:rPr lang="pt-PT" sz="2800" dirty="0"/>
              <a:t> que podem não estar disponíveis na fase inicial </a:t>
            </a:r>
            <a:endParaRPr lang="en-GB" altLang="sr-Latn-RS" sz="2800" dirty="0"/>
          </a:p>
          <a:p>
            <a:pPr algn="just" eaLnBrk="1" hangingPunct="1"/>
            <a:r>
              <a:rPr lang="pt-PT" sz="2800" dirty="0"/>
              <a:t>Tais informações adicionais serão apresentadas para permitir a </a:t>
            </a:r>
            <a:r>
              <a:rPr lang="pt-PT" sz="2800" b="1" dirty="0">
                <a:solidFill>
                  <a:srgbClr val="FF0000"/>
                </a:solidFill>
              </a:rPr>
              <a:t>continuação</a:t>
            </a:r>
            <a:r>
              <a:rPr lang="pt-PT" sz="2800" dirty="0"/>
              <a:t> da autorização provisória.</a:t>
            </a:r>
          </a:p>
        </p:txBody>
      </p:sp>
      <p:sp>
        <p:nvSpPr>
          <p:cNvPr id="128004" name="Slide Number Placeholder 1">
            <a:extLst>
              <a:ext uri="{FF2B5EF4-FFF2-40B4-BE49-F238E27FC236}">
                <a16:creationId xmlns:a16="http://schemas.microsoft.com/office/drawing/2014/main" id="{9ED36E4B-9432-4622-9B4A-B6DE0CE3A69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979D7D-E712-4A6A-8F59-503F527F57E1}" type="slidenum">
              <a:rPr lang="en-US" altLang="en-US" sz="1200" smtClean="0">
                <a:solidFill>
                  <a:srgbClr val="898989"/>
                </a:solidFill>
              </a:rPr>
              <a:pPr>
                <a:spcBef>
                  <a:spcPct val="0"/>
                </a:spcBef>
                <a:buFontTx/>
                <a:buNone/>
              </a:pPr>
              <a:t>61</a:t>
            </a:fld>
            <a:endParaRPr lang="en-US" altLang="en-US" sz="1200">
              <a:solidFill>
                <a:srgbClr val="898989"/>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3">
            <a:extLst>
              <a:ext uri="{FF2B5EF4-FFF2-40B4-BE49-F238E27FC236}">
                <a16:creationId xmlns:a16="http://schemas.microsoft.com/office/drawing/2014/main" id="{3EA0F639-00DC-4D8E-86A5-0DDA6F98F9D9}"/>
              </a:ext>
            </a:extLst>
          </p:cNvPr>
          <p:cNvSpPr>
            <a:spLocks noGrp="1"/>
          </p:cNvSpPr>
          <p:nvPr>
            <p:ph type="body" idx="1"/>
          </p:nvPr>
        </p:nvSpPr>
        <p:spPr>
          <a:xfrm>
            <a:off x="385763" y="846138"/>
            <a:ext cx="8229600" cy="4525962"/>
          </a:xfrm>
        </p:spPr>
        <p:txBody>
          <a:bodyPr/>
          <a:lstStyle/>
          <a:p>
            <a:pPr algn="ctr" eaLnBrk="1" hangingPunct="1">
              <a:buFont typeface="Arial" panose="020B0604020202020204" pitchFamily="34" charset="0"/>
              <a:buNone/>
            </a:pPr>
            <a:endParaRPr lang="en-GB" altLang="sr-Latn-RS" sz="4800" b="1">
              <a:cs typeface="Times New Roman" panose="02020603050405020304" pitchFamily="18" charset="0"/>
            </a:endParaRPr>
          </a:p>
          <a:p>
            <a:pPr algn="ctr" eaLnBrk="1" hangingPunct="1">
              <a:buFont typeface="Arial" panose="020B0604020202020204" pitchFamily="34" charset="0"/>
              <a:buNone/>
            </a:pPr>
            <a:endParaRPr lang="en-GB" altLang="sr-Latn-RS" sz="4800" b="1">
              <a:cs typeface="Times New Roman" panose="02020603050405020304" pitchFamily="18" charset="0"/>
            </a:endParaRPr>
          </a:p>
          <a:p>
            <a:pPr algn="ctr" eaLnBrk="1" hangingPunct="1">
              <a:buFont typeface="Arial" panose="020B0604020202020204" pitchFamily="34" charset="0"/>
              <a:buNone/>
            </a:pPr>
            <a:r>
              <a:rPr lang="pt-PT" sz="4800" b="1">
                <a:cs typeface="Times New Roman" panose="02020603050405020304" pitchFamily="18" charset="0"/>
              </a:rPr>
              <a:t>Inclusão de garantias nas autorizações</a:t>
            </a:r>
          </a:p>
        </p:txBody>
      </p:sp>
      <p:sp>
        <p:nvSpPr>
          <p:cNvPr id="134147" name="Slide Number Placeholder 1">
            <a:extLst>
              <a:ext uri="{FF2B5EF4-FFF2-40B4-BE49-F238E27FC236}">
                <a16:creationId xmlns:a16="http://schemas.microsoft.com/office/drawing/2014/main" id="{D8492EAE-27BE-4EE8-889A-CB050AA99E8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C81479B-FDD3-4DEA-90D1-A693B03C83B0}" type="slidenum">
              <a:rPr lang="en-US" altLang="fr-FR" sz="1200" smtClean="0">
                <a:solidFill>
                  <a:srgbClr val="898989"/>
                </a:solidFill>
              </a:rPr>
              <a:pPr>
                <a:spcBef>
                  <a:spcPct val="0"/>
                </a:spcBef>
                <a:buFontTx/>
                <a:buNone/>
              </a:pPr>
              <a:t>62</a:t>
            </a:fld>
            <a:endParaRPr lang="en-US" altLang="fr-FR" sz="1200">
              <a:solidFill>
                <a:srgbClr val="898989"/>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id="{32B4B999-D8D4-4A0D-8A95-EE44F26AEFBC}"/>
              </a:ext>
            </a:extLst>
          </p:cNvPr>
          <p:cNvSpPr>
            <a:spLocks noGrp="1"/>
          </p:cNvSpPr>
          <p:nvPr>
            <p:ph type="title"/>
          </p:nvPr>
        </p:nvSpPr>
        <p:spPr>
          <a:xfrm>
            <a:off x="350838" y="317500"/>
            <a:ext cx="8229600" cy="1143000"/>
          </a:xfrm>
        </p:spPr>
        <p:txBody>
          <a:bodyPr/>
          <a:lstStyle/>
          <a:p>
            <a:pPr eaLnBrk="1" hangingPunct="1"/>
            <a:r>
              <a:rPr lang="pt-PT" b="1"/>
              <a:t>Proporcionalidade</a:t>
            </a:r>
          </a:p>
        </p:txBody>
      </p:sp>
      <p:sp>
        <p:nvSpPr>
          <p:cNvPr id="136195" name="Rectangle 3">
            <a:extLst>
              <a:ext uri="{FF2B5EF4-FFF2-40B4-BE49-F238E27FC236}">
                <a16:creationId xmlns:a16="http://schemas.microsoft.com/office/drawing/2014/main" id="{EBFE89F6-A91C-4DB8-972C-CCED2E588BA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x-none"/>
          </a:p>
        </p:txBody>
      </p:sp>
      <p:sp>
        <p:nvSpPr>
          <p:cNvPr id="136196" name="Rectangle 3">
            <a:extLst>
              <a:ext uri="{FF2B5EF4-FFF2-40B4-BE49-F238E27FC236}">
                <a16:creationId xmlns:a16="http://schemas.microsoft.com/office/drawing/2014/main" id="{711111AD-AC56-4ADA-9532-B84D47B33DA0}"/>
              </a:ext>
            </a:extLst>
          </p:cNvPr>
          <p:cNvSpPr txBox="1">
            <a:spLocks/>
          </p:cNvSpPr>
          <p:nvPr/>
        </p:nvSpPr>
        <p:spPr bwMode="auto">
          <a:xfrm>
            <a:off x="457200" y="183832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buFont typeface="Arial" charset="0"/>
              <a:buChar char="•"/>
            </a:pPr>
            <a:r>
              <a:rPr lang="pt-PT" altLang="pt-PT" dirty="0">
                <a:solidFill>
                  <a:srgbClr val="000000"/>
                </a:solidFill>
                <a:latin typeface="Calibri" pitchFamily="34" charset="-52"/>
              </a:rPr>
              <a:t>Garantir </a:t>
            </a:r>
            <a:r>
              <a:rPr lang="pt-PT" altLang="pt-PT" dirty="0">
                <a:latin typeface="Calibri" pitchFamily="34" charset="-52"/>
              </a:rPr>
              <a:t>que a </a:t>
            </a:r>
            <a:r>
              <a:rPr lang="pt-PT" altLang="pt-PT" b="1" dirty="0">
                <a:latin typeface="Calibri" pitchFamily="34" charset="-52"/>
              </a:rPr>
              <a:t>fundamentação da autorização </a:t>
            </a:r>
            <a:r>
              <a:rPr lang="pt-PT" altLang="pt-PT" dirty="0">
                <a:latin typeface="Calibri" pitchFamily="34" charset="-52"/>
              </a:rPr>
              <a:t>tomou em consideração</a:t>
            </a:r>
            <a:r>
              <a:rPr lang="pt-PT" altLang="pt-PT" dirty="0">
                <a:solidFill>
                  <a:srgbClr val="000000"/>
                </a:solidFill>
                <a:latin typeface="Calibri" pitchFamily="34" charset="-52"/>
              </a:rPr>
              <a:t>:</a:t>
            </a:r>
          </a:p>
          <a:p>
            <a:pPr algn="just">
              <a:buFont typeface="Arial" charset="0"/>
              <a:buChar char="•"/>
            </a:pPr>
            <a:endParaRPr lang="pt-PT" altLang="pt-PT" dirty="0">
              <a:solidFill>
                <a:srgbClr val="000000"/>
              </a:solidFill>
              <a:latin typeface="Calibri" pitchFamily="34" charset="-52"/>
            </a:endParaRPr>
          </a:p>
          <a:p>
            <a:pPr lvl="1" algn="just">
              <a:buFont typeface="Arial" charset="0"/>
              <a:buChar char="–"/>
            </a:pPr>
            <a:r>
              <a:rPr lang="pt-PT" altLang="pt-PT" dirty="0">
                <a:solidFill>
                  <a:srgbClr val="000000"/>
                </a:solidFill>
                <a:latin typeface="Calibri" pitchFamily="34" charset="-52"/>
              </a:rPr>
              <a:t>Direitos de </a:t>
            </a:r>
            <a:r>
              <a:rPr lang="pt-PT" altLang="pt-PT" b="1" dirty="0">
                <a:solidFill>
                  <a:srgbClr val="FF0000"/>
                </a:solidFill>
                <a:latin typeface="Calibri" pitchFamily="34" charset="-52"/>
              </a:rPr>
              <a:t>execução da lei/acusação</a:t>
            </a:r>
            <a:r>
              <a:rPr lang="pt-PT" altLang="pt-PT" dirty="0">
                <a:solidFill>
                  <a:srgbClr val="000000"/>
                </a:solidFill>
                <a:latin typeface="Calibri" pitchFamily="34" charset="-52"/>
              </a:rPr>
              <a:t>;</a:t>
            </a:r>
          </a:p>
          <a:p>
            <a:pPr lvl="1" algn="just">
              <a:buFont typeface="Arial" charset="0"/>
              <a:buChar char="–"/>
            </a:pPr>
            <a:r>
              <a:rPr lang="pt-PT" altLang="pt-PT" dirty="0">
                <a:solidFill>
                  <a:srgbClr val="000000"/>
                </a:solidFill>
                <a:latin typeface="Calibri" pitchFamily="34" charset="-52"/>
              </a:rPr>
              <a:t>Direitos de </a:t>
            </a:r>
            <a:r>
              <a:rPr lang="pt-PT" altLang="pt-PT" b="1" dirty="0">
                <a:solidFill>
                  <a:srgbClr val="FF0000"/>
                </a:solidFill>
                <a:latin typeface="Calibri" pitchFamily="34" charset="-52"/>
              </a:rPr>
              <a:t>pessoas envolvidas na investigação</a:t>
            </a:r>
            <a:r>
              <a:rPr lang="pt-PT" altLang="pt-PT" dirty="0">
                <a:solidFill>
                  <a:srgbClr val="000000"/>
                </a:solidFill>
                <a:latin typeface="Calibri" pitchFamily="34" charset="-52"/>
              </a:rPr>
              <a:t>;</a:t>
            </a:r>
          </a:p>
          <a:p>
            <a:pPr lvl="1" algn="just">
              <a:buFont typeface="Arial" charset="0"/>
              <a:buChar char="–"/>
            </a:pPr>
            <a:r>
              <a:rPr lang="pt-PT" altLang="pt-PT" dirty="0">
                <a:solidFill>
                  <a:srgbClr val="000000"/>
                </a:solidFill>
                <a:latin typeface="Calibri" pitchFamily="34" charset="-52"/>
              </a:rPr>
              <a:t>Direitos de </a:t>
            </a:r>
            <a:r>
              <a:rPr lang="pt-PT" altLang="pt-PT" b="1" dirty="0">
                <a:solidFill>
                  <a:srgbClr val="FF0000"/>
                </a:solidFill>
                <a:latin typeface="Calibri" pitchFamily="34" charset="-52"/>
              </a:rPr>
              <a:t>terceiros</a:t>
            </a:r>
            <a:r>
              <a:rPr lang="pt-PT" altLang="pt-PT" dirty="0">
                <a:solidFill>
                  <a:srgbClr val="000000"/>
                </a:solidFill>
                <a:latin typeface="Calibri" pitchFamily="34" charset="-52"/>
              </a:rPr>
              <a:t> </a:t>
            </a:r>
            <a:r>
              <a:rPr lang="pt-PT" altLang="pt-PT" dirty="0" err="1">
                <a:solidFill>
                  <a:srgbClr val="000000"/>
                </a:solidFill>
                <a:latin typeface="Calibri" pitchFamily="34" charset="-52"/>
              </a:rPr>
              <a:t>afetados</a:t>
            </a:r>
            <a:r>
              <a:rPr lang="pt-PT" altLang="pt-PT" dirty="0">
                <a:solidFill>
                  <a:srgbClr val="000000"/>
                </a:solidFill>
                <a:latin typeface="Calibri" pitchFamily="34" charset="-52"/>
              </a:rPr>
              <a:t> pelo exercício do poder processual</a:t>
            </a:r>
          </a:p>
        </p:txBody>
      </p:sp>
      <p:sp>
        <p:nvSpPr>
          <p:cNvPr id="136197" name="Slide Number Placeholder 1">
            <a:extLst>
              <a:ext uri="{FF2B5EF4-FFF2-40B4-BE49-F238E27FC236}">
                <a16:creationId xmlns:a16="http://schemas.microsoft.com/office/drawing/2014/main" id="{498C6901-BB86-4DB1-B8E4-0AE155824C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52B4A5-A01B-4CB8-B08C-BB3028991E57}" type="slidenum">
              <a:rPr lang="en-US" altLang="en-US" sz="1200" smtClean="0">
                <a:solidFill>
                  <a:srgbClr val="898989"/>
                </a:solidFill>
              </a:rPr>
              <a:pPr>
                <a:spcBef>
                  <a:spcPct val="0"/>
                </a:spcBef>
                <a:buFontTx/>
                <a:buNone/>
              </a:pPr>
              <a:t>63</a:t>
            </a:fld>
            <a:endParaRPr lang="en-US" altLang="en-US" sz="1200">
              <a:solidFill>
                <a:srgbClr val="898989"/>
              </a:solidFill>
            </a:endParaRPr>
          </a:p>
        </p:txBody>
      </p:sp>
    </p:spTree>
    <p:extLst>
      <p:ext uri="{BB962C8B-B14F-4D97-AF65-F5344CB8AC3E}">
        <p14:creationId xmlns:p14="http://schemas.microsoft.com/office/powerpoint/2010/main" val="314294229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id="{32B4B999-D8D4-4A0D-8A95-EE44F26AEFBC}"/>
              </a:ext>
            </a:extLst>
          </p:cNvPr>
          <p:cNvSpPr>
            <a:spLocks noGrp="1"/>
          </p:cNvSpPr>
          <p:nvPr>
            <p:ph type="title"/>
          </p:nvPr>
        </p:nvSpPr>
        <p:spPr>
          <a:xfrm>
            <a:off x="350838" y="317500"/>
            <a:ext cx="8229600" cy="1143000"/>
          </a:xfrm>
        </p:spPr>
        <p:txBody>
          <a:bodyPr/>
          <a:lstStyle/>
          <a:p>
            <a:pPr eaLnBrk="1" hangingPunct="1"/>
            <a:r>
              <a:rPr lang="pt-PT" b="1"/>
              <a:t>Proporcionalidade</a:t>
            </a:r>
          </a:p>
        </p:txBody>
      </p:sp>
      <p:sp>
        <p:nvSpPr>
          <p:cNvPr id="136195" name="Rectangle 3">
            <a:extLst>
              <a:ext uri="{FF2B5EF4-FFF2-40B4-BE49-F238E27FC236}">
                <a16:creationId xmlns:a16="http://schemas.microsoft.com/office/drawing/2014/main" id="{EBFE89F6-A91C-4DB8-972C-CCED2E588BA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6196" name="Rectangle 3">
            <a:extLst>
              <a:ext uri="{FF2B5EF4-FFF2-40B4-BE49-F238E27FC236}">
                <a16:creationId xmlns:a16="http://schemas.microsoft.com/office/drawing/2014/main" id="{711111AD-AC56-4ADA-9532-B84D47B33DA0}"/>
              </a:ext>
            </a:extLst>
          </p:cNvPr>
          <p:cNvSpPr txBox="1">
            <a:spLocks/>
          </p:cNvSpPr>
          <p:nvPr/>
        </p:nvSpPr>
        <p:spPr bwMode="auto">
          <a:xfrm>
            <a:off x="457200" y="1460501"/>
            <a:ext cx="8229600" cy="490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None/>
            </a:pPr>
            <a:r>
              <a:rPr lang="pt-PT" b="1"/>
              <a:t>Valor para investigação</a:t>
            </a:r>
          </a:p>
          <a:p>
            <a:pPr marL="0" indent="0" algn="ctr" eaLnBrk="1" hangingPunct="1">
              <a:buNone/>
            </a:pPr>
            <a:r>
              <a:rPr lang="pt-PT" b="1">
                <a:solidFill>
                  <a:srgbClr val="FF0000"/>
                </a:solidFill>
              </a:rPr>
              <a:t>versus</a:t>
            </a:r>
          </a:p>
          <a:p>
            <a:pPr marL="0" indent="0" algn="ctr" eaLnBrk="1" hangingPunct="1">
              <a:buNone/>
            </a:pPr>
            <a:r>
              <a:rPr lang="pt-PT" sz="3200" b="1"/>
              <a:t>Impacto na(o):</a:t>
            </a:r>
          </a:p>
          <a:p>
            <a:pPr algn="ctr" eaLnBrk="1" hangingPunct="1"/>
            <a:r>
              <a:rPr lang="pt-PT"/>
              <a:t>P</a:t>
            </a:r>
            <a:r>
              <a:rPr lang="pt-PT" sz="2800"/>
              <a:t>rivacidade do Titular da conta bancária</a:t>
            </a:r>
          </a:p>
          <a:p>
            <a:pPr algn="ctr" eaLnBrk="1" hangingPunct="1"/>
            <a:r>
              <a:rPr lang="pt-PT" sz="2800"/>
              <a:t>Operações da filial de Ostland</a:t>
            </a:r>
          </a:p>
          <a:p>
            <a:pPr algn="ctr" eaLnBrk="1" hangingPunct="1"/>
            <a:r>
              <a:rPr lang="pt-PT" sz="2800"/>
              <a:t>Perda financeira de 200.000 € pagos pelo Banco Federal de Atlantis à United Bank Printing</a:t>
            </a:r>
          </a:p>
          <a:p>
            <a:pPr algn="ctr" eaLnBrk="1" hangingPunct="1"/>
            <a:r>
              <a:rPr lang="pt-PT" sz="2800"/>
              <a:t>Impacto noutros clientes da filial de Ostland</a:t>
            </a:r>
          </a:p>
        </p:txBody>
      </p:sp>
      <p:sp>
        <p:nvSpPr>
          <p:cNvPr id="136197" name="Slide Number Placeholder 1">
            <a:extLst>
              <a:ext uri="{FF2B5EF4-FFF2-40B4-BE49-F238E27FC236}">
                <a16:creationId xmlns:a16="http://schemas.microsoft.com/office/drawing/2014/main" id="{498C6901-BB86-4DB1-B8E4-0AE155824C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52B4A5-A01B-4CB8-B08C-BB3028991E57}" type="slidenum">
              <a:rPr lang="en-US" altLang="en-US" sz="1200" smtClean="0">
                <a:solidFill>
                  <a:srgbClr val="898989"/>
                </a:solidFill>
              </a:rPr>
              <a:pPr>
                <a:spcBef>
                  <a:spcPct val="0"/>
                </a:spcBef>
                <a:buFontTx/>
                <a:buNone/>
              </a:pPr>
              <a:t>64</a:t>
            </a:fld>
            <a:endParaRPr lang="en-US" altLang="en-US" sz="1200">
              <a:solidFill>
                <a:srgbClr val="898989"/>
              </a:solidFill>
            </a:endParaRPr>
          </a:p>
        </p:txBody>
      </p:sp>
    </p:spTree>
    <p:extLst>
      <p:ext uri="{BB962C8B-B14F-4D97-AF65-F5344CB8AC3E}">
        <p14:creationId xmlns:p14="http://schemas.microsoft.com/office/powerpoint/2010/main" val="184315916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id="{E6A50700-304A-4EDE-9BE5-317CB9ABC91D}"/>
              </a:ext>
            </a:extLst>
          </p:cNvPr>
          <p:cNvSpPr>
            <a:spLocks noGrp="1"/>
          </p:cNvSpPr>
          <p:nvPr>
            <p:ph type="title"/>
          </p:nvPr>
        </p:nvSpPr>
        <p:spPr>
          <a:xfrm>
            <a:off x="350838" y="317500"/>
            <a:ext cx="8229600" cy="1143000"/>
          </a:xfrm>
        </p:spPr>
        <p:txBody>
          <a:bodyPr/>
          <a:lstStyle/>
          <a:p>
            <a:pPr eaLnBrk="1" hangingPunct="1"/>
            <a:r>
              <a:rPr lang="pt-PT" b="1" dirty="0" err="1"/>
              <a:t>Proteções</a:t>
            </a:r>
            <a:r>
              <a:rPr lang="pt-PT" b="1" dirty="0"/>
              <a:t> durante a execução da medida</a:t>
            </a:r>
          </a:p>
        </p:txBody>
      </p:sp>
      <p:sp>
        <p:nvSpPr>
          <p:cNvPr id="138243" name="Rectangle 3">
            <a:extLst>
              <a:ext uri="{FF2B5EF4-FFF2-40B4-BE49-F238E27FC236}">
                <a16:creationId xmlns:a16="http://schemas.microsoft.com/office/drawing/2014/main" id="{1FB9B85D-A7E4-4070-BE32-BE20909AC67E}"/>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8244" name="Rectangle 3">
            <a:extLst>
              <a:ext uri="{FF2B5EF4-FFF2-40B4-BE49-F238E27FC236}">
                <a16:creationId xmlns:a16="http://schemas.microsoft.com/office/drawing/2014/main" id="{97F7950D-6C43-4393-85C1-E7632EEA2B1E}"/>
              </a:ext>
            </a:extLst>
          </p:cNvPr>
          <p:cNvSpPr txBox="1">
            <a:spLocks/>
          </p:cNvSpPr>
          <p:nvPr/>
        </p:nvSpPr>
        <p:spPr bwMode="auto">
          <a:xfrm>
            <a:off x="457200" y="1891393"/>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Âmbito limitado</a:t>
            </a:r>
          </a:p>
          <a:p>
            <a:pPr algn="just" eaLnBrk="1" hangingPunct="1"/>
            <a:r>
              <a:rPr lang="pt-PT" sz="2800" dirty="0"/>
              <a:t>Duração limitada</a:t>
            </a:r>
          </a:p>
          <a:p>
            <a:pPr algn="just" eaLnBrk="1" hangingPunct="1"/>
            <a:r>
              <a:rPr lang="pt-PT" sz="2800" dirty="0"/>
              <a:t>Emissão de notificação (pós-implementação)</a:t>
            </a:r>
          </a:p>
          <a:p>
            <a:pPr algn="just" eaLnBrk="1" hangingPunct="1"/>
            <a:r>
              <a:rPr lang="pt-PT" sz="2800" dirty="0"/>
              <a:t>Presença de pessoas neutras:</a:t>
            </a:r>
          </a:p>
          <a:p>
            <a:pPr lvl="1" algn="just" eaLnBrk="1" hangingPunct="1"/>
            <a:r>
              <a:rPr lang="pt-PT" dirty="0"/>
              <a:t>Peritos nomeados pelo tribunal</a:t>
            </a:r>
          </a:p>
          <a:p>
            <a:pPr lvl="1" algn="just" eaLnBrk="1" hangingPunct="1"/>
            <a:r>
              <a:rPr lang="pt-PT" dirty="0"/>
              <a:t>Agentes judiciais</a:t>
            </a:r>
          </a:p>
          <a:p>
            <a:pPr algn="just" eaLnBrk="1" hangingPunct="1"/>
            <a:r>
              <a:rPr lang="pt-PT" sz="2800" dirty="0"/>
              <a:t>Se for o caso, notifique as pessoas </a:t>
            </a:r>
            <a:r>
              <a:rPr lang="pt-PT" sz="2800" dirty="0" err="1"/>
              <a:t>afetadas</a:t>
            </a:r>
            <a:r>
              <a:rPr lang="pt-PT" sz="2800" dirty="0"/>
              <a:t> relativamente às medidas tomadas.</a:t>
            </a:r>
          </a:p>
        </p:txBody>
      </p:sp>
      <p:sp>
        <p:nvSpPr>
          <p:cNvPr id="138245" name="Slide Number Placeholder 1">
            <a:extLst>
              <a:ext uri="{FF2B5EF4-FFF2-40B4-BE49-F238E27FC236}">
                <a16:creationId xmlns:a16="http://schemas.microsoft.com/office/drawing/2014/main" id="{CCD6187F-88E6-490E-A678-A36ACFE4BBB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A086D67-2F97-41AF-9966-6E45186665F4}" type="slidenum">
              <a:rPr lang="en-US" altLang="en-US" sz="1200" smtClean="0">
                <a:solidFill>
                  <a:srgbClr val="898989"/>
                </a:solidFill>
              </a:rPr>
              <a:pPr>
                <a:spcBef>
                  <a:spcPct val="0"/>
                </a:spcBef>
                <a:buFontTx/>
                <a:buNone/>
              </a:pPr>
              <a:t>65</a:t>
            </a:fld>
            <a:endParaRPr lang="en-US" altLang="en-US" sz="1200">
              <a:solidFill>
                <a:srgbClr val="898989"/>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a:extLst>
              <a:ext uri="{FF2B5EF4-FFF2-40B4-BE49-F238E27FC236}">
                <a16:creationId xmlns:a16="http://schemas.microsoft.com/office/drawing/2014/main" id="{ADBF51D3-CA12-4BD0-8708-793DAA0F0581}"/>
              </a:ext>
            </a:extLst>
          </p:cNvPr>
          <p:cNvSpPr>
            <a:spLocks noGrp="1"/>
          </p:cNvSpPr>
          <p:nvPr>
            <p:ph type="title"/>
          </p:nvPr>
        </p:nvSpPr>
        <p:spPr>
          <a:xfrm>
            <a:off x="350838" y="317500"/>
            <a:ext cx="8229600" cy="1143000"/>
          </a:xfrm>
        </p:spPr>
        <p:txBody>
          <a:bodyPr/>
          <a:lstStyle/>
          <a:p>
            <a:pPr eaLnBrk="1" hangingPunct="1"/>
            <a:r>
              <a:rPr lang="pt-PT" b="1"/>
              <a:t>Garantias de privacidade</a:t>
            </a:r>
          </a:p>
        </p:txBody>
      </p:sp>
      <p:sp>
        <p:nvSpPr>
          <p:cNvPr id="140291" name="Rectangle 3">
            <a:extLst>
              <a:ext uri="{FF2B5EF4-FFF2-40B4-BE49-F238E27FC236}">
                <a16:creationId xmlns:a16="http://schemas.microsoft.com/office/drawing/2014/main" id="{ABBBCE43-0875-44D8-B76F-9355950CB14A}"/>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0292" name="Rectangle 3">
            <a:extLst>
              <a:ext uri="{FF2B5EF4-FFF2-40B4-BE49-F238E27FC236}">
                <a16:creationId xmlns:a16="http://schemas.microsoft.com/office/drawing/2014/main" id="{467913AE-CD6D-47B1-9364-42323BCF7C55}"/>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b="1" dirty="0">
                <a:solidFill>
                  <a:srgbClr val="FF0000"/>
                </a:solidFill>
              </a:rPr>
              <a:t>Restringir</a:t>
            </a:r>
            <a:r>
              <a:rPr lang="pt-PT" sz="2800" dirty="0"/>
              <a:t> ou </a:t>
            </a:r>
            <a:r>
              <a:rPr lang="pt-PT" sz="2800" b="1" dirty="0">
                <a:solidFill>
                  <a:srgbClr val="FF0000"/>
                </a:solidFill>
              </a:rPr>
              <a:t>limitar o acesso</a:t>
            </a:r>
            <a:r>
              <a:rPr lang="pt-PT" sz="2800" dirty="0"/>
              <a:t> a dados informáticos ou comunicações obtidos a pessoas limitadas</a:t>
            </a:r>
          </a:p>
          <a:p>
            <a:pPr algn="just" eaLnBrk="1" hangingPunct="1"/>
            <a:r>
              <a:rPr lang="pt-PT" sz="2800" dirty="0"/>
              <a:t>Exigir a </a:t>
            </a:r>
            <a:r>
              <a:rPr lang="pt-PT" sz="2800" b="1" dirty="0">
                <a:solidFill>
                  <a:srgbClr val="FF0000"/>
                </a:solidFill>
              </a:rPr>
              <a:t>retenção limitada</a:t>
            </a:r>
            <a:r>
              <a:rPr lang="pt-PT" sz="2800" dirty="0"/>
              <a:t> de dados informáticos ou comunicações apenas na medida necessária</a:t>
            </a:r>
          </a:p>
          <a:p>
            <a:pPr algn="just" eaLnBrk="1" hangingPunct="1"/>
            <a:r>
              <a:rPr lang="pt-PT" sz="2800" b="1" dirty="0">
                <a:solidFill>
                  <a:srgbClr val="FF0000"/>
                </a:solidFill>
              </a:rPr>
              <a:t>Devolução ou destruição de cópias</a:t>
            </a:r>
            <a:r>
              <a:rPr lang="pt-PT" sz="2800" dirty="0"/>
              <a:t> de dados quando </a:t>
            </a:r>
            <a:r>
              <a:rPr lang="pt-PT" sz="2800" b="1" dirty="0">
                <a:solidFill>
                  <a:srgbClr val="FF0000"/>
                </a:solidFill>
              </a:rPr>
              <a:t>não for mais necessário</a:t>
            </a:r>
          </a:p>
          <a:p>
            <a:pPr algn="just" eaLnBrk="1" hangingPunct="1"/>
            <a:r>
              <a:rPr lang="pt-PT" sz="2800" dirty="0"/>
              <a:t>Utilização de </a:t>
            </a:r>
            <a:r>
              <a:rPr lang="pt-PT" sz="2800" b="1" dirty="0">
                <a:solidFill>
                  <a:srgbClr val="FF0000"/>
                </a:solidFill>
              </a:rPr>
              <a:t>sistemas automatizados</a:t>
            </a:r>
            <a:r>
              <a:rPr lang="pt-PT" sz="2800" dirty="0"/>
              <a:t> para interceção de dados de conteúdo em particular </a:t>
            </a:r>
          </a:p>
          <a:p>
            <a:pPr algn="just" eaLnBrk="1" hangingPunct="1"/>
            <a:endParaRPr lang="en-GB" altLang="sr-Latn-RS" sz="2800" dirty="0"/>
          </a:p>
        </p:txBody>
      </p:sp>
      <p:sp>
        <p:nvSpPr>
          <p:cNvPr id="140293" name="Slide Number Placeholder 1">
            <a:extLst>
              <a:ext uri="{FF2B5EF4-FFF2-40B4-BE49-F238E27FC236}">
                <a16:creationId xmlns:a16="http://schemas.microsoft.com/office/drawing/2014/main" id="{2F9CB67A-BCDB-4AC7-95FD-C3F0116319F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9E10297-0620-4AE0-BBC8-F6116DF1D5B5}" type="slidenum">
              <a:rPr lang="en-US" altLang="en-US" sz="1200" smtClean="0">
                <a:solidFill>
                  <a:srgbClr val="898989"/>
                </a:solidFill>
              </a:rPr>
              <a:pPr>
                <a:spcBef>
                  <a:spcPct val="0"/>
                </a:spcBef>
                <a:buFontTx/>
                <a:buNone/>
              </a:pPr>
              <a:t>66</a:t>
            </a:fld>
            <a:endParaRPr lang="en-US" altLang="en-US" sz="1200">
              <a:solidFill>
                <a:srgbClr val="898989"/>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pt-PT" b="1"/>
              <a:t>Estudos de caso: Garantias de privacidade</a:t>
            </a:r>
          </a:p>
        </p:txBody>
      </p:sp>
      <p:sp>
        <p:nvSpPr>
          <p:cNvPr id="142339" name="Rectangle 3">
            <a:extLst>
              <a:ext uri="{FF2B5EF4-FFF2-40B4-BE49-F238E27FC236}">
                <a16:creationId xmlns:a16="http://schemas.microsoft.com/office/drawing/2014/main" id="{82DC86B0-B983-470D-A77A-40941CD08DF8}"/>
              </a:ext>
            </a:extLst>
          </p:cNvPr>
          <p:cNvSpPr txBox="1">
            <a:spLocks/>
          </p:cNvSpPr>
          <p:nvPr/>
        </p:nvSpPr>
        <p:spPr bwMode="auto">
          <a:xfrm>
            <a:off x="457200" y="2017576"/>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id="{DE86D755-E720-41BB-9F2F-30A656A9F4B1}"/>
              </a:ext>
            </a:extLst>
          </p:cNvPr>
          <p:cNvSpPr txBox="1">
            <a:spLocks/>
          </p:cNvSpPr>
          <p:nvPr/>
        </p:nvSpPr>
        <p:spPr bwMode="auto">
          <a:xfrm>
            <a:off x="457200" y="1861321"/>
            <a:ext cx="8229600" cy="3915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Acesso a dados informáticos protegidos:</a:t>
            </a:r>
          </a:p>
          <a:p>
            <a:pPr lvl="1" algn="just" eaLnBrk="1" hangingPunct="1"/>
            <a:r>
              <a:rPr lang="pt-PT" dirty="0"/>
              <a:t>Autoridade Central de Atlantis (condição de confidencialidade </a:t>
            </a:r>
            <a:r>
              <a:rPr lang="pt-PT" dirty="0" err="1"/>
              <a:t>exceto</a:t>
            </a:r>
            <a:r>
              <a:rPr lang="pt-PT" dirty="0"/>
              <a:t> para utilização em tribunal)</a:t>
            </a:r>
          </a:p>
          <a:p>
            <a:pPr lvl="1" algn="just" eaLnBrk="1" hangingPunct="1"/>
            <a:r>
              <a:rPr lang="pt-PT" dirty="0"/>
              <a:t>Polícia Federal de Atlantis (não pode divulgar </a:t>
            </a:r>
            <a:r>
              <a:rPr lang="pt-PT" dirty="0" err="1"/>
              <a:t>exceto</a:t>
            </a:r>
            <a:r>
              <a:rPr lang="pt-PT" dirty="0"/>
              <a:t> em tribunal)</a:t>
            </a:r>
            <a:endParaRPr lang="en-US" altLang="sr-Latn-RS" sz="2800" dirty="0"/>
          </a:p>
          <a:p>
            <a:pPr algn="just" eaLnBrk="1" hangingPunct="1"/>
            <a:r>
              <a:rPr lang="pt-PT" sz="2800" dirty="0"/>
              <a:t>Destruição da imagem assim que deixar de ser necessária</a:t>
            </a:r>
          </a:p>
          <a:p>
            <a:pPr lvl="1" algn="just" eaLnBrk="1" hangingPunct="1"/>
            <a:endParaRPr lang="en-US" altLang="sr-Latn-RS" sz="3200" dirty="0"/>
          </a:p>
        </p:txBody>
      </p:sp>
      <p:sp>
        <p:nvSpPr>
          <p:cNvPr id="142341" name="Slide Number Placeholder 1">
            <a:extLst>
              <a:ext uri="{FF2B5EF4-FFF2-40B4-BE49-F238E27FC236}">
                <a16:creationId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67</a:t>
            </a:fld>
            <a:endParaRPr lang="en-US" altLang="en-US" sz="1200">
              <a:solidFill>
                <a:srgbClr val="898989"/>
              </a:solidFill>
            </a:endParaRPr>
          </a:p>
        </p:txBody>
      </p:sp>
    </p:spTree>
    <p:extLst>
      <p:ext uri="{BB962C8B-B14F-4D97-AF65-F5344CB8AC3E}">
        <p14:creationId xmlns:p14="http://schemas.microsoft.com/office/powerpoint/2010/main" val="129814568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pt-PT" b="1"/>
              <a:t>Comunicar</a:t>
            </a:r>
          </a:p>
        </p:txBody>
      </p:sp>
      <p:sp>
        <p:nvSpPr>
          <p:cNvPr id="142339" name="Rectangle 3">
            <a:extLst>
              <a:ext uri="{FF2B5EF4-FFF2-40B4-BE49-F238E27FC236}">
                <a16:creationId xmlns:a16="http://schemas.microsoft.com/office/drawing/2014/main"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id="{DE86D755-E720-41BB-9F2F-30A656A9F4B1}"/>
              </a:ext>
            </a:extLst>
          </p:cNvPr>
          <p:cNvSpPr txBox="1">
            <a:spLocks/>
          </p:cNvSpPr>
          <p:nvPr/>
        </p:nvSpPr>
        <p:spPr bwMode="auto">
          <a:xfrm>
            <a:off x="457200" y="1625599"/>
            <a:ext cx="8229600" cy="436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dirty="0"/>
              <a:t>A autorização pode exigir que o procurador </a:t>
            </a:r>
            <a:r>
              <a:rPr lang="pt-PT" b="1" dirty="0">
                <a:solidFill>
                  <a:srgbClr val="FF0000"/>
                </a:solidFill>
              </a:rPr>
              <a:t>informe a autoridade competente</a:t>
            </a:r>
          </a:p>
          <a:p>
            <a:pPr algn="just" eaLnBrk="1" hangingPunct="1"/>
            <a:r>
              <a:rPr lang="pt-PT" b="1" dirty="0">
                <a:solidFill>
                  <a:srgbClr val="FF0000"/>
                </a:solidFill>
              </a:rPr>
              <a:t>Período de comunicação:</a:t>
            </a:r>
          </a:p>
          <a:p>
            <a:pPr lvl="1" algn="just" eaLnBrk="1" hangingPunct="1"/>
            <a:r>
              <a:rPr lang="pt-PT" sz="2400" dirty="0"/>
              <a:t>Intervalos conforme declarados na autorização</a:t>
            </a:r>
          </a:p>
          <a:p>
            <a:pPr lvl="1" algn="just" eaLnBrk="1" hangingPunct="1"/>
            <a:r>
              <a:rPr lang="pt-PT" sz="2400" dirty="0"/>
              <a:t>Após a conclusão do exercício do poder processual</a:t>
            </a:r>
          </a:p>
          <a:p>
            <a:pPr algn="just" eaLnBrk="1" hangingPunct="1"/>
            <a:r>
              <a:rPr lang="pt-PT" b="1" dirty="0">
                <a:solidFill>
                  <a:srgbClr val="FF0000"/>
                </a:solidFill>
              </a:rPr>
              <a:t>Relatório de conteúdos</a:t>
            </a:r>
            <a:r>
              <a:rPr lang="pt-PT" dirty="0"/>
              <a:t>:</a:t>
            </a:r>
          </a:p>
          <a:p>
            <a:pPr lvl="1" algn="just" eaLnBrk="1" hangingPunct="1"/>
            <a:r>
              <a:rPr lang="pt-PT" sz="2400" dirty="0"/>
              <a:t>Progresso realizado para alcançar os </a:t>
            </a:r>
            <a:r>
              <a:rPr lang="pt-PT" sz="2400" dirty="0" err="1"/>
              <a:t>objetivos</a:t>
            </a:r>
            <a:r>
              <a:rPr lang="pt-PT" sz="2400" dirty="0"/>
              <a:t> do poder;</a:t>
            </a:r>
          </a:p>
          <a:p>
            <a:pPr lvl="1" algn="just" eaLnBrk="1" hangingPunct="1"/>
            <a:r>
              <a:rPr lang="pt-PT" sz="2400" dirty="0"/>
              <a:t>Qualquer outra matéria relevante</a:t>
            </a:r>
          </a:p>
          <a:p>
            <a:pPr lvl="1" algn="just" eaLnBrk="1" hangingPunct="1"/>
            <a:endParaRPr lang="en-GB" altLang="sr-Latn-RS" dirty="0"/>
          </a:p>
        </p:txBody>
      </p:sp>
      <p:sp>
        <p:nvSpPr>
          <p:cNvPr id="142341" name="Slide Number Placeholder 1">
            <a:extLst>
              <a:ext uri="{FF2B5EF4-FFF2-40B4-BE49-F238E27FC236}">
                <a16:creationId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68</a:t>
            </a:fld>
            <a:endParaRPr lang="en-US" altLang="en-US" sz="1200">
              <a:solidFill>
                <a:srgbClr val="898989"/>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pt-PT" b="1"/>
              <a:t>Estudos de caso: Comunicar</a:t>
            </a:r>
          </a:p>
        </p:txBody>
      </p:sp>
      <p:sp>
        <p:nvSpPr>
          <p:cNvPr id="142339" name="Rectangle 3">
            <a:extLst>
              <a:ext uri="{FF2B5EF4-FFF2-40B4-BE49-F238E27FC236}">
                <a16:creationId xmlns:a16="http://schemas.microsoft.com/office/drawing/2014/main"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id="{DE86D755-E720-41BB-9F2F-30A656A9F4B1}"/>
              </a:ext>
            </a:extLst>
          </p:cNvPr>
          <p:cNvSpPr txBox="1">
            <a:spLocks/>
          </p:cNvSpPr>
          <p:nvPr/>
        </p:nvSpPr>
        <p:spPr bwMode="auto">
          <a:xfrm>
            <a:off x="457200" y="1830388"/>
            <a:ext cx="8229600" cy="406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Polícia Federal de </a:t>
            </a:r>
            <a:r>
              <a:rPr lang="pt-PT" sz="2800" dirty="0" err="1"/>
              <a:t>Ostland</a:t>
            </a:r>
            <a:r>
              <a:rPr lang="pt-PT" sz="2800" dirty="0"/>
              <a:t> para enviar relatório confidencial para informar o tribunal sobre:</a:t>
            </a:r>
          </a:p>
          <a:p>
            <a:pPr lvl="1" algn="just" eaLnBrk="1" hangingPunct="1"/>
            <a:r>
              <a:rPr lang="pt-PT" dirty="0"/>
              <a:t>Sistemas informáticos acedidos</a:t>
            </a:r>
          </a:p>
          <a:p>
            <a:pPr lvl="1" algn="just" eaLnBrk="1" hangingPunct="1"/>
            <a:r>
              <a:rPr lang="pt-PT" dirty="0"/>
              <a:t>Dados informáticos protegidos</a:t>
            </a:r>
          </a:p>
          <a:p>
            <a:pPr lvl="1" algn="just" eaLnBrk="1" hangingPunct="1"/>
            <a:r>
              <a:rPr lang="pt-PT" dirty="0"/>
              <a:t>Dados informáticos tornados inacessíveis</a:t>
            </a:r>
          </a:p>
          <a:p>
            <a:pPr lvl="1" algn="just" eaLnBrk="1" hangingPunct="1"/>
            <a:r>
              <a:rPr lang="pt-PT" dirty="0"/>
              <a:t>Duração da apreensão </a:t>
            </a:r>
          </a:p>
          <a:p>
            <a:pPr lvl="1" algn="just" eaLnBrk="1" hangingPunct="1"/>
            <a:r>
              <a:rPr lang="pt-PT" dirty="0"/>
              <a:t>Quaisquer outras </a:t>
            </a:r>
            <a:r>
              <a:rPr lang="pt-PT" dirty="0" err="1"/>
              <a:t>ações</a:t>
            </a:r>
            <a:r>
              <a:rPr lang="pt-PT" dirty="0"/>
              <a:t> necessárias a serem realizadas</a:t>
            </a:r>
          </a:p>
        </p:txBody>
      </p:sp>
      <p:sp>
        <p:nvSpPr>
          <p:cNvPr id="142341" name="Slide Number Placeholder 1">
            <a:extLst>
              <a:ext uri="{FF2B5EF4-FFF2-40B4-BE49-F238E27FC236}">
                <a16:creationId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69</a:t>
            </a:fld>
            <a:endParaRPr lang="en-US" altLang="en-US" sz="1200">
              <a:solidFill>
                <a:srgbClr val="898989"/>
              </a:solidFill>
            </a:endParaRPr>
          </a:p>
        </p:txBody>
      </p:sp>
    </p:spTree>
    <p:extLst>
      <p:ext uri="{BB962C8B-B14F-4D97-AF65-F5344CB8AC3E}">
        <p14:creationId xmlns:p14="http://schemas.microsoft.com/office/powerpoint/2010/main" val="2334991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9F427328-2F53-42D2-BAEE-A19FFDB6DF7F}"/>
              </a:ext>
            </a:extLst>
          </p:cNvPr>
          <p:cNvSpPr>
            <a:spLocks noGrp="1"/>
          </p:cNvSpPr>
          <p:nvPr>
            <p:ph type="title"/>
          </p:nvPr>
        </p:nvSpPr>
        <p:spPr>
          <a:xfrm>
            <a:off x="350838" y="12927"/>
            <a:ext cx="8229600" cy="1143000"/>
          </a:xfrm>
        </p:spPr>
        <p:txBody>
          <a:bodyPr/>
          <a:lstStyle/>
          <a:p>
            <a:pPr eaLnBrk="1" hangingPunct="1"/>
            <a:r>
              <a:rPr lang="pt-PT" b="1" dirty="0"/>
              <a:t>Condições e Garantias</a:t>
            </a:r>
          </a:p>
        </p:txBody>
      </p:sp>
      <p:sp>
        <p:nvSpPr>
          <p:cNvPr id="15363" name="Rectangle 3">
            <a:extLst>
              <a:ext uri="{FF2B5EF4-FFF2-40B4-BE49-F238E27FC236}">
                <a16:creationId xmlns:a16="http://schemas.microsoft.com/office/drawing/2014/main" id="{2A55F784-977F-44F6-8474-2780DC456896}"/>
              </a:ext>
            </a:extLst>
          </p:cNvPr>
          <p:cNvSpPr txBox="1">
            <a:spLocks/>
          </p:cNvSpPr>
          <p:nvPr/>
        </p:nvSpPr>
        <p:spPr bwMode="auto">
          <a:xfrm>
            <a:off x="457200" y="1212397"/>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As condições e garantias previstas no Artigo 15.º aplicam-se à consideração de pedidos de exercício de poderes processuais e concessão de autorizações </a:t>
            </a:r>
          </a:p>
          <a:p>
            <a:pPr algn="just" eaLnBrk="1" hangingPunct="1"/>
            <a:r>
              <a:rPr lang="pt-PT" sz="2800" dirty="0"/>
              <a:t>O interesse das </a:t>
            </a:r>
            <a:r>
              <a:rPr lang="pt-PT" sz="2800" b="1" dirty="0">
                <a:solidFill>
                  <a:srgbClr val="FF0000"/>
                </a:solidFill>
              </a:rPr>
              <a:t>autoridades policiais</a:t>
            </a:r>
            <a:r>
              <a:rPr lang="pt-PT" sz="2800" dirty="0"/>
              <a:t> deve estar </a:t>
            </a:r>
            <a:r>
              <a:rPr lang="pt-PT" sz="2800" b="1" dirty="0">
                <a:solidFill>
                  <a:srgbClr val="FF0000"/>
                </a:solidFill>
              </a:rPr>
              <a:t>equilibrado</a:t>
            </a:r>
            <a:r>
              <a:rPr lang="pt-PT" sz="2800" dirty="0"/>
              <a:t> com os </a:t>
            </a:r>
            <a:r>
              <a:rPr lang="pt-PT" sz="2800" b="1" dirty="0">
                <a:solidFill>
                  <a:srgbClr val="FF0000"/>
                </a:solidFill>
              </a:rPr>
              <a:t>direitos</a:t>
            </a:r>
            <a:r>
              <a:rPr lang="pt-PT" sz="2800" dirty="0"/>
              <a:t> de todas as pessoas envolvidas</a:t>
            </a:r>
          </a:p>
          <a:p>
            <a:pPr algn="just" eaLnBrk="1" hangingPunct="1"/>
            <a:r>
              <a:rPr lang="pt-PT" sz="2800" dirty="0"/>
              <a:t>Possíveis garantias processuais incluem:</a:t>
            </a:r>
          </a:p>
          <a:p>
            <a:pPr lvl="1" algn="just" eaLnBrk="1" hangingPunct="1"/>
            <a:r>
              <a:rPr lang="pt-PT" dirty="0"/>
              <a:t>Princípio da </a:t>
            </a:r>
            <a:r>
              <a:rPr lang="pt-PT" b="1" dirty="0">
                <a:solidFill>
                  <a:srgbClr val="FF0000"/>
                </a:solidFill>
              </a:rPr>
              <a:t>proporcionalidade</a:t>
            </a:r>
          </a:p>
          <a:p>
            <a:pPr lvl="1" algn="just" eaLnBrk="1" hangingPunct="1"/>
            <a:r>
              <a:rPr lang="pt-PT" dirty="0"/>
              <a:t>Direitos de </a:t>
            </a:r>
            <a:r>
              <a:rPr lang="pt-PT" b="1" dirty="0">
                <a:solidFill>
                  <a:srgbClr val="FF0000"/>
                </a:solidFill>
              </a:rPr>
              <a:t>terceiros</a:t>
            </a:r>
          </a:p>
          <a:p>
            <a:pPr lvl="1" algn="just" eaLnBrk="1" hangingPunct="1"/>
            <a:r>
              <a:rPr lang="pt-PT" dirty="0"/>
              <a:t>Necessidade de </a:t>
            </a:r>
            <a:r>
              <a:rPr lang="pt-PT" b="1" dirty="0">
                <a:solidFill>
                  <a:srgbClr val="FF0000"/>
                </a:solidFill>
              </a:rPr>
              <a:t>fundamentos</a:t>
            </a:r>
          </a:p>
          <a:p>
            <a:pPr lvl="1" algn="just" eaLnBrk="1" hangingPunct="1"/>
            <a:r>
              <a:rPr lang="pt-PT" dirty="0"/>
              <a:t>Limitação de </a:t>
            </a:r>
            <a:r>
              <a:rPr lang="pt-PT" b="1" dirty="0">
                <a:solidFill>
                  <a:srgbClr val="FF0000"/>
                </a:solidFill>
              </a:rPr>
              <a:t>âmbito</a:t>
            </a:r>
          </a:p>
        </p:txBody>
      </p:sp>
      <p:sp>
        <p:nvSpPr>
          <p:cNvPr id="15364" name="Slide Number Placeholder 1">
            <a:extLst>
              <a:ext uri="{FF2B5EF4-FFF2-40B4-BE49-F238E27FC236}">
                <a16:creationId xmlns:a16="http://schemas.microsoft.com/office/drawing/2014/main" id="{118ED4DD-2D9C-4B2F-84F2-5A2DBF61EDA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45CD7C9-7708-4A29-8CE8-CD7ED87966FC}" type="slidenum">
              <a:rPr lang="en-US" altLang="en-US" sz="1200" smtClean="0">
                <a:solidFill>
                  <a:srgbClr val="898989"/>
                </a:solidFill>
              </a:rPr>
              <a:pPr>
                <a:spcBef>
                  <a:spcPct val="0"/>
                </a:spcBef>
                <a:buFontTx/>
                <a:buNone/>
              </a:pPr>
              <a:t>7</a:t>
            </a:fld>
            <a:endParaRPr lang="en-US" altLang="en-US" sz="1200">
              <a:solidFill>
                <a:srgbClr val="898989"/>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a:extLst>
              <a:ext uri="{FF2B5EF4-FFF2-40B4-BE49-F238E27FC236}">
                <a16:creationId xmlns:a16="http://schemas.microsoft.com/office/drawing/2014/main" id="{6A17E23D-1188-4CE1-8E6C-56957B21252E}"/>
              </a:ext>
            </a:extLst>
          </p:cNvPr>
          <p:cNvSpPr>
            <a:spLocks noGrp="1"/>
          </p:cNvSpPr>
          <p:nvPr>
            <p:ph type="title" idx="4294967295"/>
          </p:nvPr>
        </p:nvSpPr>
        <p:spPr>
          <a:xfrm>
            <a:off x="457200" y="2762250"/>
            <a:ext cx="8229600" cy="1143000"/>
          </a:xfrm>
        </p:spPr>
        <p:txBody>
          <a:bodyPr/>
          <a:lstStyle/>
          <a:p>
            <a:r>
              <a:rPr lang="pt-PT" sz="4000" b="1">
                <a:solidFill>
                  <a:srgbClr val="000000"/>
                </a:solidFill>
              </a:rPr>
              <a:t>Parte Cinco</a:t>
            </a:r>
            <a:br>
              <a:rPr lang="pt-PT" sz="4000" b="1">
                <a:solidFill>
                  <a:srgbClr val="000000"/>
                </a:solidFill>
              </a:rPr>
            </a:br>
            <a:r>
              <a:rPr lang="pt-PT" sz="4000" b="1">
                <a:solidFill>
                  <a:srgbClr val="000000"/>
                </a:solidFill>
              </a:rPr>
              <a:t>Resumo</a:t>
            </a:r>
            <a:br>
              <a:rPr lang="pt-PT" sz="4000">
                <a:solidFill>
                  <a:srgbClr val="000000"/>
                </a:solidFill>
              </a:rPr>
            </a:br>
            <a:endParaRPr lang="pt-PT" sz="4000">
              <a:solidFill>
                <a:srgbClr val="000000"/>
              </a:solidFill>
            </a:endParaRPr>
          </a:p>
        </p:txBody>
      </p:sp>
      <p:pic>
        <p:nvPicPr>
          <p:cNvPr id="144387" name="Picture 3">
            <a:extLst>
              <a:ext uri="{FF2B5EF4-FFF2-40B4-BE49-F238E27FC236}">
                <a16:creationId xmlns:a16="http://schemas.microsoft.com/office/drawing/2014/main" id="{9BC78D4B-DCBF-4FDE-B984-8D573ECB6ABC}"/>
              </a:ext>
            </a:extLst>
          </p:cNvPr>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44388" name="Slide Number Placeholder 1">
            <a:extLst>
              <a:ext uri="{FF2B5EF4-FFF2-40B4-BE49-F238E27FC236}">
                <a16:creationId xmlns:a16="http://schemas.microsoft.com/office/drawing/2014/main" id="{EB176A90-FB84-46C3-A7B4-C6DFC62F036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850976C-A202-42E8-8342-022B23B67F0D}" type="slidenum">
              <a:rPr lang="en-US" altLang="fr-FR" sz="1200" smtClean="0">
                <a:solidFill>
                  <a:srgbClr val="898989"/>
                </a:solidFill>
              </a:rPr>
              <a:pPr>
                <a:spcBef>
                  <a:spcPct val="0"/>
                </a:spcBef>
                <a:buFontTx/>
                <a:buNone/>
              </a:pPr>
              <a:t>70</a:t>
            </a:fld>
            <a:endParaRPr lang="en-US" altLang="fr-FR" sz="1200">
              <a:solidFill>
                <a:srgbClr val="898989"/>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227B0D63-E573-4D6F-8319-68F03790F0E9}"/>
              </a:ext>
            </a:extLst>
          </p:cNvPr>
          <p:cNvSpPr>
            <a:spLocks noGrp="1"/>
          </p:cNvSpPr>
          <p:nvPr>
            <p:ph type="title" idx="4294967295"/>
          </p:nvPr>
        </p:nvSpPr>
        <p:spPr>
          <a:xfrm>
            <a:off x="457200" y="274638"/>
            <a:ext cx="8229600" cy="773112"/>
          </a:xfrm>
        </p:spPr>
        <p:txBody>
          <a:bodyPr/>
          <a:lstStyle/>
          <a:p>
            <a:pPr eaLnBrk="1" hangingPunct="1"/>
            <a:r>
              <a:rPr lang="pt-PT" b="1"/>
              <a:t>Objetivos da sessão</a:t>
            </a:r>
          </a:p>
        </p:txBody>
      </p:sp>
      <p:sp>
        <p:nvSpPr>
          <p:cNvPr id="4" name="Content Placeholder 2">
            <a:extLst>
              <a:ext uri="{FF2B5EF4-FFF2-40B4-BE49-F238E27FC236}">
                <a16:creationId xmlns:a16="http://schemas.microsoft.com/office/drawing/2014/main" id="{7C5C056C-608F-43E9-9658-36A83FBD02F0}"/>
              </a:ext>
            </a:extLst>
          </p:cNvPr>
          <p:cNvSpPr txBox="1">
            <a:spLocks/>
          </p:cNvSpPr>
          <p:nvPr/>
        </p:nvSpPr>
        <p:spPr bwMode="auto">
          <a:xfrm>
            <a:off x="457200" y="1277257"/>
            <a:ext cx="8229600" cy="5109256"/>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pt-PT" sz="2600" dirty="0">
                <a:solidFill>
                  <a:srgbClr val="000000"/>
                </a:solidFill>
                <a:latin typeface="+mj-lt"/>
                <a:ea typeface="MS PGothic" charset="0"/>
                <a:cs typeface="MS PGothic" charset="0"/>
              </a:rPr>
              <a:t>No final desta sessão</a:t>
            </a:r>
            <a:r>
              <a:rPr lang="pt-PT" sz="2600" dirty="0">
                <a:latin typeface="+mj-lt"/>
                <a:ea typeface="MS PGothic" charset="0"/>
                <a:cs typeface="MS PGothic" charset="0"/>
              </a:rPr>
              <a:t>, os formandos serão capazes de:</a:t>
            </a:r>
          </a:p>
          <a:p>
            <a:pPr>
              <a:spcBef>
                <a:spcPct val="20000"/>
              </a:spcBef>
              <a:buFont typeface="Arial" charset="0"/>
              <a:buChar char="•"/>
              <a:defRPr/>
            </a:pPr>
            <a:endParaRPr lang="pt-PT" sz="2600" dirty="0">
              <a:latin typeface="+mj-lt"/>
              <a:ea typeface="MS PGothic" charset="0"/>
              <a:cs typeface="MS PGothic" charset="0"/>
            </a:endParaRPr>
          </a:p>
          <a:p>
            <a:pPr algn="just">
              <a:spcBef>
                <a:spcPct val="20000"/>
              </a:spcBef>
              <a:buFont typeface="Arial" charset="0"/>
              <a:buChar char="•"/>
              <a:defRPr/>
            </a:pPr>
            <a:r>
              <a:rPr lang="pt-PT" sz="2600" dirty="0">
                <a:latin typeface="+mj-lt"/>
              </a:rPr>
              <a:t>Reconhecer várias considerações relativas à consideração de solicitações relacionadas com poderes de investigação</a:t>
            </a:r>
          </a:p>
          <a:p>
            <a:pPr algn="just">
              <a:spcBef>
                <a:spcPct val="20000"/>
              </a:spcBef>
              <a:buFont typeface="Arial" charset="0"/>
              <a:buChar char="•"/>
              <a:defRPr/>
            </a:pPr>
            <a:r>
              <a:rPr lang="pt-PT" sz="2600" dirty="0">
                <a:latin typeface="+mj-lt"/>
              </a:rPr>
              <a:t>Explicar as condições e garantias processuais relevantes que devem ser consideradas ao examinar tais solicitações</a:t>
            </a:r>
          </a:p>
          <a:p>
            <a:pPr algn="just">
              <a:spcBef>
                <a:spcPct val="20000"/>
              </a:spcBef>
              <a:buFont typeface="Arial" charset="0"/>
              <a:buChar char="•"/>
              <a:defRPr/>
            </a:pPr>
            <a:r>
              <a:rPr lang="pt-PT" sz="2600" dirty="0">
                <a:latin typeface="+mj-lt"/>
              </a:rPr>
              <a:t>Identificar competências judiciais importantes que podem ser implementadas para considerar </a:t>
            </a:r>
            <a:r>
              <a:rPr lang="pt-PT" sz="2600" dirty="0" err="1">
                <a:latin typeface="+mj-lt"/>
              </a:rPr>
              <a:t>efetivamente</a:t>
            </a:r>
            <a:r>
              <a:rPr lang="pt-PT" sz="2600" dirty="0">
                <a:latin typeface="+mj-lt"/>
              </a:rPr>
              <a:t> tais pedidos</a:t>
            </a:r>
          </a:p>
          <a:p>
            <a:pPr algn="just">
              <a:spcBef>
                <a:spcPct val="20000"/>
              </a:spcBef>
              <a:buFont typeface="Arial" charset="0"/>
              <a:buChar char="•"/>
              <a:defRPr/>
            </a:pPr>
            <a:r>
              <a:rPr lang="pt-PT" sz="2600" dirty="0">
                <a:latin typeface="+mj-lt"/>
              </a:rPr>
              <a:t>Entender como autorizar o uso de poderes processuais relacionados com provas </a:t>
            </a:r>
            <a:r>
              <a:rPr lang="pt-PT" sz="2600" dirty="0" err="1">
                <a:latin typeface="+mj-lt"/>
              </a:rPr>
              <a:t>eletrónicas</a:t>
            </a:r>
            <a:r>
              <a:rPr lang="pt-PT" sz="2600" dirty="0">
                <a:latin typeface="+mj-lt"/>
              </a:rPr>
              <a:t> </a:t>
            </a:r>
          </a:p>
          <a:p>
            <a:pPr marL="0" indent="0">
              <a:spcBef>
                <a:spcPct val="20000"/>
              </a:spcBef>
              <a:defRPr/>
            </a:pPr>
            <a:endParaRPr lang="en-US" sz="2600" dirty="0">
              <a:solidFill>
                <a:srgbClr val="000000"/>
              </a:solidFill>
              <a:latin typeface="+mj-lt"/>
              <a:ea typeface="MS PGothic" charset="0"/>
              <a:cs typeface="MS PGothic" charset="0"/>
            </a:endParaRPr>
          </a:p>
        </p:txBody>
      </p:sp>
      <p:sp>
        <p:nvSpPr>
          <p:cNvPr id="7172" name="Slide Number Placeholder 1">
            <a:extLst>
              <a:ext uri="{FF2B5EF4-FFF2-40B4-BE49-F238E27FC236}">
                <a16:creationId xmlns:a16="http://schemas.microsoft.com/office/drawing/2014/main" id="{3C31E2BB-0750-47AC-ADE2-39F6E9372F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pt-PT" sz="1200">
                <a:solidFill>
                  <a:srgbClr val="898989"/>
                </a:solidFill>
              </a:rPr>
              <a:t>!</a:t>
            </a:r>
            <a:fld id="{3B7F26B0-32E2-4AEE-AFED-6C64FBEFCBF9}" type="slidenum">
              <a:rPr lang="en-US" altLang="fr-FR" sz="1200" smtClean="0">
                <a:solidFill>
                  <a:srgbClr val="898989"/>
                </a:solidFill>
              </a:rPr>
              <a:pPr>
                <a:spcBef>
                  <a:spcPct val="0"/>
                </a:spcBef>
                <a:buFontTx/>
                <a:buNone/>
              </a:pPr>
              <a:t>71</a:t>
            </a:fld>
            <a:endParaRPr lang="en-US" altLang="fr-FR" sz="1200">
              <a:solidFill>
                <a:srgbClr val="898989"/>
              </a:solidFill>
            </a:endParaRPr>
          </a:p>
        </p:txBody>
      </p:sp>
    </p:spTree>
    <p:extLst>
      <p:ext uri="{BB962C8B-B14F-4D97-AF65-F5344CB8AC3E}">
        <p14:creationId xmlns:p14="http://schemas.microsoft.com/office/powerpoint/2010/main" val="105047840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2" name="Picture 6" descr="Clip Art de Marcas de pergunta">
            <a:hlinkClick r:id="rId3"/>
            <a:extLst>
              <a:ext uri="{FF2B5EF4-FFF2-40B4-BE49-F238E27FC236}">
                <a16:creationId xmlns:a16="http://schemas.microsoft.com/office/drawing/2014/main" id="{5A207ABF-2BB1-4764-BFF7-32EB510C69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8483" name="TextBox 3">
            <a:extLst>
              <a:ext uri="{FF2B5EF4-FFF2-40B4-BE49-F238E27FC236}">
                <a16:creationId xmlns:a16="http://schemas.microsoft.com/office/drawing/2014/main" id="{056E287B-4B55-438C-AEEC-7697CCEC7122}"/>
              </a:ext>
            </a:extLst>
          </p:cNvPr>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pt-PT" sz="5400" b="1"/>
              <a:t>Perguntas</a:t>
            </a:r>
          </a:p>
        </p:txBody>
      </p:sp>
      <p:sp>
        <p:nvSpPr>
          <p:cNvPr id="148484" name="Slide Number Placeholder 1">
            <a:extLst>
              <a:ext uri="{FF2B5EF4-FFF2-40B4-BE49-F238E27FC236}">
                <a16:creationId xmlns:a16="http://schemas.microsoft.com/office/drawing/2014/main" id="{83F1A961-9DE0-43F2-9AF4-A31E109C587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7445909-48AB-4D9F-85BF-92E71A234264}" type="slidenum">
              <a:rPr lang="en-US" altLang="fr-FR" sz="1200" smtClean="0">
                <a:solidFill>
                  <a:srgbClr val="898989"/>
                </a:solidFill>
              </a:rPr>
              <a:pPr>
                <a:spcBef>
                  <a:spcPct val="0"/>
                </a:spcBef>
                <a:buFontTx/>
                <a:buNone/>
              </a:pPr>
              <a:t>72</a:t>
            </a:fld>
            <a:endParaRPr lang="en-US" altLang="fr-FR" sz="1200">
              <a:solidFill>
                <a:srgbClr val="89898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1282C32C-EEF7-4203-93BC-9F0B4ADC8B3B}"/>
              </a:ext>
            </a:extLst>
          </p:cNvPr>
          <p:cNvSpPr>
            <a:spLocks noGrp="1"/>
          </p:cNvSpPr>
          <p:nvPr>
            <p:ph type="title"/>
          </p:nvPr>
        </p:nvSpPr>
        <p:spPr>
          <a:xfrm>
            <a:off x="457200" y="2762250"/>
            <a:ext cx="8229600" cy="1143000"/>
          </a:xfrm>
        </p:spPr>
        <p:txBody>
          <a:bodyPr/>
          <a:lstStyle/>
          <a:p>
            <a:r>
              <a:rPr lang="pt-PT" sz="4000" b="1"/>
              <a:t>Parte Dois</a:t>
            </a:r>
            <a:br>
              <a:rPr lang="pt-PT" sz="4000" b="1"/>
            </a:br>
            <a:r>
              <a:rPr lang="pt-PT" sz="4000" b="1"/>
              <a:t>Consideração de pedidos de autorização</a:t>
            </a:r>
          </a:p>
        </p:txBody>
      </p:sp>
      <p:pic>
        <p:nvPicPr>
          <p:cNvPr id="17411" name="Picture 3">
            <a:extLst>
              <a:ext uri="{FF2B5EF4-FFF2-40B4-BE49-F238E27FC236}">
                <a16:creationId xmlns:a16="http://schemas.microsoft.com/office/drawing/2014/main" id="{8C3583F1-BDA0-4C01-BB8C-AD473B5BF716}"/>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7412" name="Slide Number Placeholder 1">
            <a:extLst>
              <a:ext uri="{FF2B5EF4-FFF2-40B4-BE49-F238E27FC236}">
                <a16:creationId xmlns:a16="http://schemas.microsoft.com/office/drawing/2014/main" id="{D5E4DF07-FF6B-44AA-A251-43C93370C1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EEB1C53-9A93-42D4-8236-CACD80690D6D}" type="slidenum">
              <a:rPr lang="en-US" altLang="fr-FR" sz="1200" smtClean="0">
                <a:solidFill>
                  <a:srgbClr val="898989"/>
                </a:solidFill>
              </a:rPr>
              <a:pPr>
                <a:spcBef>
                  <a:spcPct val="0"/>
                </a:spcBef>
                <a:buFontTx/>
                <a:buNone/>
              </a:pPr>
              <a:t>8</a:t>
            </a:fld>
            <a:endParaRPr lang="en-US" altLang="fr-FR" sz="1200">
              <a:solidFill>
                <a:srgbClr val="89898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5" descr="Resultado de imagem para clipart de advogado">
            <a:extLst>
              <a:ext uri="{FF2B5EF4-FFF2-40B4-BE49-F238E27FC236}">
                <a16:creationId xmlns:a16="http://schemas.microsoft.com/office/drawing/2014/main" id="{547001AF-EC9E-44A1-B981-B2F63F0E65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4913" y="0"/>
            <a:ext cx="313690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3">
            <a:extLst>
              <a:ext uri="{FF2B5EF4-FFF2-40B4-BE49-F238E27FC236}">
                <a16:creationId xmlns:a16="http://schemas.microsoft.com/office/drawing/2014/main" id="{63D14460-2B88-4E39-A3F6-E479FA72BD7C}"/>
              </a:ext>
            </a:extLst>
          </p:cNvPr>
          <p:cNvSpPr txBox="1">
            <a:spLocks/>
          </p:cNvSpPr>
          <p:nvPr/>
        </p:nvSpPr>
        <p:spPr bwMode="auto">
          <a:xfrm>
            <a:off x="350838" y="1724025"/>
            <a:ext cx="858022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pt-PT" sz="2800" dirty="0"/>
              <a:t>O procurador que </a:t>
            </a:r>
            <a:r>
              <a:rPr lang="pt-PT" sz="2800" dirty="0" err="1"/>
              <a:t>efetua</a:t>
            </a:r>
            <a:r>
              <a:rPr lang="pt-PT" sz="2800" dirty="0"/>
              <a:t> o pedido deve ter a oportunidade de ser ouvido na íntegra</a:t>
            </a:r>
          </a:p>
          <a:p>
            <a:pPr algn="just" eaLnBrk="1" hangingPunct="1"/>
            <a:r>
              <a:rPr lang="pt-PT" sz="2800" dirty="0"/>
              <a:t>O procurador deve:</a:t>
            </a:r>
          </a:p>
          <a:p>
            <a:pPr lvl="1" algn="just" eaLnBrk="1" hangingPunct="1"/>
            <a:r>
              <a:rPr lang="pt-PT" sz="2400" dirty="0"/>
              <a:t>Especificar o </a:t>
            </a:r>
            <a:r>
              <a:rPr lang="pt-PT" sz="2400" b="1" dirty="0">
                <a:solidFill>
                  <a:srgbClr val="FF0000"/>
                </a:solidFill>
              </a:rPr>
              <a:t>título</a:t>
            </a:r>
            <a:r>
              <a:rPr lang="pt-PT" sz="2400" dirty="0"/>
              <a:t> e a </a:t>
            </a:r>
            <a:r>
              <a:rPr lang="pt-PT" sz="2400" b="1" dirty="0"/>
              <a:t>autoridade que </a:t>
            </a:r>
            <a:r>
              <a:rPr lang="pt-PT" sz="2400" dirty="0"/>
              <a:t>o requerente representa</a:t>
            </a:r>
          </a:p>
          <a:p>
            <a:pPr lvl="1" algn="just" eaLnBrk="1" hangingPunct="1"/>
            <a:r>
              <a:rPr lang="pt-PT" sz="2400" dirty="0"/>
              <a:t>Identificar o </a:t>
            </a:r>
            <a:r>
              <a:rPr lang="pt-PT" sz="2400" b="1" dirty="0">
                <a:solidFill>
                  <a:srgbClr val="FF0000"/>
                </a:solidFill>
              </a:rPr>
              <a:t>poder processual</a:t>
            </a:r>
            <a:r>
              <a:rPr lang="pt-PT" sz="2400" dirty="0"/>
              <a:t> que se pretende exercer</a:t>
            </a:r>
          </a:p>
          <a:p>
            <a:pPr lvl="1" algn="just" eaLnBrk="1" hangingPunct="1"/>
            <a:r>
              <a:rPr lang="pt-PT" sz="2400" dirty="0"/>
              <a:t>Fornecer um resumo dos </a:t>
            </a:r>
            <a:r>
              <a:rPr lang="pt-PT" sz="2400" b="1" dirty="0">
                <a:solidFill>
                  <a:srgbClr val="FF0000"/>
                </a:solidFill>
              </a:rPr>
              <a:t>factos</a:t>
            </a:r>
            <a:r>
              <a:rPr lang="pt-PT" sz="2400" dirty="0"/>
              <a:t> relevantes</a:t>
            </a:r>
          </a:p>
          <a:p>
            <a:pPr lvl="1" algn="just" eaLnBrk="1" hangingPunct="1"/>
            <a:r>
              <a:rPr lang="pt-PT" sz="2400" dirty="0"/>
              <a:t>Identificar as </a:t>
            </a:r>
            <a:r>
              <a:rPr lang="pt-PT" sz="2400" b="1" dirty="0">
                <a:solidFill>
                  <a:srgbClr val="FF0000"/>
                </a:solidFill>
              </a:rPr>
              <a:t>leis</a:t>
            </a:r>
            <a:r>
              <a:rPr lang="pt-PT" sz="2400" dirty="0"/>
              <a:t> relevantes</a:t>
            </a:r>
          </a:p>
          <a:p>
            <a:pPr lvl="1" algn="just" eaLnBrk="1" hangingPunct="1"/>
            <a:r>
              <a:rPr lang="pt-PT" sz="2400" dirty="0"/>
              <a:t>Explicar os </a:t>
            </a:r>
            <a:r>
              <a:rPr lang="pt-PT" sz="2400" b="1" dirty="0">
                <a:solidFill>
                  <a:srgbClr val="FF0000"/>
                </a:solidFill>
              </a:rPr>
              <a:t>motivos</a:t>
            </a:r>
            <a:r>
              <a:rPr lang="pt-PT" sz="2400" dirty="0"/>
              <a:t> da aplicação de medidas</a:t>
            </a:r>
          </a:p>
          <a:p>
            <a:pPr lvl="1" algn="just" eaLnBrk="1" hangingPunct="1"/>
            <a:r>
              <a:rPr lang="pt-PT" sz="2400" dirty="0"/>
              <a:t>Elaborar </a:t>
            </a:r>
            <a:r>
              <a:rPr lang="pt-PT" sz="2400" b="1" dirty="0">
                <a:solidFill>
                  <a:srgbClr val="FF0000"/>
                </a:solidFill>
              </a:rPr>
              <a:t>condições e garantias</a:t>
            </a:r>
            <a:r>
              <a:rPr lang="pt-PT" sz="2400" dirty="0"/>
              <a:t> no requerimento</a:t>
            </a:r>
          </a:p>
          <a:p>
            <a:pPr marL="457200" lvl="1" indent="0" algn="just" eaLnBrk="1" hangingPunct="1">
              <a:buNone/>
            </a:pPr>
            <a:endParaRPr lang="en-GB" altLang="sr-Latn-RS" dirty="0"/>
          </a:p>
          <a:p>
            <a:pPr lvl="1" algn="just" eaLnBrk="1" hangingPunct="1"/>
            <a:endParaRPr lang="en-GB" altLang="sr-Latn-RS" dirty="0"/>
          </a:p>
        </p:txBody>
      </p:sp>
      <p:sp>
        <p:nvSpPr>
          <p:cNvPr id="21508" name="Title 2">
            <a:extLst>
              <a:ext uri="{FF2B5EF4-FFF2-40B4-BE49-F238E27FC236}">
                <a16:creationId xmlns:a16="http://schemas.microsoft.com/office/drawing/2014/main" id="{64FE6ADC-A59E-4496-9F5F-CC7E3B61F7A3}"/>
              </a:ext>
            </a:extLst>
          </p:cNvPr>
          <p:cNvSpPr>
            <a:spLocks noGrp="1"/>
          </p:cNvSpPr>
          <p:nvPr>
            <p:ph type="title"/>
          </p:nvPr>
        </p:nvSpPr>
        <p:spPr>
          <a:xfrm>
            <a:off x="457200" y="511175"/>
            <a:ext cx="8229600" cy="1143000"/>
          </a:xfrm>
        </p:spPr>
        <p:txBody>
          <a:bodyPr/>
          <a:lstStyle/>
          <a:p>
            <a:r>
              <a:rPr lang="pt-PT" b="1"/>
              <a:t>Apresentação</a:t>
            </a:r>
          </a:p>
        </p:txBody>
      </p:sp>
      <p:sp>
        <p:nvSpPr>
          <p:cNvPr id="21509" name="Slide Number Placeholder 1">
            <a:extLst>
              <a:ext uri="{FF2B5EF4-FFF2-40B4-BE49-F238E27FC236}">
                <a16:creationId xmlns:a16="http://schemas.microsoft.com/office/drawing/2014/main" id="{EE89502C-8DFD-4BFD-8EE5-E30448E509D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A13A4F7-7316-4E57-8F1A-B60EF16BD7EC}" type="slidenum">
              <a:rPr lang="en-US" altLang="en-US" sz="1200" smtClean="0">
                <a:solidFill>
                  <a:srgbClr val="898989"/>
                </a:solidFill>
              </a:rPr>
              <a:pPr>
                <a:spcBef>
                  <a:spcPct val="0"/>
                </a:spcBef>
                <a:buFontTx/>
                <a:buNone/>
              </a:pPr>
              <a:t>9</a:t>
            </a:fld>
            <a:endParaRPr lang="en-US" altLang="en-US" sz="1200">
              <a:solidFill>
                <a:srgbClr val="898989"/>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18637</TotalTime>
  <Words>7054</Words>
  <Application>Microsoft Office PowerPoint</Application>
  <PresentationFormat>On-screen Show (4:3)</PresentationFormat>
  <Paragraphs>677</Paragraphs>
  <Slides>72</Slides>
  <Notes>72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72</vt:i4>
      </vt:variant>
    </vt:vector>
  </HeadingPairs>
  <TitlesOfParts>
    <vt:vector size="76" baseType="lpstr">
      <vt:lpstr>Arial</vt:lpstr>
      <vt:lpstr>Calibri</vt:lpstr>
      <vt:lpstr>Wingdings</vt:lpstr>
      <vt:lpstr>Office Theme</vt:lpstr>
      <vt:lpstr>Formação Avançada sobre Cibercrime para Juízes e Procuradores</vt:lpstr>
      <vt:lpstr>Programa</vt:lpstr>
      <vt:lpstr>Objetivos da sessão</vt:lpstr>
      <vt:lpstr>Parte Um Introdução</vt:lpstr>
      <vt:lpstr>Em outros países: autorização judicial sem audiência</vt:lpstr>
      <vt:lpstr>Supervisão Judicial Em certos países: Audiências</vt:lpstr>
      <vt:lpstr>Condições e Garantias</vt:lpstr>
      <vt:lpstr>Parte Dois Consideração de pedidos de autorização</vt:lpstr>
      <vt:lpstr>Apresentação</vt:lpstr>
      <vt:lpstr>Estudos de caso: identificação do procurador</vt:lpstr>
      <vt:lpstr>Estudos de caso: identificação da medida processual</vt:lpstr>
      <vt:lpstr>Estudos de caso: resumo dos factos</vt:lpstr>
      <vt:lpstr>Motivos</vt:lpstr>
      <vt:lpstr>Apreensão de dados da filial de Ostland</vt:lpstr>
      <vt:lpstr>Identificação de problemas</vt:lpstr>
      <vt:lpstr>Fazer perguntas</vt:lpstr>
      <vt:lpstr>Exemplos de perguntas</vt:lpstr>
      <vt:lpstr>PowerPoint Presentation</vt:lpstr>
      <vt:lpstr>PowerPoint Presentation</vt:lpstr>
      <vt:lpstr>PowerPoint Presentation</vt:lpstr>
      <vt:lpstr>PowerPoint Presentation</vt:lpstr>
      <vt:lpstr>PowerPoint Presentation</vt:lpstr>
      <vt:lpstr>Informações adicionais</vt:lpstr>
      <vt:lpstr>Estudos de caso: Informações adicionais</vt:lpstr>
      <vt:lpstr>Parte Três Competências judiciais</vt:lpstr>
      <vt:lpstr>Competências judiciais</vt:lpstr>
      <vt:lpstr>Competências judiciais para audiências de requerimentos de provas eletrónicas </vt:lpstr>
      <vt:lpstr>Competências judiciais</vt:lpstr>
      <vt:lpstr>Competências judiciais</vt:lpstr>
      <vt:lpstr>Competências judiciais</vt:lpstr>
      <vt:lpstr>Competência 1: comunicar efetivamente</vt:lpstr>
      <vt:lpstr>Competência 1: comunicar efetivamente</vt:lpstr>
      <vt:lpstr>Competência 1: comunicar efetivamente</vt:lpstr>
      <vt:lpstr>Competência 2: trabalhar com os outros</vt:lpstr>
      <vt:lpstr>Competência 2: trabalhar com os outros</vt:lpstr>
      <vt:lpstr>Competência 2: trabalhar com os outros</vt:lpstr>
      <vt:lpstr>Competência 3: Posse e Construção de Conhecimento </vt:lpstr>
      <vt:lpstr>Competência 3: Posse e Construção de Conhecimento </vt:lpstr>
      <vt:lpstr>Competência 4: Assimilar informações</vt:lpstr>
      <vt:lpstr>Competência 4: Assimilar informações</vt:lpstr>
      <vt:lpstr>Competência 5: Agir com bom senso</vt:lpstr>
      <vt:lpstr>Competência 5: Agir com bom senso</vt:lpstr>
      <vt:lpstr>Competência 6: Gerir o trabalho com eficiência</vt:lpstr>
      <vt:lpstr>Competência 6: Gerir o trabalho com eficiência</vt:lpstr>
      <vt:lpstr>Competência 6: Gerir o trabalho com eficiência</vt:lpstr>
      <vt:lpstr>Competência 6: Gerir o trabalho com eficiência</vt:lpstr>
      <vt:lpstr>Parte Quatro Concessão de autorização</vt:lpstr>
      <vt:lpstr>Decisões e autorizações </vt:lpstr>
      <vt:lpstr>Pessoa/entidade em causa</vt:lpstr>
      <vt:lpstr>Estudos de caso: Entidade em causa</vt:lpstr>
      <vt:lpstr>Dados do assunto/comunicação</vt:lpstr>
      <vt:lpstr>Estudos de caso: Dados do assunto</vt:lpstr>
      <vt:lpstr>Âmbito do poder processual</vt:lpstr>
      <vt:lpstr>Estudos de caso: Âmbito dos poderes processuais</vt:lpstr>
      <vt:lpstr>Duração</vt:lpstr>
      <vt:lpstr>Estudos de caso: Duração</vt:lpstr>
      <vt:lpstr>Mecanismo para implementação</vt:lpstr>
      <vt:lpstr>Exercício do Poder Processual</vt:lpstr>
      <vt:lpstr>Prestação de assistência</vt:lpstr>
      <vt:lpstr>Estudos de caso: Exercício de poder e prestação de assistência</vt:lpstr>
      <vt:lpstr>Autorização provisória</vt:lpstr>
      <vt:lpstr>PowerPoint Presentation</vt:lpstr>
      <vt:lpstr>Proporcionalidade</vt:lpstr>
      <vt:lpstr>Proporcionalidade</vt:lpstr>
      <vt:lpstr>Proteções durante a execução da medida</vt:lpstr>
      <vt:lpstr>Garantias de privacidade</vt:lpstr>
      <vt:lpstr>Estudos de caso: Garantias de privacidade</vt:lpstr>
      <vt:lpstr>Comunicar</vt:lpstr>
      <vt:lpstr>Estudos de caso: Comunicar</vt:lpstr>
      <vt:lpstr>Parte Cinco Resumo </vt:lpstr>
      <vt:lpstr>Objetivos da sessão</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MENGHES Cosmina</cp:lastModifiedBy>
  <cp:revision>616</cp:revision>
  <dcterms:created xsi:type="dcterms:W3CDTF">2012-01-26T09:33:22Z</dcterms:created>
  <dcterms:modified xsi:type="dcterms:W3CDTF">2019-09-02T15:04:08Z</dcterms:modified>
</cp:coreProperties>
</file>