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7" r:id="rId2"/>
    <p:sldId id="399" r:id="rId3"/>
    <p:sldId id="659" r:id="rId4"/>
    <p:sldId id="661" r:id="rId5"/>
    <p:sldId id="652" r:id="rId6"/>
    <p:sldId id="347" r:id="rId7"/>
    <p:sldId id="660" r:id="rId8"/>
    <p:sldId id="653" r:id="rId9"/>
    <p:sldId id="654" r:id="rId10"/>
    <p:sldId id="655" r:id="rId11"/>
    <p:sldId id="662" r:id="rId12"/>
    <p:sldId id="657" r:id="rId13"/>
    <p:sldId id="674" r:id="rId14"/>
    <p:sldId id="656" r:id="rId15"/>
    <p:sldId id="353" r:id="rId1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1" autoAdjust="0"/>
    <p:restoredTop sz="49189" autoAdjust="0"/>
  </p:normalViewPr>
  <p:slideViewPr>
    <p:cSldViewPr snapToGrid="0" snapToObjects="1">
      <p:cViewPr varScale="1">
        <p:scale>
          <a:sx n="65" d="100"/>
          <a:sy n="65" d="100"/>
        </p:scale>
        <p:origin x="498" y="48"/>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D3767C-658B-4C97-AF1B-518BDD85E293}" type="doc">
      <dgm:prSet loTypeId="urn:microsoft.com/office/officeart/2005/8/layout/hChevron3" loCatId="process" qsTypeId="urn:microsoft.com/office/officeart/2005/8/quickstyle/simple1" qsCatId="simple" csTypeId="urn:microsoft.com/office/officeart/2005/8/colors/colorful5" csCatId="colorful" phldr="1"/>
      <dgm:spPr/>
    </dgm:pt>
    <dgm:pt modelId="{3A71B15C-FB83-4CBD-9576-D0160AE57F3B}">
      <dgm:prSet phldrT="[Text]" custT="1"/>
      <dgm:spPr/>
      <dgm:t>
        <a:bodyPr/>
        <a:lstStyle/>
        <a:p>
          <a:r>
            <a:rPr lang="en-US" sz="2000" b="0" dirty="0">
              <a:solidFill>
                <a:schemeClr val="tx1"/>
              </a:solidFill>
              <a:latin typeface="Times New Roman" panose="02020603050405020304" pitchFamily="18" charset="0"/>
              <a:cs typeface="Times New Roman" panose="02020603050405020304" pitchFamily="18" charset="0"/>
            </a:rPr>
            <a:t>Item</a:t>
          </a:r>
        </a:p>
      </dgm:t>
    </dgm:pt>
    <dgm:pt modelId="{2E623016-7E11-4167-BDC4-0989162148B7}" type="parTrans" cxnId="{1641E6FC-9D1E-4D11-86A1-351444B2F97E}">
      <dgm:prSet/>
      <dgm:spPr/>
      <dgm:t>
        <a:bodyPr/>
        <a:lstStyle/>
        <a:p>
          <a:endParaRPr lang="en-US"/>
        </a:p>
      </dgm:t>
    </dgm:pt>
    <dgm:pt modelId="{8EA5FAEA-57E7-416A-8802-48D7BA1DFFD9}" type="sibTrans" cxnId="{1641E6FC-9D1E-4D11-86A1-351444B2F97E}">
      <dgm:prSet/>
      <dgm:spPr/>
      <dgm:t>
        <a:bodyPr/>
        <a:lstStyle/>
        <a:p>
          <a:endParaRPr lang="en-US"/>
        </a:p>
      </dgm:t>
    </dgm:pt>
    <dgm:pt modelId="{61A29EFF-4290-40CB-A066-60BA1A60C39E}">
      <dgm:prSet phldrT="[Text]" custT="1"/>
      <dgm:spPr/>
      <dgm:t>
        <a:bodyPr/>
        <a:lstStyle/>
        <a:p>
          <a:r>
            <a:rPr lang="en-US" sz="2000" b="0" dirty="0">
              <a:solidFill>
                <a:schemeClr val="tx1"/>
              </a:solidFill>
              <a:latin typeface="Times New Roman" panose="02020603050405020304" pitchFamily="18" charset="0"/>
              <a:cs typeface="Times New Roman" panose="02020603050405020304" pitchFamily="18" charset="0"/>
            </a:rPr>
            <a:t>Restitution</a:t>
          </a:r>
        </a:p>
      </dgm:t>
    </dgm:pt>
    <dgm:pt modelId="{FBDF25A0-C023-42A1-B948-AEDB0A0375E1}" type="parTrans" cxnId="{DA907D15-C9E6-469B-9701-777138421AE7}">
      <dgm:prSet/>
      <dgm:spPr/>
      <dgm:t>
        <a:bodyPr/>
        <a:lstStyle/>
        <a:p>
          <a:endParaRPr lang="en-US"/>
        </a:p>
      </dgm:t>
    </dgm:pt>
    <dgm:pt modelId="{210B0C09-AD40-45E4-8275-0D12D1BB68FC}" type="sibTrans" cxnId="{DA907D15-C9E6-469B-9701-777138421AE7}">
      <dgm:prSet/>
      <dgm:spPr/>
      <dgm:t>
        <a:bodyPr/>
        <a:lstStyle/>
        <a:p>
          <a:endParaRPr lang="en-US"/>
        </a:p>
      </dgm:t>
    </dgm:pt>
    <dgm:pt modelId="{05D57E21-9DA2-4BDB-B2B3-358863BB0D22}">
      <dgm:prSet phldrT="[Text]" custT="1"/>
      <dgm:spPr/>
      <dgm:t>
        <a:bodyPr/>
        <a:lstStyle/>
        <a:p>
          <a:r>
            <a:rPr lang="en-US" sz="2000" b="0" dirty="0">
              <a:solidFill>
                <a:schemeClr val="tx1"/>
              </a:solidFill>
              <a:latin typeface="Times New Roman" panose="02020603050405020304" pitchFamily="18" charset="0"/>
              <a:cs typeface="Times New Roman" panose="02020603050405020304" pitchFamily="18" charset="0"/>
            </a:rPr>
            <a:t>Raison</a:t>
          </a:r>
        </a:p>
      </dgm:t>
    </dgm:pt>
    <dgm:pt modelId="{708FB707-CA54-472B-B6AE-42CC4407ACC1}" type="parTrans" cxnId="{29E5A374-4BD9-4C5E-9784-5668B1380BF6}">
      <dgm:prSet/>
      <dgm:spPr/>
      <dgm:t>
        <a:bodyPr/>
        <a:lstStyle/>
        <a:p>
          <a:endParaRPr lang="en-US"/>
        </a:p>
      </dgm:t>
    </dgm:pt>
    <dgm:pt modelId="{751EA6E4-6EB3-46A0-A0C9-F208115ADBC7}" type="sibTrans" cxnId="{29E5A374-4BD9-4C5E-9784-5668B1380BF6}">
      <dgm:prSet/>
      <dgm:spPr/>
      <dgm:t>
        <a:bodyPr/>
        <a:lstStyle/>
        <a:p>
          <a:endParaRPr lang="en-US"/>
        </a:p>
      </dgm:t>
    </dgm:pt>
    <dgm:pt modelId="{6DC0515C-FBCA-4070-B4E6-4D42E00F3F43}">
      <dgm:prSet custT="1"/>
      <dgm:spPr/>
      <dgm:t>
        <a:bodyPr/>
        <a:lstStyle/>
        <a:p>
          <a:r>
            <a:rPr lang="en-US" sz="2000" b="0" dirty="0" err="1">
              <a:solidFill>
                <a:schemeClr val="tx1"/>
              </a:solidFill>
              <a:latin typeface="Times New Roman" panose="02020603050405020304" pitchFamily="18" charset="0"/>
              <a:cs typeface="Times New Roman" panose="02020603050405020304" pitchFamily="18" charset="0"/>
            </a:rPr>
            <a:t>Remédiation</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DF90A81D-0296-421E-BF06-47EAC5023C1C}" type="parTrans" cxnId="{2FB51428-4511-4B37-9D57-8C7ACEA5FD53}">
      <dgm:prSet/>
      <dgm:spPr/>
      <dgm:t>
        <a:bodyPr/>
        <a:lstStyle/>
        <a:p>
          <a:endParaRPr lang="en-US"/>
        </a:p>
      </dgm:t>
    </dgm:pt>
    <dgm:pt modelId="{91E630C7-EF60-427D-A6CE-DF065E33FB49}" type="sibTrans" cxnId="{2FB51428-4511-4B37-9D57-8C7ACEA5FD53}">
      <dgm:prSet/>
      <dgm:spPr/>
      <dgm:t>
        <a:bodyPr/>
        <a:lstStyle/>
        <a:p>
          <a:endParaRPr lang="en-US"/>
        </a:p>
      </dgm:t>
    </dgm:pt>
    <dgm:pt modelId="{0EFDDF54-72EA-4D5B-A87F-39AC6625EFD7}">
      <dgm:prSet custT="1"/>
      <dgm:spPr/>
      <dgm:t>
        <a:bodyPr/>
        <a:lstStyle/>
        <a:p>
          <a:r>
            <a:rPr lang="en-US" sz="2000" b="0" dirty="0" err="1">
              <a:solidFill>
                <a:schemeClr val="tx1"/>
              </a:solidFill>
              <a:latin typeface="Times New Roman" panose="02020603050405020304" pitchFamily="18" charset="0"/>
              <a:cs typeface="Times New Roman" panose="02020603050405020304" pitchFamily="18" charset="0"/>
            </a:rPr>
            <a:t>Démonstration</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FC100FB1-F0D1-4CDA-B2EA-2F49DB52D4E7}" type="parTrans" cxnId="{71B851C1-19C9-4152-88B8-7CCB53A51ED2}">
      <dgm:prSet/>
      <dgm:spPr/>
      <dgm:t>
        <a:bodyPr/>
        <a:lstStyle/>
        <a:p>
          <a:endParaRPr lang="en-US"/>
        </a:p>
      </dgm:t>
    </dgm:pt>
    <dgm:pt modelId="{F1B4B41D-7101-4028-81C6-1786E621E9BD}" type="sibTrans" cxnId="{71B851C1-19C9-4152-88B8-7CCB53A51ED2}">
      <dgm:prSet/>
      <dgm:spPr/>
      <dgm:t>
        <a:bodyPr/>
        <a:lstStyle/>
        <a:p>
          <a:endParaRPr lang="en-US"/>
        </a:p>
      </dgm:t>
    </dgm:pt>
    <dgm:pt modelId="{5DBC167E-2840-41CD-893D-9DE9412A78C0}">
      <dgm:prSet custT="1"/>
      <dgm:spPr/>
      <dgm:t>
        <a:bodyPr/>
        <a:lstStyle/>
        <a:p>
          <a:r>
            <a:rPr lang="en-US" sz="2000" b="0" dirty="0" err="1">
              <a:solidFill>
                <a:schemeClr val="tx1"/>
              </a:solidFill>
              <a:latin typeface="Times New Roman" panose="02020603050405020304" pitchFamily="18" charset="0"/>
              <a:cs typeface="Times New Roman" panose="02020603050405020304" pitchFamily="18" charset="0"/>
            </a:rPr>
            <a:t>Répétition</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35C9D808-0E47-437F-BD51-52C33E772C99}" type="parTrans" cxnId="{F071E436-B48A-46F6-96CD-565922B2A512}">
      <dgm:prSet/>
      <dgm:spPr/>
      <dgm:t>
        <a:bodyPr/>
        <a:lstStyle/>
        <a:p>
          <a:endParaRPr lang="en-US"/>
        </a:p>
      </dgm:t>
    </dgm:pt>
    <dgm:pt modelId="{D85B9FA7-7118-4ECE-A442-CA826A867C0E}" type="sibTrans" cxnId="{F071E436-B48A-46F6-96CD-565922B2A512}">
      <dgm:prSet/>
      <dgm:spPr/>
      <dgm:t>
        <a:bodyPr/>
        <a:lstStyle/>
        <a:p>
          <a:endParaRPr lang="en-US"/>
        </a:p>
      </dgm:t>
    </dgm:pt>
    <dgm:pt modelId="{E1271730-24F7-489A-9A32-5A34E84B3E2B}" type="pres">
      <dgm:prSet presAssocID="{B2D3767C-658B-4C97-AF1B-518BDD85E293}" presName="Name0" presStyleCnt="0">
        <dgm:presLayoutVars>
          <dgm:dir/>
          <dgm:resizeHandles val="exact"/>
        </dgm:presLayoutVars>
      </dgm:prSet>
      <dgm:spPr/>
    </dgm:pt>
    <dgm:pt modelId="{0FEF9982-05D5-4F9D-95F8-0941A9B3E4BF}" type="pres">
      <dgm:prSet presAssocID="{3A71B15C-FB83-4CBD-9576-D0160AE57F3B}" presName="parTxOnly" presStyleLbl="node1" presStyleIdx="0" presStyleCnt="6" custLinFactNeighborX="-305">
        <dgm:presLayoutVars>
          <dgm:bulletEnabled val="1"/>
        </dgm:presLayoutVars>
      </dgm:prSet>
      <dgm:spPr/>
    </dgm:pt>
    <dgm:pt modelId="{F7680FF6-78F3-417D-BEE6-2F2EF15CDEC6}" type="pres">
      <dgm:prSet presAssocID="{8EA5FAEA-57E7-416A-8802-48D7BA1DFFD9}" presName="parSpace" presStyleCnt="0"/>
      <dgm:spPr/>
    </dgm:pt>
    <dgm:pt modelId="{BAF0E997-A6A7-4543-A022-AFB0AAD2B834}" type="pres">
      <dgm:prSet presAssocID="{61A29EFF-4290-40CB-A066-60BA1A60C39E}" presName="parTxOnly" presStyleLbl="node1" presStyleIdx="1" presStyleCnt="6" custLinFactNeighborX="-305">
        <dgm:presLayoutVars>
          <dgm:bulletEnabled val="1"/>
        </dgm:presLayoutVars>
      </dgm:prSet>
      <dgm:spPr/>
    </dgm:pt>
    <dgm:pt modelId="{8DECB220-D30D-4378-BD06-925BA3D09E80}" type="pres">
      <dgm:prSet presAssocID="{210B0C09-AD40-45E4-8275-0D12D1BB68FC}" presName="parSpace" presStyleCnt="0"/>
      <dgm:spPr/>
    </dgm:pt>
    <dgm:pt modelId="{FB00FCFA-DD7B-4C62-999F-E9AD31AC0127}" type="pres">
      <dgm:prSet presAssocID="{05D57E21-9DA2-4BDB-B2B3-358863BB0D22}" presName="parTxOnly" presStyleLbl="node1" presStyleIdx="2" presStyleCnt="6" custLinFactNeighborX="-305">
        <dgm:presLayoutVars>
          <dgm:bulletEnabled val="1"/>
        </dgm:presLayoutVars>
      </dgm:prSet>
      <dgm:spPr/>
    </dgm:pt>
    <dgm:pt modelId="{1F570B4E-F265-471A-B4F4-FC023FC4A824}" type="pres">
      <dgm:prSet presAssocID="{751EA6E4-6EB3-46A0-A0C9-F208115ADBC7}" presName="parSpace" presStyleCnt="0"/>
      <dgm:spPr/>
    </dgm:pt>
    <dgm:pt modelId="{21482D90-E10E-4256-A7AC-3E97E1A27AE5}" type="pres">
      <dgm:prSet presAssocID="{6DC0515C-FBCA-4070-B4E6-4D42E00F3F43}" presName="parTxOnly" presStyleLbl="node1" presStyleIdx="3" presStyleCnt="6" custLinFactNeighborX="-305">
        <dgm:presLayoutVars>
          <dgm:bulletEnabled val="1"/>
        </dgm:presLayoutVars>
      </dgm:prSet>
      <dgm:spPr/>
    </dgm:pt>
    <dgm:pt modelId="{45FD870C-460D-4262-A29F-FF60274641FA}" type="pres">
      <dgm:prSet presAssocID="{91E630C7-EF60-427D-A6CE-DF065E33FB49}" presName="parSpace" presStyleCnt="0"/>
      <dgm:spPr/>
    </dgm:pt>
    <dgm:pt modelId="{12AC6EE2-DF62-46EA-8000-6AAFD7378340}" type="pres">
      <dgm:prSet presAssocID="{0EFDDF54-72EA-4D5B-A87F-39AC6625EFD7}" presName="parTxOnly" presStyleLbl="node1" presStyleIdx="4" presStyleCnt="6" custLinFactNeighborX="-305">
        <dgm:presLayoutVars>
          <dgm:bulletEnabled val="1"/>
        </dgm:presLayoutVars>
      </dgm:prSet>
      <dgm:spPr/>
    </dgm:pt>
    <dgm:pt modelId="{9864A7AC-669F-4E71-B616-B4A69931434E}" type="pres">
      <dgm:prSet presAssocID="{F1B4B41D-7101-4028-81C6-1786E621E9BD}" presName="parSpace" presStyleCnt="0"/>
      <dgm:spPr/>
    </dgm:pt>
    <dgm:pt modelId="{9C071094-6428-4661-AC61-B5DBC1B95392}" type="pres">
      <dgm:prSet presAssocID="{5DBC167E-2840-41CD-893D-9DE9412A78C0}" presName="parTxOnly" presStyleLbl="node1" presStyleIdx="5" presStyleCnt="6">
        <dgm:presLayoutVars>
          <dgm:bulletEnabled val="1"/>
        </dgm:presLayoutVars>
      </dgm:prSet>
      <dgm:spPr/>
    </dgm:pt>
  </dgm:ptLst>
  <dgm:cxnLst>
    <dgm:cxn modelId="{0A615204-6C56-4859-A5C7-337CB38723C3}" type="presOf" srcId="{5DBC167E-2840-41CD-893D-9DE9412A78C0}" destId="{9C071094-6428-4661-AC61-B5DBC1B95392}" srcOrd="0" destOrd="0" presId="urn:microsoft.com/office/officeart/2005/8/layout/hChevron3"/>
    <dgm:cxn modelId="{DA907D15-C9E6-469B-9701-777138421AE7}" srcId="{B2D3767C-658B-4C97-AF1B-518BDD85E293}" destId="{61A29EFF-4290-40CB-A066-60BA1A60C39E}" srcOrd="1" destOrd="0" parTransId="{FBDF25A0-C023-42A1-B948-AEDB0A0375E1}" sibTransId="{210B0C09-AD40-45E4-8275-0D12D1BB68FC}"/>
    <dgm:cxn modelId="{06E39D26-FACE-4C6C-BC74-DC2A9F4C322D}" type="presOf" srcId="{6DC0515C-FBCA-4070-B4E6-4D42E00F3F43}" destId="{21482D90-E10E-4256-A7AC-3E97E1A27AE5}" srcOrd="0" destOrd="0" presId="urn:microsoft.com/office/officeart/2005/8/layout/hChevron3"/>
    <dgm:cxn modelId="{2FB51428-4511-4B37-9D57-8C7ACEA5FD53}" srcId="{B2D3767C-658B-4C97-AF1B-518BDD85E293}" destId="{6DC0515C-FBCA-4070-B4E6-4D42E00F3F43}" srcOrd="3" destOrd="0" parTransId="{DF90A81D-0296-421E-BF06-47EAC5023C1C}" sibTransId="{91E630C7-EF60-427D-A6CE-DF065E33FB49}"/>
    <dgm:cxn modelId="{3178612C-B874-4F43-822F-9A0DA44B7630}" type="presOf" srcId="{3A71B15C-FB83-4CBD-9576-D0160AE57F3B}" destId="{0FEF9982-05D5-4F9D-95F8-0941A9B3E4BF}" srcOrd="0" destOrd="0" presId="urn:microsoft.com/office/officeart/2005/8/layout/hChevron3"/>
    <dgm:cxn modelId="{F071E436-B48A-46F6-96CD-565922B2A512}" srcId="{B2D3767C-658B-4C97-AF1B-518BDD85E293}" destId="{5DBC167E-2840-41CD-893D-9DE9412A78C0}" srcOrd="5" destOrd="0" parTransId="{35C9D808-0E47-437F-BD51-52C33E772C99}" sibTransId="{D85B9FA7-7118-4ECE-A442-CA826A867C0E}"/>
    <dgm:cxn modelId="{29E5A374-4BD9-4C5E-9784-5668B1380BF6}" srcId="{B2D3767C-658B-4C97-AF1B-518BDD85E293}" destId="{05D57E21-9DA2-4BDB-B2B3-358863BB0D22}" srcOrd="2" destOrd="0" parTransId="{708FB707-CA54-472B-B6AE-42CC4407ACC1}" sibTransId="{751EA6E4-6EB3-46A0-A0C9-F208115ADBC7}"/>
    <dgm:cxn modelId="{19CA148E-883A-4250-A073-259C77CDA4EB}" type="presOf" srcId="{B2D3767C-658B-4C97-AF1B-518BDD85E293}" destId="{E1271730-24F7-489A-9A32-5A34E84B3E2B}" srcOrd="0" destOrd="0" presId="urn:microsoft.com/office/officeart/2005/8/layout/hChevron3"/>
    <dgm:cxn modelId="{1D6CF2B6-54DA-4C13-87D5-E3F57331F829}" type="presOf" srcId="{05D57E21-9DA2-4BDB-B2B3-358863BB0D22}" destId="{FB00FCFA-DD7B-4C62-999F-E9AD31AC0127}" srcOrd="0" destOrd="0" presId="urn:microsoft.com/office/officeart/2005/8/layout/hChevron3"/>
    <dgm:cxn modelId="{1F6DB3B8-EEE7-42D7-A483-D0EBE69CE8F6}" type="presOf" srcId="{61A29EFF-4290-40CB-A066-60BA1A60C39E}" destId="{BAF0E997-A6A7-4543-A022-AFB0AAD2B834}" srcOrd="0" destOrd="0" presId="urn:microsoft.com/office/officeart/2005/8/layout/hChevron3"/>
    <dgm:cxn modelId="{71B851C1-19C9-4152-88B8-7CCB53A51ED2}" srcId="{B2D3767C-658B-4C97-AF1B-518BDD85E293}" destId="{0EFDDF54-72EA-4D5B-A87F-39AC6625EFD7}" srcOrd="4" destOrd="0" parTransId="{FC100FB1-F0D1-4CDA-B2EA-2F49DB52D4E7}" sibTransId="{F1B4B41D-7101-4028-81C6-1786E621E9BD}"/>
    <dgm:cxn modelId="{F4469BC9-5821-4AE5-A990-DAA14C252682}" type="presOf" srcId="{0EFDDF54-72EA-4D5B-A87F-39AC6625EFD7}" destId="{12AC6EE2-DF62-46EA-8000-6AAFD7378340}" srcOrd="0" destOrd="0" presId="urn:microsoft.com/office/officeart/2005/8/layout/hChevron3"/>
    <dgm:cxn modelId="{1641E6FC-9D1E-4D11-86A1-351444B2F97E}" srcId="{B2D3767C-658B-4C97-AF1B-518BDD85E293}" destId="{3A71B15C-FB83-4CBD-9576-D0160AE57F3B}" srcOrd="0" destOrd="0" parTransId="{2E623016-7E11-4167-BDC4-0989162148B7}" sibTransId="{8EA5FAEA-57E7-416A-8802-48D7BA1DFFD9}"/>
    <dgm:cxn modelId="{C66EBB8F-87AF-47F8-9726-619EF2A0DCC6}" type="presParOf" srcId="{E1271730-24F7-489A-9A32-5A34E84B3E2B}" destId="{0FEF9982-05D5-4F9D-95F8-0941A9B3E4BF}" srcOrd="0" destOrd="0" presId="urn:microsoft.com/office/officeart/2005/8/layout/hChevron3"/>
    <dgm:cxn modelId="{11783CBB-3FF9-464A-A66B-B262B87BD8E9}" type="presParOf" srcId="{E1271730-24F7-489A-9A32-5A34E84B3E2B}" destId="{F7680FF6-78F3-417D-BEE6-2F2EF15CDEC6}" srcOrd="1" destOrd="0" presId="urn:microsoft.com/office/officeart/2005/8/layout/hChevron3"/>
    <dgm:cxn modelId="{68B3AF25-3FDB-43F5-AB6B-DA4270097824}" type="presParOf" srcId="{E1271730-24F7-489A-9A32-5A34E84B3E2B}" destId="{BAF0E997-A6A7-4543-A022-AFB0AAD2B834}" srcOrd="2" destOrd="0" presId="urn:microsoft.com/office/officeart/2005/8/layout/hChevron3"/>
    <dgm:cxn modelId="{09698055-D3B6-4ADD-932C-A9CC5EA4766B}" type="presParOf" srcId="{E1271730-24F7-489A-9A32-5A34E84B3E2B}" destId="{8DECB220-D30D-4378-BD06-925BA3D09E80}" srcOrd="3" destOrd="0" presId="urn:microsoft.com/office/officeart/2005/8/layout/hChevron3"/>
    <dgm:cxn modelId="{F6FDBDA8-3260-4DBE-83BA-4238EDCC5178}" type="presParOf" srcId="{E1271730-24F7-489A-9A32-5A34E84B3E2B}" destId="{FB00FCFA-DD7B-4C62-999F-E9AD31AC0127}" srcOrd="4" destOrd="0" presId="urn:microsoft.com/office/officeart/2005/8/layout/hChevron3"/>
    <dgm:cxn modelId="{4FD5F937-86A8-4216-B0B9-BBE7B2AECAF0}" type="presParOf" srcId="{E1271730-24F7-489A-9A32-5A34E84B3E2B}" destId="{1F570B4E-F265-471A-B4F4-FC023FC4A824}" srcOrd="5" destOrd="0" presId="urn:microsoft.com/office/officeart/2005/8/layout/hChevron3"/>
    <dgm:cxn modelId="{2DBE1F5E-0A58-4695-8DB4-5C9701113110}" type="presParOf" srcId="{E1271730-24F7-489A-9A32-5A34E84B3E2B}" destId="{21482D90-E10E-4256-A7AC-3E97E1A27AE5}" srcOrd="6" destOrd="0" presId="urn:microsoft.com/office/officeart/2005/8/layout/hChevron3"/>
    <dgm:cxn modelId="{49102AE1-A6A2-4414-826F-08B6D3D92AB0}" type="presParOf" srcId="{E1271730-24F7-489A-9A32-5A34E84B3E2B}" destId="{45FD870C-460D-4262-A29F-FF60274641FA}" srcOrd="7" destOrd="0" presId="urn:microsoft.com/office/officeart/2005/8/layout/hChevron3"/>
    <dgm:cxn modelId="{88A1F4BA-2CC0-4C9C-8131-0D02B4BEE3EC}" type="presParOf" srcId="{E1271730-24F7-489A-9A32-5A34E84B3E2B}" destId="{12AC6EE2-DF62-46EA-8000-6AAFD7378340}" srcOrd="8" destOrd="0" presId="urn:microsoft.com/office/officeart/2005/8/layout/hChevron3"/>
    <dgm:cxn modelId="{1490AC19-A162-4491-A612-963F26CCB42E}" type="presParOf" srcId="{E1271730-24F7-489A-9A32-5A34E84B3E2B}" destId="{9864A7AC-669F-4E71-B616-B4A69931434E}" srcOrd="9" destOrd="0" presId="urn:microsoft.com/office/officeart/2005/8/layout/hChevron3"/>
    <dgm:cxn modelId="{EB1BF540-423A-41F3-844A-A97E56660DC4}" type="presParOf" srcId="{E1271730-24F7-489A-9A32-5A34E84B3E2B}" destId="{9C071094-6428-4661-AC61-B5DBC1B95392}" srcOrd="1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EF9982-05D5-4F9D-95F8-0941A9B3E4BF}">
      <dsp:nvSpPr>
        <dsp:cNvPr id="0" name=""/>
        <dsp:cNvSpPr/>
      </dsp:nvSpPr>
      <dsp:spPr>
        <a:xfrm>
          <a:off x="0" y="2884782"/>
          <a:ext cx="1828353" cy="731341"/>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0" kern="1200" dirty="0">
              <a:solidFill>
                <a:schemeClr val="tx1"/>
              </a:solidFill>
              <a:latin typeface="Times New Roman" panose="02020603050405020304" pitchFamily="18" charset="0"/>
              <a:cs typeface="Times New Roman" panose="02020603050405020304" pitchFamily="18" charset="0"/>
            </a:rPr>
            <a:t>Item</a:t>
          </a:r>
        </a:p>
      </dsp:txBody>
      <dsp:txXfrm>
        <a:off x="0" y="2884782"/>
        <a:ext cx="1645518" cy="731341"/>
      </dsp:txXfrm>
    </dsp:sp>
    <dsp:sp modelId="{BAF0E997-A6A7-4543-A022-AFB0AAD2B834}">
      <dsp:nvSpPr>
        <dsp:cNvPr id="0" name=""/>
        <dsp:cNvSpPr/>
      </dsp:nvSpPr>
      <dsp:spPr>
        <a:xfrm>
          <a:off x="1462683" y="2884782"/>
          <a:ext cx="1828353" cy="731341"/>
        </a:xfrm>
        <a:prstGeom prst="chevron">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0" kern="1200" dirty="0">
              <a:solidFill>
                <a:schemeClr val="tx1"/>
              </a:solidFill>
              <a:latin typeface="Times New Roman" panose="02020603050405020304" pitchFamily="18" charset="0"/>
              <a:cs typeface="Times New Roman" panose="02020603050405020304" pitchFamily="18" charset="0"/>
            </a:rPr>
            <a:t>Restitution</a:t>
          </a:r>
        </a:p>
      </dsp:txBody>
      <dsp:txXfrm>
        <a:off x="1828354" y="2884782"/>
        <a:ext cx="1097012" cy="731341"/>
      </dsp:txXfrm>
    </dsp:sp>
    <dsp:sp modelId="{FB00FCFA-DD7B-4C62-999F-E9AD31AC0127}">
      <dsp:nvSpPr>
        <dsp:cNvPr id="0" name=""/>
        <dsp:cNvSpPr/>
      </dsp:nvSpPr>
      <dsp:spPr>
        <a:xfrm>
          <a:off x="2925366" y="2884782"/>
          <a:ext cx="1828353" cy="731341"/>
        </a:xfrm>
        <a:prstGeom prst="chevron">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0" kern="1200" dirty="0">
              <a:solidFill>
                <a:schemeClr val="tx1"/>
              </a:solidFill>
              <a:latin typeface="Times New Roman" panose="02020603050405020304" pitchFamily="18" charset="0"/>
              <a:cs typeface="Times New Roman" panose="02020603050405020304" pitchFamily="18" charset="0"/>
            </a:rPr>
            <a:t>Raison</a:t>
          </a:r>
        </a:p>
      </dsp:txBody>
      <dsp:txXfrm>
        <a:off x="3291037" y="2884782"/>
        <a:ext cx="1097012" cy="731341"/>
      </dsp:txXfrm>
    </dsp:sp>
    <dsp:sp modelId="{21482D90-E10E-4256-A7AC-3E97E1A27AE5}">
      <dsp:nvSpPr>
        <dsp:cNvPr id="0" name=""/>
        <dsp:cNvSpPr/>
      </dsp:nvSpPr>
      <dsp:spPr>
        <a:xfrm>
          <a:off x="4388049" y="2884782"/>
          <a:ext cx="1828353" cy="731341"/>
        </a:xfrm>
        <a:prstGeom prst="chevron">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0" kern="1200" dirty="0" err="1">
              <a:solidFill>
                <a:schemeClr val="tx1"/>
              </a:solidFill>
              <a:latin typeface="Times New Roman" panose="02020603050405020304" pitchFamily="18" charset="0"/>
              <a:cs typeface="Times New Roman" panose="02020603050405020304" pitchFamily="18" charset="0"/>
            </a:rPr>
            <a:t>Remédiation</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4753720" y="2884782"/>
        <a:ext cx="1097012" cy="731341"/>
      </dsp:txXfrm>
    </dsp:sp>
    <dsp:sp modelId="{12AC6EE2-DF62-46EA-8000-6AAFD7378340}">
      <dsp:nvSpPr>
        <dsp:cNvPr id="0" name=""/>
        <dsp:cNvSpPr/>
      </dsp:nvSpPr>
      <dsp:spPr>
        <a:xfrm>
          <a:off x="5850732" y="2884782"/>
          <a:ext cx="1828353" cy="731341"/>
        </a:xfrm>
        <a:prstGeom prst="chevron">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0" kern="1200" dirty="0" err="1">
              <a:solidFill>
                <a:schemeClr val="tx1"/>
              </a:solidFill>
              <a:latin typeface="Times New Roman" panose="02020603050405020304" pitchFamily="18" charset="0"/>
              <a:cs typeface="Times New Roman" panose="02020603050405020304" pitchFamily="18" charset="0"/>
            </a:rPr>
            <a:t>Démonstration</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6216403" y="2884782"/>
        <a:ext cx="1097012" cy="731341"/>
      </dsp:txXfrm>
    </dsp:sp>
    <dsp:sp modelId="{9C071094-6428-4661-AC61-B5DBC1B95392}">
      <dsp:nvSpPr>
        <dsp:cNvPr id="0" name=""/>
        <dsp:cNvSpPr/>
      </dsp:nvSpPr>
      <dsp:spPr>
        <a:xfrm>
          <a:off x="7314530" y="2884782"/>
          <a:ext cx="1828353" cy="731341"/>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0" kern="1200" dirty="0" err="1">
              <a:solidFill>
                <a:schemeClr val="tx1"/>
              </a:solidFill>
              <a:latin typeface="Times New Roman" panose="02020603050405020304" pitchFamily="18" charset="0"/>
              <a:cs typeface="Times New Roman" panose="02020603050405020304" pitchFamily="18" charset="0"/>
            </a:rPr>
            <a:t>Répétition</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7680201" y="2884782"/>
        <a:ext cx="1097012" cy="73134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DF01FC44-F912-4F02-9119-F215F1B23C9F}" type="datetime1">
              <a:rPr lang="en-US"/>
              <a:pPr>
                <a:defRPr/>
              </a:pPr>
              <a:t>5/30/2018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FC96E979-3653-486D-A2D0-2FDA0B0E8E3C}" type="slidenum">
              <a:rPr lang="en-US" altLang="en-US"/>
              <a:pPr>
                <a:defRPr/>
              </a:pPr>
              <a:t>‹N°›</a:t>
            </a:fld>
            <a:endParaRPr lang="en-US" altLang="en-US" dirty="0"/>
          </a:p>
        </p:txBody>
      </p:sp>
    </p:spTree>
    <p:extLst>
      <p:ext uri="{BB962C8B-B14F-4D97-AF65-F5344CB8AC3E}">
        <p14:creationId xmlns:p14="http://schemas.microsoft.com/office/powerpoint/2010/main" val="13346318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ED2BAE-FE8D-4FC9-9B36-F020436D631C}" type="slidenum">
              <a:rPr lang="en-US" altLang="en-US" smtClean="0"/>
              <a:pPr>
                <a:spcBef>
                  <a:spcPct val="0"/>
                </a:spcBef>
              </a:pPr>
              <a:t>1</a:t>
            </a:fld>
            <a:endParaRPr lang="en-US" altLang="en-US"/>
          </a:p>
        </p:txBody>
      </p:sp>
    </p:spTree>
    <p:extLst>
      <p:ext uri="{BB962C8B-B14F-4D97-AF65-F5344CB8AC3E}">
        <p14:creationId xmlns:p14="http://schemas.microsoft.com/office/powerpoint/2010/main" val="245037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FR" dirty="0"/>
              <a:t>Le formateur utilisera l'étape de la « remédiation » pour expliquer au participant comment résoudre le problème identifié dans l’item. La solution est la première étape de la phase </a:t>
            </a:r>
            <a:r>
              <a:rPr lang="fr-FR" dirty="0" err="1"/>
              <a:t>Feedforward</a:t>
            </a:r>
            <a:r>
              <a:rPr lang="fr-FR" dirty="0"/>
              <a:t> du </a:t>
            </a:r>
            <a:r>
              <a:rPr lang="fr-FR" altLang="sr-Latn-RS" dirty="0"/>
              <a:t>processus </a:t>
            </a:r>
            <a:r>
              <a:rPr lang="fr-FR" dirty="0"/>
              <a:t>d’évaluation et doit donc être expliquée aux participants en des termes clairs et simples. Si le participant n’a pas une idée précise de la mesure corrective, il aura du mal à comprendre la « démonstration » et à effectuer la « répétition », qui sont les étapes suivantes de la phase </a:t>
            </a:r>
            <a:r>
              <a:rPr lang="fr-FR" dirty="0" err="1"/>
              <a:t>Feedforward</a:t>
            </a:r>
            <a:r>
              <a:rPr lang="fr-FR" dirty="0"/>
              <a:t> du </a:t>
            </a:r>
            <a:r>
              <a:rPr lang="fr-FR" altLang="sr-Latn-RS" dirty="0"/>
              <a:t>processus </a:t>
            </a:r>
            <a:r>
              <a:rPr lang="fr-FR" dirty="0"/>
              <a:t>d’évaluation.</a:t>
            </a:r>
          </a:p>
          <a:p>
            <a:endParaRPr lang="fr-FR" dirty="0"/>
          </a:p>
          <a:p>
            <a:r>
              <a:rPr lang="fr-FR" dirty="0"/>
              <a:t>La diapositive donne aussi un exemple de solution en relation avec l'exemple d’item choisi plus tôt. Elle explique notamment comment remédier au problème lié au fait de ne pas préciser la durée d'un pouvoir procédural.</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6CE661-25E3-4BB5-8F04-FE4813ED5314}" type="slidenum">
              <a:rPr lang="en-US" altLang="en-US" smtClean="0">
                <a:latin typeface="Calibri" panose="020F0502020204030204" pitchFamily="34" charset="0"/>
              </a:rPr>
              <a:pPr/>
              <a:t>10</a:t>
            </a:fld>
            <a:endParaRPr lang="en-US" altLang="en-US">
              <a:latin typeface="Calibri" panose="020F0502020204030204" pitchFamily="34" charset="0"/>
            </a:endParaRPr>
          </a:p>
        </p:txBody>
      </p:sp>
    </p:spTree>
    <p:extLst>
      <p:ext uri="{BB962C8B-B14F-4D97-AF65-F5344CB8AC3E}">
        <p14:creationId xmlns:p14="http://schemas.microsoft.com/office/powerpoint/2010/main" val="563369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a:t>La diapositive présente quelques caractéristiques essentielles de toute proposition de solution. Si elle manque de clarté ou de simplicité, le participant ne la comprendra peut-être pas ou sera incapable de l’appliquer. Il est donc important que la solution soit identifiée et expliquée aussi clairement et simplement que possible. De plus, elle doit être précise, une solution approximative pouvant être source de confusion et empêcher le participant de corriger comme il convient sa prestation à l’étape de la « répétition ». Lorsqu’il propose la solution, il est important que le formateur soit constructif et ne critique pas le participant.</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31CC976-457C-4A04-87F1-FDA1405FA59B}" type="slidenum">
              <a:rPr lang="en-US" altLang="en-US" smtClean="0">
                <a:latin typeface="Calibri" panose="020F0502020204030204" pitchFamily="34" charset="0"/>
              </a:rPr>
              <a:pPr/>
              <a:t>11</a:t>
            </a:fld>
            <a:endParaRPr lang="en-US" altLang="en-US">
              <a:latin typeface="Calibri" panose="020F0502020204030204" pitchFamily="34" charset="0"/>
            </a:endParaRPr>
          </a:p>
        </p:txBody>
      </p:sp>
    </p:spTree>
    <p:extLst>
      <p:ext uri="{BB962C8B-B14F-4D97-AF65-F5344CB8AC3E}">
        <p14:creationId xmlns:p14="http://schemas.microsoft.com/office/powerpoint/2010/main" val="2439385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fr-FR" dirty="0"/>
              <a:t>Les diapositives de la « démonstration » illustrent une partie importante du </a:t>
            </a:r>
            <a:r>
              <a:rPr lang="fr-FR" altLang="sr-Latn-RS" dirty="0"/>
              <a:t>processus </a:t>
            </a:r>
            <a:r>
              <a:rPr lang="fr-FR" dirty="0"/>
              <a:t>d’évaluation, qui permet au formateur de démontrer la solution à l’item proposé plus tôt au participant. La démonstration est importante, car elle permet au participant de comprendre comment il peut améliorer sa prestation.</a:t>
            </a:r>
          </a:p>
          <a:p>
            <a:pPr algn="just"/>
            <a:endParaRPr lang="fr-FR" dirty="0"/>
          </a:p>
          <a:p>
            <a:pPr algn="just"/>
            <a:r>
              <a:rPr lang="fr-FR" dirty="0"/>
              <a:t>La diapositive donne un exemple de démonstration (écrite) qui peut être utilisé en relation avec l'exemple d‘item retenu dans ce cours.</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FAF090E-16D0-4D0D-B8C7-2268A7BEF950}" type="slidenum">
              <a:rPr lang="en-US" altLang="en-US" smtClean="0">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2671821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FR" dirty="0"/>
              <a:t>La diapositive présente quelques caractéristiques pour la démonstration de la solution proposée, laquelle ne doit pas être très compliquée, car cela pourrait empêcher le participant de s'identifier ou de participer à la démonstration. La dernière étape, la « répétition », pourrait aussi poser problème. </a:t>
            </a:r>
          </a:p>
          <a:p>
            <a:endParaRPr lang="en-US" baseline="0" dirty="0"/>
          </a:p>
          <a:p>
            <a:r>
              <a:rPr lang="fr-FR" dirty="0"/>
              <a:t>Pour la démonstration, le formateur doit s’en tenir aux points auxquels le participant doit remédier et ne pas traiter de points que ce dernier connaît déjà.</a:t>
            </a:r>
          </a:p>
          <a:p>
            <a:endParaRPr lang="fr-FR" dirty="0"/>
          </a:p>
          <a:p>
            <a:r>
              <a:rPr lang="fr-FR" dirty="0"/>
              <a:t>Il faut garder en permanence à l'esprit le but de la démonstration – montrer au participant comment parvenir à ses fins.</a:t>
            </a:r>
            <a:endParaRPr lang="en-US" dirty="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9B97A31-91E0-4842-A4CD-A1047AF171DF}" type="slidenum">
              <a:rPr lang="en-US" altLang="en-US" smtClean="0">
                <a:latin typeface="Calibri" panose="020F0502020204030204" pitchFamily="34" charset="0"/>
              </a:rPr>
              <a:pPr/>
              <a:t>13</a:t>
            </a:fld>
            <a:endParaRPr lang="en-US" altLang="en-US">
              <a:latin typeface="Calibri" panose="020F0502020204030204" pitchFamily="34" charset="0"/>
            </a:endParaRPr>
          </a:p>
        </p:txBody>
      </p:sp>
    </p:spTree>
    <p:extLst>
      <p:ext uri="{BB962C8B-B14F-4D97-AF65-F5344CB8AC3E}">
        <p14:creationId xmlns:p14="http://schemas.microsoft.com/office/powerpoint/2010/main" val="582683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a:t>La « répétition » permet de tester l'efficacité de la procédure de feedback. Le formateur demandera au participant de répéter le point identifié dans l’item en gardant à l'esprit la solution proposée et la démonstration de la solution. Donner un bref feedback sur la répétition est également utile.</a:t>
            </a:r>
          </a:p>
          <a:p>
            <a:endParaRPr lang="fr-FR" dirty="0"/>
          </a:p>
          <a:p>
            <a:r>
              <a:rPr lang="fr-FR" dirty="0"/>
              <a:t>Le but de la répétition est à la fois d'identifier si le </a:t>
            </a:r>
            <a:r>
              <a:rPr lang="fr-FR" altLang="sr-Latn-RS" dirty="0"/>
              <a:t>processus </a:t>
            </a:r>
            <a:r>
              <a:rPr lang="fr-FR" dirty="0"/>
              <a:t>d’évaluation a été fructueux et si le participant peut mettre en œuvre la démonstration et corriger l’item.</a:t>
            </a:r>
          </a:p>
          <a:p>
            <a:endParaRPr lang="fr-FR" dirty="0"/>
          </a:p>
          <a:p>
            <a:endParaRPr lang="en-US" baseline="0"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9ABE45E-CA2C-4BBB-9671-587EAB8F538C}" type="slidenum">
              <a:rPr lang="en-US" altLang="en-US" smtClean="0">
                <a:latin typeface="Calibri" panose="020F0502020204030204" pitchFamily="34" charset="0"/>
              </a:rPr>
              <a:pPr/>
              <a:t>14</a:t>
            </a:fld>
            <a:endParaRPr lang="en-US" altLang="en-US">
              <a:latin typeface="Calibri" panose="020F0502020204030204" pitchFamily="34" charset="0"/>
            </a:endParaRPr>
          </a:p>
        </p:txBody>
      </p:sp>
    </p:spTree>
    <p:extLst>
      <p:ext uri="{BB962C8B-B14F-4D97-AF65-F5344CB8AC3E}">
        <p14:creationId xmlns:p14="http://schemas.microsoft.com/office/powerpoint/2010/main" val="2675698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Le formateur permettra aux participants de poser toutes les questions qu'ils pourraient avoir en rapport avec le cours.</a:t>
            </a:r>
          </a:p>
          <a:p>
            <a:endParaRPr lang="fr-FR" altLang="en-US" dirty="0"/>
          </a:p>
          <a:p>
            <a:r>
              <a:rPr lang="fr-FR" altLang="en-US" b="1" dirty="0"/>
              <a:t>Contrôle des connaissances</a:t>
            </a:r>
          </a:p>
          <a:p>
            <a:r>
              <a:rPr lang="fr-FR" altLang="en-US" dirty="0"/>
              <a:t>Le formateur peut tester les connaissances en posant des questions pertinentes.</a:t>
            </a:r>
          </a:p>
          <a:p>
            <a:endParaRPr lang="fr-FR" altLang="en-US" dirty="0"/>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8F8C24EB-5D36-4175-A329-6B72CC70616C}" type="slidenum">
              <a:rPr lang="en-GB" altLang="sr-Latn-RS"/>
              <a:pPr algn="r" eaLnBrk="1" hangingPunct="1">
                <a:spcBef>
                  <a:spcPct val="0"/>
                </a:spcBef>
              </a:pPr>
              <a:t>15</a:t>
            </a:fld>
            <a:endParaRPr lang="en-GB" altLang="sr-Latn-RS"/>
          </a:p>
        </p:txBody>
      </p:sp>
    </p:spTree>
    <p:extLst>
      <p:ext uri="{BB962C8B-B14F-4D97-AF65-F5344CB8AC3E}">
        <p14:creationId xmlns:p14="http://schemas.microsoft.com/office/powerpoint/2010/main" val="2291644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La diapositive résume les objectifs de la session.</a:t>
            </a:r>
          </a:p>
          <a:p>
            <a:endParaRPr lang="fr-FR" altLang="en-US" dirty="0"/>
          </a:p>
          <a:p>
            <a:r>
              <a:rPr lang="fr-FR" altLang="en-US" dirty="0"/>
              <a:t>Le formateur expliquera clairement les objectifs de la session aux participants.</a:t>
            </a: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7DD51BE-9394-4FAF-BE6A-0B7BA2985FE4}" type="slidenum">
              <a:rPr lang="en-US" altLang="en-US" smtClean="0"/>
              <a:pPr>
                <a:spcBef>
                  <a:spcPct val="0"/>
                </a:spcBef>
              </a:pPr>
              <a:t>2</a:t>
            </a:fld>
            <a:endParaRPr lang="en-US" altLang="en-US"/>
          </a:p>
        </p:txBody>
      </p:sp>
    </p:spTree>
    <p:extLst>
      <p:ext uri="{BB962C8B-B14F-4D97-AF65-F5344CB8AC3E}">
        <p14:creationId xmlns:p14="http://schemas.microsoft.com/office/powerpoint/2010/main" val="1961835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FBE08C0-0017-4553-BE4A-76B801CE04B6}" type="slidenum">
              <a:rPr lang="en-US" altLang="en-US" smtClean="0"/>
              <a:pPr>
                <a:spcBef>
                  <a:spcPct val="0"/>
                </a:spcBef>
              </a:pPr>
              <a:t>3</a:t>
            </a:fld>
            <a:endParaRPr lang="en-US" altLang="en-US"/>
          </a:p>
        </p:txBody>
      </p:sp>
    </p:spTree>
    <p:extLst>
      <p:ext uri="{BB962C8B-B14F-4D97-AF65-F5344CB8AC3E}">
        <p14:creationId xmlns:p14="http://schemas.microsoft.com/office/powerpoint/2010/main" val="1064789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FR" altLang="en-US" dirty="0"/>
              <a:t>À la fin de l'exercice, le formateur évaluera point par point la prestation des participants en suivant les six étapes du </a:t>
            </a:r>
            <a:r>
              <a:rPr lang="fr-FR" altLang="sr-Latn-RS" dirty="0"/>
              <a:t>processus</a:t>
            </a:r>
            <a:r>
              <a:rPr lang="fr-FR" altLang="en-US" dirty="0"/>
              <a:t> d’évaluation indiqué, fondé sur la méthode de George </a:t>
            </a:r>
            <a:r>
              <a:rPr lang="fr-FR" altLang="en-US" dirty="0" err="1"/>
              <a:t>Hampel</a:t>
            </a:r>
            <a:r>
              <a:rPr lang="fr-FR" altLang="en-US" dirty="0"/>
              <a:t>, juge et professeur australien (méthode </a:t>
            </a:r>
            <a:r>
              <a:rPr lang="fr-FR" altLang="en-US" dirty="0" err="1"/>
              <a:t>Hampel</a:t>
            </a:r>
            <a:r>
              <a:rPr lang="fr-FR" altLang="en-US" dirty="0"/>
              <a:t>), qui a mis au point une méthode structurée permettant un feedback théorique et pratique complet sur la réalisation d'un exercice. Bien que conçue au départ pour </a:t>
            </a:r>
            <a:r>
              <a:rPr lang="fr-FR" sz="1200" b="0" i="0" kern="1200" dirty="0">
                <a:solidFill>
                  <a:schemeClr val="tx1"/>
                </a:solidFill>
                <a:effectLst/>
                <a:latin typeface="+mn-lt"/>
                <a:ea typeface="MS PGothic" pitchFamily="34" charset="-128"/>
                <a:cs typeface="ＭＳ Ｐゴシック" charset="0"/>
              </a:rPr>
              <a:t>la formation des avocats</a:t>
            </a:r>
            <a:r>
              <a:rPr lang="fr-FR" altLang="en-US" dirty="0"/>
              <a:t>, elle peut être appliquée de façon générale  aux audiences et à l’examen des demandes d'autorisation de mener des mesures d'enquête relatives à la preuve électronique.</a:t>
            </a:r>
          </a:p>
          <a:p>
            <a:endParaRPr lang="fr-FR" altLang="en-US" dirty="0"/>
          </a:p>
          <a:p>
            <a:endParaRPr lang="en-US" altLang="en-US" baseline="0" dirty="0"/>
          </a:p>
          <a:p>
            <a:r>
              <a:rPr lang="fr-FR" altLang="en-US" baseline="0" dirty="0"/>
              <a:t>La diapositive énumère aussi les six étapes du processus qui serviront de base pour fournir un feedback aux participants, à savoir :</a:t>
            </a:r>
          </a:p>
          <a:p>
            <a:pPr marL="171450" indent="-171450">
              <a:buFont typeface="Arial" panose="020B0604020202020204" pitchFamily="34" charset="0"/>
              <a:buChar char="•"/>
            </a:pPr>
            <a:r>
              <a:rPr lang="fr-FR" altLang="en-US" baseline="0" dirty="0"/>
              <a:t>item</a:t>
            </a:r>
          </a:p>
          <a:p>
            <a:pPr marL="171450" indent="-171450">
              <a:buFont typeface="Arial" panose="020B0604020202020204" pitchFamily="34" charset="0"/>
              <a:buChar char="•"/>
            </a:pPr>
            <a:r>
              <a:rPr lang="fr-FR" altLang="en-US" baseline="0" dirty="0"/>
              <a:t>restitution</a:t>
            </a:r>
          </a:p>
          <a:p>
            <a:pPr marL="171450" indent="-171450">
              <a:buFont typeface="Arial" panose="020B0604020202020204" pitchFamily="34" charset="0"/>
              <a:buChar char="•"/>
            </a:pPr>
            <a:r>
              <a:rPr lang="fr-FR" altLang="en-US" baseline="0" dirty="0"/>
              <a:t>raison</a:t>
            </a:r>
          </a:p>
          <a:p>
            <a:pPr marL="171450" indent="-171450">
              <a:buFont typeface="Arial" panose="020B0604020202020204" pitchFamily="34" charset="0"/>
              <a:buChar char="•"/>
            </a:pPr>
            <a:r>
              <a:rPr lang="fr-FR" altLang="en-US" baseline="0" dirty="0"/>
              <a:t>remédiation</a:t>
            </a:r>
          </a:p>
          <a:p>
            <a:pPr marL="171450" indent="-171450">
              <a:buFont typeface="Arial" panose="020B0604020202020204" pitchFamily="34" charset="0"/>
              <a:buChar char="•"/>
            </a:pPr>
            <a:r>
              <a:rPr lang="fr-FR" altLang="sr-Latn-RS" dirty="0"/>
              <a:t>démonstration</a:t>
            </a:r>
            <a:endParaRPr lang="fr-FR" altLang="en-US" baseline="0" dirty="0"/>
          </a:p>
          <a:p>
            <a:pPr marL="171450" indent="-171450">
              <a:buFont typeface="Arial" panose="020B0604020202020204" pitchFamily="34" charset="0"/>
              <a:buChar char="•"/>
            </a:pPr>
            <a:r>
              <a:rPr lang="fr-FR" altLang="en-US" baseline="0" dirty="0"/>
              <a:t>répétition</a:t>
            </a:r>
          </a:p>
        </p:txBody>
      </p:sp>
      <p:sp>
        <p:nvSpPr>
          <p:cNvPr id="266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A879A6-DEC9-48A3-A20B-9657A2807C53}" type="slidenum">
              <a:rPr lang="en-US" altLang="en-US" smtClean="0"/>
              <a:pPr>
                <a:spcBef>
                  <a:spcPct val="0"/>
                </a:spcBef>
              </a:pPr>
              <a:t>4</a:t>
            </a:fld>
            <a:endParaRPr lang="en-US" altLang="en-US"/>
          </a:p>
        </p:txBody>
      </p:sp>
    </p:spTree>
    <p:extLst>
      <p:ext uri="{BB962C8B-B14F-4D97-AF65-F5344CB8AC3E}">
        <p14:creationId xmlns:p14="http://schemas.microsoft.com/office/powerpoint/2010/main" val="397101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La diapositive montre les 6 étapes du </a:t>
            </a:r>
            <a:r>
              <a:rPr lang="fr-FR" altLang="sr-Latn-RS" dirty="0"/>
              <a:t>processus </a:t>
            </a:r>
            <a:r>
              <a:rPr lang="fr-FR" altLang="en-US" dirty="0"/>
              <a:t>d'évaluation. Le formateur expliquera la différence entre « feedback » et « </a:t>
            </a:r>
            <a:r>
              <a:rPr lang="fr-FR" altLang="en-US" dirty="0" err="1"/>
              <a:t>feedforward</a:t>
            </a:r>
            <a:r>
              <a:rPr lang="fr-FR" altLang="en-US" dirty="0"/>
              <a:t> ». </a:t>
            </a:r>
          </a:p>
          <a:p>
            <a:endParaRPr lang="fr-FR" altLang="en-US" dirty="0"/>
          </a:p>
          <a:p>
            <a:r>
              <a:rPr lang="fr-FR" altLang="en-US" dirty="0"/>
              <a:t>Le feedback consiste à revenir sur la prestation du participant pendant l'exercice de simulation de l’audience.</a:t>
            </a:r>
          </a:p>
          <a:p>
            <a:r>
              <a:rPr lang="fr-FR" altLang="en-US" dirty="0"/>
              <a:t>Le </a:t>
            </a:r>
            <a:r>
              <a:rPr lang="fr-FR" altLang="en-US" dirty="0" err="1"/>
              <a:t>feedforward</a:t>
            </a:r>
            <a:r>
              <a:rPr lang="fr-FR" altLang="en-US" dirty="0"/>
              <a:t> consiste à proposer des solutions pour améliorer certains points de la prestation du participant pendant l'exercice </a:t>
            </a:r>
            <a:r>
              <a:rPr lang="fr-FR" altLang="en-US"/>
              <a:t>de simulation.</a:t>
            </a:r>
            <a:endParaRPr lang="fr-FR" altLang="en-US" dirty="0"/>
          </a:p>
          <a:p>
            <a:endParaRPr lang="en-US" altLang="en-US" dirty="0"/>
          </a:p>
          <a:p>
            <a:endParaRPr lang="en-US" altLang="en-US" baseline="0" dirty="0"/>
          </a:p>
        </p:txBody>
      </p:sp>
      <p:sp>
        <p:nvSpPr>
          <p:cNvPr id="2867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B853847-500D-41E1-BBFA-9BDE1CFFBAC4}" type="slidenum">
              <a:rPr lang="en-US" altLang="en-US" smtClean="0"/>
              <a:pPr>
                <a:spcBef>
                  <a:spcPct val="0"/>
                </a:spcBef>
              </a:pPr>
              <a:t>5</a:t>
            </a:fld>
            <a:endParaRPr lang="en-US" altLang="en-US"/>
          </a:p>
        </p:txBody>
      </p:sp>
    </p:spTree>
    <p:extLst>
      <p:ext uri="{BB962C8B-B14F-4D97-AF65-F5344CB8AC3E}">
        <p14:creationId xmlns:p14="http://schemas.microsoft.com/office/powerpoint/2010/main" val="1922012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Tout le processus de feedback repose sur l’« item », aussi est-il important que le formateur identifie le bon item. La diapositive montre que l’item est le point particulier de la prestation du participant qui sera abordé à l'étape du retour d'information. </a:t>
            </a:r>
          </a:p>
          <a:p>
            <a:endParaRPr lang="fr-FR" altLang="en-US" dirty="0"/>
          </a:p>
          <a:p>
            <a:r>
              <a:rPr lang="fr-FR" altLang="en-US" dirty="0"/>
              <a:t>La diapositive donne aussi un exemple d’item qui peut être utilisé pour donner aux participants une idée de ce que peut être un item. Les exemples des étapes suivantes reposent sur le même item. </a:t>
            </a:r>
            <a:endParaRPr lang="en-US" altLang="en-US" dirty="0"/>
          </a:p>
        </p:txBody>
      </p:sp>
      <p:sp>
        <p:nvSpPr>
          <p:cNvPr id="3072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A9A6121-7BB1-4D16-8E33-4D21A827089E}" type="slidenum">
              <a:rPr lang="en-US" altLang="en-US" smtClean="0"/>
              <a:pPr>
                <a:spcBef>
                  <a:spcPct val="0"/>
                </a:spcBef>
              </a:pPr>
              <a:t>6</a:t>
            </a:fld>
            <a:endParaRPr lang="en-US" altLang="en-US"/>
          </a:p>
        </p:txBody>
      </p:sp>
    </p:spTree>
    <p:extLst>
      <p:ext uri="{BB962C8B-B14F-4D97-AF65-F5344CB8AC3E}">
        <p14:creationId xmlns:p14="http://schemas.microsoft.com/office/powerpoint/2010/main" val="1644687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La diapositive énumère quelques principes directeurs pour qu’un item soit percutant. Un item déroutant ou compliqué sera problématique au stade de la remédiation, car il sera difficile de proposer une solution en des termes faciles à comprendre par les participants. Un item approximatif conduira à une solution ouverte et non spécifique qui ne sera pas forcément aussi utile pour les participants. Si l’item n'est ni positif ni prospectif, il risque de décourager les participants.</a:t>
            </a:r>
          </a:p>
          <a:p>
            <a:endParaRPr lang="fr-FR" alt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fr-FR" altLang="en-US" dirty="0"/>
              <a:t>Toutes les étapes suivantes du </a:t>
            </a:r>
            <a:r>
              <a:rPr lang="fr-FR" altLang="sr-Latn-RS" dirty="0"/>
              <a:t>processus </a:t>
            </a:r>
            <a:r>
              <a:rPr lang="fr-FR" altLang="en-US" dirty="0"/>
              <a:t>d’évaluation reposant sur cette étape, l'importance de choisir le bon item devrait être soulignée.</a:t>
            </a:r>
            <a:endParaRPr lang="en-US" altLang="en-US" baseline="0" dirty="0"/>
          </a:p>
        </p:txBody>
      </p:sp>
      <p:sp>
        <p:nvSpPr>
          <p:cNvPr id="3277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EF3835-9E46-4E3C-AF2D-CD83D5EA1A79}" type="slidenum">
              <a:rPr lang="en-US" altLang="en-US" smtClean="0"/>
              <a:pPr>
                <a:spcBef>
                  <a:spcPct val="0"/>
                </a:spcBef>
              </a:pPr>
              <a:t>7</a:t>
            </a:fld>
            <a:endParaRPr lang="en-US" altLang="en-US"/>
          </a:p>
        </p:txBody>
      </p:sp>
    </p:spTree>
    <p:extLst>
      <p:ext uri="{BB962C8B-B14F-4D97-AF65-F5344CB8AC3E}">
        <p14:creationId xmlns:p14="http://schemas.microsoft.com/office/powerpoint/2010/main" val="1105710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Dans l’étape de la « restitution », le formateur doit répéter les mots précis </a:t>
            </a:r>
            <a:r>
              <a:rPr lang="fr-FR" altLang="sr-Latn-RS" dirty="0"/>
              <a:t>employés par le participant à propos de</a:t>
            </a:r>
            <a:r>
              <a:rPr lang="fr-FR" dirty="0"/>
              <a:t> l’item qui ont été identifiés à l’étape précédente. À cette étape, le formateur doit impérativement répéter mot pour mot ce qu’a dit le participant. D’où l’importance de prendre des notes pendant l’exercice.</a:t>
            </a:r>
          </a:p>
          <a:p>
            <a:endParaRPr lang="fr-FR" dirty="0"/>
          </a:p>
          <a:p>
            <a:r>
              <a:rPr lang="fr-FR" dirty="0"/>
              <a:t>Le but de la « restitution » est de contextualiser l’item et de rappeler aux participants le point de leur prestation qui fera l’objet des étapes suivantes du </a:t>
            </a:r>
            <a:r>
              <a:rPr lang="fr-FR" altLang="sr-Latn-RS" dirty="0"/>
              <a:t>processus </a:t>
            </a:r>
            <a:r>
              <a:rPr lang="fr-FR" dirty="0"/>
              <a:t>d’évaluation.</a:t>
            </a:r>
            <a:endParaRPr lang="en-US" dirty="0"/>
          </a:p>
        </p:txBody>
      </p:sp>
      <p:sp>
        <p:nvSpPr>
          <p:cNvPr id="4" name="Slide Number Placeholder 3"/>
          <p:cNvSpPr>
            <a:spLocks noGrp="1"/>
          </p:cNvSpPr>
          <p:nvPr>
            <p:ph type="sldNum" sz="quarter" idx="10"/>
          </p:nvPr>
        </p:nvSpPr>
        <p:spPr/>
        <p:txBody>
          <a:bodyPr/>
          <a:lstStyle/>
          <a:p>
            <a:pPr>
              <a:defRPr/>
            </a:pPr>
            <a:fld id="{FC96E979-3653-486D-A2D0-2FDA0B0E8E3C}" type="slidenum">
              <a:rPr lang="en-US" altLang="en-US" smtClean="0"/>
              <a:pPr>
                <a:defRPr/>
              </a:pPr>
              <a:t>8</a:t>
            </a:fld>
            <a:endParaRPr lang="en-US" altLang="en-US" dirty="0"/>
          </a:p>
        </p:txBody>
      </p:sp>
    </p:spTree>
    <p:extLst>
      <p:ext uri="{BB962C8B-B14F-4D97-AF65-F5344CB8AC3E}">
        <p14:creationId xmlns:p14="http://schemas.microsoft.com/office/powerpoint/2010/main" val="3476493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Dans cette étape de la « raison », le formateur expliquera au participant pourquoi il a retenu cet item en particulier comme point de la prestation à améliorer.  La raison devrait être clairement formulée afin que le participant comprenne pourquoi cet aspect en particulier doit être abordé–; cela l’aidera à améliorer ses prestations futures.</a:t>
            </a:r>
          </a:p>
          <a:p>
            <a:endParaRPr lang="fr-FR" dirty="0"/>
          </a:p>
          <a:p>
            <a:r>
              <a:rPr lang="fr-FR" dirty="0"/>
              <a:t>La diapositive donne également un exemple qui s’appuie sur l’item indiqué précédemment. L'exemple illustre l'importance de préciser la durée de la mesure d'enquête.</a:t>
            </a:r>
            <a:endParaRPr lang="en-US" baseline="0" dirty="0"/>
          </a:p>
          <a:p>
            <a:endParaRPr lang="en-US" baseline="0" dirty="0"/>
          </a:p>
        </p:txBody>
      </p:sp>
      <p:sp>
        <p:nvSpPr>
          <p:cNvPr id="4" name="Slide Number Placeholder 3"/>
          <p:cNvSpPr>
            <a:spLocks noGrp="1"/>
          </p:cNvSpPr>
          <p:nvPr>
            <p:ph type="sldNum" sz="quarter" idx="10"/>
          </p:nvPr>
        </p:nvSpPr>
        <p:spPr/>
        <p:txBody>
          <a:bodyPr/>
          <a:lstStyle/>
          <a:p>
            <a:pPr>
              <a:defRPr/>
            </a:pPr>
            <a:fld id="{FC96E979-3653-486D-A2D0-2FDA0B0E8E3C}" type="slidenum">
              <a:rPr lang="en-US" altLang="en-US" smtClean="0"/>
              <a:pPr>
                <a:defRPr/>
              </a:pPr>
              <a:t>9</a:t>
            </a:fld>
            <a:endParaRPr lang="en-US" altLang="en-US" dirty="0"/>
          </a:p>
        </p:txBody>
      </p:sp>
    </p:spTree>
    <p:extLst>
      <p:ext uri="{BB962C8B-B14F-4D97-AF65-F5344CB8AC3E}">
        <p14:creationId xmlns:p14="http://schemas.microsoft.com/office/powerpoint/2010/main" val="4138758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38D477E-DDDA-4EED-BB28-F28788FFB0A7}"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480E08-2EAE-484B-B473-98BBB64B6152}" type="slidenum">
              <a:rPr lang="en-US" altLang="en-US"/>
              <a:pPr>
                <a:defRPr/>
              </a:pPr>
              <a:t>‹N°›</a:t>
            </a:fld>
            <a:endParaRPr lang="en-US" altLang="en-US" dirty="0"/>
          </a:p>
        </p:txBody>
      </p:sp>
    </p:spTree>
    <p:extLst>
      <p:ext uri="{BB962C8B-B14F-4D97-AF65-F5344CB8AC3E}">
        <p14:creationId xmlns:p14="http://schemas.microsoft.com/office/powerpoint/2010/main" val="2775417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9AFDFE25-036D-4BD1-A1C8-1682D5CA9667}"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B89D43F-47FD-40DA-A1CC-E033AD0DD8B8}" type="slidenum">
              <a:rPr lang="en-US" altLang="en-US"/>
              <a:pPr>
                <a:defRPr/>
              </a:pPr>
              <a:t>‹N°›</a:t>
            </a:fld>
            <a:endParaRPr lang="en-US" altLang="en-US" dirty="0"/>
          </a:p>
        </p:txBody>
      </p:sp>
    </p:spTree>
    <p:extLst>
      <p:ext uri="{BB962C8B-B14F-4D97-AF65-F5344CB8AC3E}">
        <p14:creationId xmlns:p14="http://schemas.microsoft.com/office/powerpoint/2010/main" val="4108099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CE9E4D07-DBC1-4052-B5AE-9CD71CEEB9DC}"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3FAF78-3664-408E-908E-F7A023CDFB7C}" type="slidenum">
              <a:rPr lang="en-US" altLang="en-US"/>
              <a:pPr>
                <a:defRPr/>
              </a:pPr>
              <a:t>‹N°›</a:t>
            </a:fld>
            <a:endParaRPr lang="en-US" altLang="en-US" dirty="0"/>
          </a:p>
        </p:txBody>
      </p:sp>
    </p:spTree>
    <p:extLst>
      <p:ext uri="{BB962C8B-B14F-4D97-AF65-F5344CB8AC3E}">
        <p14:creationId xmlns:p14="http://schemas.microsoft.com/office/powerpoint/2010/main" val="289432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76289E76-D3F2-41F0-89A6-3656EE385FAF}"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3451F8-E47A-4C4C-AEE5-18DDC4D308B8}" type="slidenum">
              <a:rPr lang="en-US" altLang="en-US"/>
              <a:pPr>
                <a:defRPr/>
              </a:pPr>
              <a:t>‹N°›</a:t>
            </a:fld>
            <a:endParaRPr lang="en-US" altLang="en-US" dirty="0"/>
          </a:p>
        </p:txBody>
      </p:sp>
    </p:spTree>
    <p:extLst>
      <p:ext uri="{BB962C8B-B14F-4D97-AF65-F5344CB8AC3E}">
        <p14:creationId xmlns:p14="http://schemas.microsoft.com/office/powerpoint/2010/main" val="1073067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E450FEA8-A8B0-4709-A11E-844AC21B9CD0}"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E45F50-78C5-4817-8065-16DF20E8F21B}" type="slidenum">
              <a:rPr lang="en-US" altLang="en-US"/>
              <a:pPr>
                <a:defRPr/>
              </a:pPr>
              <a:t>‹N°›</a:t>
            </a:fld>
            <a:endParaRPr lang="en-US" altLang="en-US" dirty="0"/>
          </a:p>
        </p:txBody>
      </p:sp>
    </p:spTree>
    <p:extLst>
      <p:ext uri="{BB962C8B-B14F-4D97-AF65-F5344CB8AC3E}">
        <p14:creationId xmlns:p14="http://schemas.microsoft.com/office/powerpoint/2010/main" val="357692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980F6493-923E-45A6-9312-131D05B850B9}" type="datetime1">
              <a:rPr lang="en-US"/>
              <a:pPr>
                <a:defRPr/>
              </a:pPr>
              <a:t>5/30/2018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99774F-7F37-4156-B0BA-B2BAFCC3FD35}" type="slidenum">
              <a:rPr lang="en-US" altLang="en-US"/>
              <a:pPr>
                <a:defRPr/>
              </a:pPr>
              <a:t>‹N°›</a:t>
            </a:fld>
            <a:endParaRPr lang="en-US" altLang="en-US" dirty="0"/>
          </a:p>
        </p:txBody>
      </p:sp>
    </p:spTree>
    <p:extLst>
      <p:ext uri="{BB962C8B-B14F-4D97-AF65-F5344CB8AC3E}">
        <p14:creationId xmlns:p14="http://schemas.microsoft.com/office/powerpoint/2010/main" val="918053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A817021-81AD-4C7B-BF00-EF9E13662862}" type="datetime1">
              <a:rPr lang="en-US"/>
              <a:pPr>
                <a:defRPr/>
              </a:pPr>
              <a:t>5/30/2018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D2FE74E-B0D3-4F5A-9C3F-EBBCE24B429E}" type="slidenum">
              <a:rPr lang="en-US" altLang="en-US"/>
              <a:pPr>
                <a:defRPr/>
              </a:pPr>
              <a:t>‹N°›</a:t>
            </a:fld>
            <a:endParaRPr lang="en-US" altLang="en-US" dirty="0"/>
          </a:p>
        </p:txBody>
      </p:sp>
    </p:spTree>
    <p:extLst>
      <p:ext uri="{BB962C8B-B14F-4D97-AF65-F5344CB8AC3E}">
        <p14:creationId xmlns:p14="http://schemas.microsoft.com/office/powerpoint/2010/main" val="287618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397EC58-6570-4117-B522-1144A2922F55}" type="datetime1">
              <a:rPr lang="en-US"/>
              <a:pPr>
                <a:defRPr/>
              </a:pPr>
              <a:t>5/30/2018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FAB326B-A9C4-4D15-B7F6-DB813C6B1D11}" type="slidenum">
              <a:rPr lang="en-US" altLang="en-US"/>
              <a:pPr>
                <a:defRPr/>
              </a:pPr>
              <a:t>‹N°›</a:t>
            </a:fld>
            <a:endParaRPr lang="en-US" altLang="en-US" dirty="0"/>
          </a:p>
        </p:txBody>
      </p:sp>
    </p:spTree>
    <p:extLst>
      <p:ext uri="{BB962C8B-B14F-4D97-AF65-F5344CB8AC3E}">
        <p14:creationId xmlns:p14="http://schemas.microsoft.com/office/powerpoint/2010/main" val="3863749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9B366F2-EC13-4D2F-9941-2F5F86D8DCA6}" type="datetime1">
              <a:rPr lang="en-US"/>
              <a:pPr>
                <a:defRPr/>
              </a:pPr>
              <a:t>5/30/2018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AFB0452-DBA8-48EE-9D70-B2FC84ECCE67}" type="slidenum">
              <a:rPr lang="en-US" altLang="en-US"/>
              <a:pPr>
                <a:defRPr/>
              </a:pPr>
              <a:t>‹N°›</a:t>
            </a:fld>
            <a:endParaRPr lang="en-US" altLang="en-US" dirty="0"/>
          </a:p>
        </p:txBody>
      </p:sp>
    </p:spTree>
    <p:extLst>
      <p:ext uri="{BB962C8B-B14F-4D97-AF65-F5344CB8AC3E}">
        <p14:creationId xmlns:p14="http://schemas.microsoft.com/office/powerpoint/2010/main" val="176494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660C1D38-8DB6-436E-9104-01D9AA27752F}" type="datetime1">
              <a:rPr lang="en-US"/>
              <a:pPr>
                <a:defRPr/>
              </a:pPr>
              <a:t>5/30/2018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4D31FA6-C5B1-4B7A-8C0F-078863E59D2F}" type="slidenum">
              <a:rPr lang="en-US" altLang="en-US"/>
              <a:pPr>
                <a:defRPr/>
              </a:pPr>
              <a:t>‹N°›</a:t>
            </a:fld>
            <a:endParaRPr lang="en-US" altLang="en-US" dirty="0"/>
          </a:p>
        </p:txBody>
      </p:sp>
    </p:spTree>
    <p:extLst>
      <p:ext uri="{BB962C8B-B14F-4D97-AF65-F5344CB8AC3E}">
        <p14:creationId xmlns:p14="http://schemas.microsoft.com/office/powerpoint/2010/main" val="2326180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E1FDE2C7-12F8-4A86-84E2-C57577CFD7EC}" type="datetime1">
              <a:rPr lang="en-US"/>
              <a:pPr>
                <a:defRPr/>
              </a:pPr>
              <a:t>5/30/2018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84C5359-D88C-4212-ACBB-5893085EEC4B}" type="slidenum">
              <a:rPr lang="en-US" altLang="en-US"/>
              <a:pPr>
                <a:defRPr/>
              </a:pPr>
              <a:t>‹N°›</a:t>
            </a:fld>
            <a:endParaRPr lang="en-US" altLang="en-US" dirty="0"/>
          </a:p>
        </p:txBody>
      </p:sp>
    </p:spTree>
    <p:extLst>
      <p:ext uri="{BB962C8B-B14F-4D97-AF65-F5344CB8AC3E}">
        <p14:creationId xmlns:p14="http://schemas.microsoft.com/office/powerpoint/2010/main" val="2817114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81923126-B0DC-46A0-8706-FCF9B808A616}" type="datetime1">
              <a:rPr lang="en-US"/>
              <a:pPr>
                <a:defRPr/>
              </a:pPr>
              <a:t>5/30/2018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8146C09E-E844-44C7-ACA1-D4FE36B3AEAF}" type="slidenum">
              <a:rPr lang="en-US" altLang="en-US"/>
              <a:pPr>
                <a:defRPr/>
              </a:pPr>
              <a:t>‹N°›</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2130425"/>
            <a:ext cx="7772400" cy="1470025"/>
          </a:xfrm>
        </p:spPr>
        <p:txBody>
          <a:bodyPr/>
          <a:lstStyle/>
          <a:p>
            <a:pPr eaLnBrk="1" hangingPunct="1"/>
            <a:r>
              <a:rPr lang="fr-FR" dirty="0"/>
              <a:t>Cybercriminalité – Formation avancée pour les juges et les procureurs</a:t>
            </a:r>
            <a:endParaRPr lang="en-US" altLang="sr-Latn-RS" dirty="0"/>
          </a:p>
        </p:txBody>
      </p:sp>
      <p:sp>
        <p:nvSpPr>
          <p:cNvPr id="3075" name="Subtitle 2"/>
          <p:cNvSpPr>
            <a:spLocks noGrp="1"/>
          </p:cNvSpPr>
          <p:nvPr>
            <p:ph type="subTitle" idx="1"/>
          </p:nvPr>
        </p:nvSpPr>
        <p:spPr>
          <a:xfrm>
            <a:off x="1371600" y="3886200"/>
            <a:ext cx="6400800" cy="2676525"/>
          </a:xfrm>
        </p:spPr>
        <p:txBody>
          <a:bodyPr/>
          <a:lstStyle/>
          <a:p>
            <a:pPr eaLnBrk="1" hangingPunct="1"/>
            <a:br>
              <a:rPr lang="en-US" altLang="sr-Latn-RS" dirty="0">
                <a:solidFill>
                  <a:srgbClr val="898989"/>
                </a:solidFill>
              </a:rPr>
            </a:br>
            <a:r>
              <a:rPr lang="en-US" altLang="sr-Latn-RS" dirty="0">
                <a:solidFill>
                  <a:srgbClr val="898989"/>
                </a:solidFill>
              </a:rPr>
              <a:t>Sessions 2.4.2 </a:t>
            </a:r>
            <a:br>
              <a:rPr lang="en-US" altLang="sr-Latn-RS" dirty="0">
                <a:solidFill>
                  <a:srgbClr val="898989"/>
                </a:solidFill>
              </a:rPr>
            </a:br>
            <a:r>
              <a:rPr lang="en-US" altLang="sr-Latn-RS" dirty="0">
                <a:solidFill>
                  <a:srgbClr val="898989"/>
                </a:solidFill>
              </a:rPr>
              <a:t>Feedback sur </a:t>
            </a:r>
            <a:r>
              <a:rPr lang="en-US" altLang="sr-Latn-RS" dirty="0" err="1">
                <a:solidFill>
                  <a:srgbClr val="898989"/>
                </a:solidFill>
              </a:rPr>
              <a:t>l'exercice</a:t>
            </a:r>
            <a:r>
              <a:rPr lang="en-US" altLang="sr-Latn-RS" dirty="0">
                <a:solidFill>
                  <a:srgbClr val="898989"/>
                </a:solidFill>
              </a:rPr>
              <a:t> de simulation </a:t>
            </a:r>
            <a:r>
              <a:rPr lang="en-US" altLang="sr-Latn-RS" dirty="0" err="1">
                <a:solidFill>
                  <a:srgbClr val="898989"/>
                </a:solidFill>
              </a:rPr>
              <a:t>d’une</a:t>
            </a:r>
            <a:r>
              <a:rPr lang="en-US" altLang="sr-Latn-RS" dirty="0">
                <a:solidFill>
                  <a:srgbClr val="898989"/>
                </a:solidFill>
              </a:rPr>
              <a:t> audience</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91968A39-F2CF-42C8-BC62-0E8B7677EBAF}"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5C42FDD-C453-43B2-80BD-20295F5AABF3}"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grpSp>
        <p:nvGrpSpPr>
          <p:cNvPr id="35843" name="Group 5"/>
          <p:cNvGrpSpPr>
            <a:grpSpLocks/>
          </p:cNvGrpSpPr>
          <p:nvPr/>
        </p:nvGrpSpPr>
        <p:grpSpPr bwMode="auto">
          <a:xfrm>
            <a:off x="2436813" y="227013"/>
            <a:ext cx="4116387" cy="920750"/>
            <a:chOff x="4388049" y="2884782"/>
            <a:chExt cx="1828353" cy="731341"/>
          </a:xfrm>
        </p:grpSpPr>
        <p:sp>
          <p:nvSpPr>
            <p:cNvPr id="7" name="Chevron 6"/>
            <p:cNvSpPr/>
            <p:nvPr/>
          </p:nvSpPr>
          <p:spPr>
            <a:xfrm>
              <a:off x="4388049" y="2884782"/>
              <a:ext cx="1828353" cy="731341"/>
            </a:xfrm>
            <a:prstGeom prst="chevron">
              <a:avLst/>
            </a:prstGeom>
          </p:spPr>
          <p:style>
            <a:lnRef idx="2">
              <a:schemeClr val="lt1">
                <a:hueOff val="0"/>
                <a:satOff val="0"/>
                <a:lumOff val="0"/>
                <a:alphaOff val="0"/>
              </a:schemeClr>
            </a:lnRef>
            <a:fillRef idx="1">
              <a:schemeClr val="accent5">
                <a:hueOff val="-5960326"/>
                <a:satOff val="23887"/>
                <a:lumOff val="5177"/>
                <a:alphaOff val="0"/>
              </a:schemeClr>
            </a:fillRef>
            <a:effectRef idx="0">
              <a:schemeClr val="accent5">
                <a:hueOff val="-5960326"/>
                <a:satOff val="23887"/>
                <a:lumOff val="5177"/>
                <a:alphaOff val="0"/>
              </a:schemeClr>
            </a:effectRef>
            <a:fontRef idx="minor">
              <a:schemeClr val="lt1"/>
            </a:fontRef>
          </p:style>
        </p:sp>
        <p:sp>
          <p:nvSpPr>
            <p:cNvPr id="11" name="Chevron 4"/>
            <p:cNvSpPr/>
            <p:nvPr/>
          </p:nvSpPr>
          <p:spPr>
            <a:xfrm>
              <a:off x="4754001" y="2884782"/>
              <a:ext cx="1301497"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err="1">
                  <a:solidFill>
                    <a:schemeClr val="tx1"/>
                  </a:solidFill>
                  <a:latin typeface="Times New Roman" panose="02020603050405020304" pitchFamily="18" charset="0"/>
                  <a:cs typeface="Times New Roman" panose="02020603050405020304" pitchFamily="18" charset="0"/>
                </a:rPr>
                <a:t>Remédiation</a:t>
              </a:r>
              <a:endParaRPr lang="en-US" sz="4000" b="1" dirty="0">
                <a:solidFill>
                  <a:schemeClr val="tx1"/>
                </a:solidFill>
                <a:latin typeface="Times New Roman" panose="02020603050405020304" pitchFamily="18" charset="0"/>
                <a:cs typeface="Times New Roman" panose="02020603050405020304" pitchFamily="18" charset="0"/>
              </a:endParaRPr>
            </a:p>
          </p:txBody>
        </p:sp>
      </p:grpSp>
      <p:sp>
        <p:nvSpPr>
          <p:cNvPr id="35844"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Expliquer comment le participant peut résoudre le problème identifié dans l’item</a:t>
            </a:r>
          </a:p>
          <a:p>
            <a:pPr algn="just" eaLnBrk="1" hangingPunct="1"/>
            <a:endParaRPr lang="en-GB" altLang="sr-Latn-RS" b="1" dirty="0"/>
          </a:p>
          <a:p>
            <a:pPr algn="just" eaLnBrk="1" hangingPunct="1"/>
            <a:r>
              <a:rPr lang="en-GB" altLang="sr-Latn-RS" dirty="0" err="1"/>
              <a:t>Exemple</a:t>
            </a:r>
            <a:r>
              <a:rPr lang="en-GB" altLang="sr-Latn-RS" dirty="0"/>
              <a:t> :</a:t>
            </a:r>
          </a:p>
          <a:p>
            <a:pPr lvl="1" algn="just" eaLnBrk="1" hangingPunct="1">
              <a:buNone/>
            </a:pPr>
            <a:r>
              <a:rPr lang="fr-FR" altLang="sr-Latn-RS" sz="3200" dirty="0"/>
              <a:t>« Pensez simplement à ce que vous devriez indiquer concernant la durée du pouvoir d'interception, peut-être une heure de début et de fin et si les renouvellements sont autorisés ».</a:t>
            </a:r>
            <a:endParaRPr lang="en-GB" altLang="sr-Latn-RS"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1630913-797C-46FD-8356-F5854C5B6A42}"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grpSp>
        <p:nvGrpSpPr>
          <p:cNvPr id="37891" name="Group 5"/>
          <p:cNvGrpSpPr>
            <a:grpSpLocks/>
          </p:cNvGrpSpPr>
          <p:nvPr/>
        </p:nvGrpSpPr>
        <p:grpSpPr bwMode="auto">
          <a:xfrm>
            <a:off x="2436813" y="227013"/>
            <a:ext cx="4116387" cy="920750"/>
            <a:chOff x="4388049" y="2884782"/>
            <a:chExt cx="1828353" cy="731341"/>
          </a:xfrm>
        </p:grpSpPr>
        <p:sp>
          <p:nvSpPr>
            <p:cNvPr id="7" name="Chevron 6"/>
            <p:cNvSpPr/>
            <p:nvPr/>
          </p:nvSpPr>
          <p:spPr>
            <a:xfrm>
              <a:off x="4388049" y="2884782"/>
              <a:ext cx="1828353" cy="731341"/>
            </a:xfrm>
            <a:prstGeom prst="chevron">
              <a:avLst/>
            </a:prstGeom>
          </p:spPr>
          <p:style>
            <a:lnRef idx="2">
              <a:schemeClr val="lt1">
                <a:hueOff val="0"/>
                <a:satOff val="0"/>
                <a:lumOff val="0"/>
                <a:alphaOff val="0"/>
              </a:schemeClr>
            </a:lnRef>
            <a:fillRef idx="1">
              <a:schemeClr val="accent5">
                <a:hueOff val="-5960326"/>
                <a:satOff val="23887"/>
                <a:lumOff val="5177"/>
                <a:alphaOff val="0"/>
              </a:schemeClr>
            </a:fillRef>
            <a:effectRef idx="0">
              <a:schemeClr val="accent5">
                <a:hueOff val="-5960326"/>
                <a:satOff val="23887"/>
                <a:lumOff val="5177"/>
                <a:alphaOff val="0"/>
              </a:schemeClr>
            </a:effectRef>
            <a:fontRef idx="minor">
              <a:schemeClr val="lt1"/>
            </a:fontRef>
          </p:style>
        </p:sp>
        <p:sp>
          <p:nvSpPr>
            <p:cNvPr id="11" name="Chevron 4"/>
            <p:cNvSpPr/>
            <p:nvPr/>
          </p:nvSpPr>
          <p:spPr>
            <a:xfrm>
              <a:off x="4677272" y="2884782"/>
              <a:ext cx="1351594"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err="1">
                  <a:solidFill>
                    <a:schemeClr val="tx1"/>
                  </a:solidFill>
                  <a:latin typeface="Times New Roman" panose="02020603050405020304" pitchFamily="18" charset="0"/>
                  <a:cs typeface="Times New Roman" panose="02020603050405020304" pitchFamily="18" charset="0"/>
                </a:rPr>
                <a:t>Remédiation</a:t>
              </a:r>
              <a:endParaRPr lang="en-US" sz="4000" b="1" dirty="0">
                <a:solidFill>
                  <a:schemeClr val="tx1"/>
                </a:solidFill>
                <a:latin typeface="Times New Roman" panose="02020603050405020304" pitchFamily="18" charset="0"/>
                <a:cs typeface="Times New Roman" panose="02020603050405020304" pitchFamily="18" charset="0"/>
              </a:endParaRPr>
            </a:p>
          </p:txBody>
        </p:sp>
      </p:grpSp>
      <p:sp>
        <p:nvSpPr>
          <p:cNvPr id="37892"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La proposition </a:t>
            </a:r>
            <a:r>
              <a:rPr lang="en-GB" altLang="sr-Latn-RS" dirty="0" err="1"/>
              <a:t>doit</a:t>
            </a:r>
            <a:r>
              <a:rPr lang="en-GB" altLang="sr-Latn-RS" dirty="0"/>
              <a:t> </a:t>
            </a:r>
            <a:r>
              <a:rPr lang="en-GB" altLang="sr-Latn-RS" dirty="0" err="1"/>
              <a:t>être</a:t>
            </a:r>
            <a:r>
              <a:rPr lang="en-GB" altLang="sr-Latn-RS" dirty="0"/>
              <a:t> :</a:t>
            </a:r>
          </a:p>
          <a:p>
            <a:pPr algn="just" eaLnBrk="1" hangingPunct="1"/>
            <a:endParaRPr lang="en-GB" altLang="sr-Latn-RS" dirty="0"/>
          </a:p>
          <a:p>
            <a:pPr lvl="1" algn="just" eaLnBrk="1" hangingPunct="1"/>
            <a:r>
              <a:rPr lang="fr-FR" altLang="sr-Latn-RS" sz="3200" dirty="0"/>
              <a:t>claire</a:t>
            </a:r>
          </a:p>
          <a:p>
            <a:pPr lvl="1" algn="just" eaLnBrk="1" hangingPunct="1"/>
            <a:r>
              <a:rPr lang="fr-FR" altLang="sr-Latn-RS" sz="3200" dirty="0"/>
              <a:t>simple</a:t>
            </a:r>
          </a:p>
          <a:p>
            <a:pPr lvl="1" algn="just" eaLnBrk="1" hangingPunct="1"/>
            <a:r>
              <a:rPr lang="fr-FR" altLang="sr-Latn-RS" sz="3200" dirty="0"/>
              <a:t>précise </a:t>
            </a:r>
          </a:p>
          <a:p>
            <a:pPr lvl="1" algn="just" eaLnBrk="1" hangingPunct="1"/>
            <a:r>
              <a:rPr lang="fr-FR" altLang="sr-Latn-RS" sz="3200" dirty="0"/>
              <a:t>constructive</a:t>
            </a:r>
            <a:endParaRPr lang="en-GB" altLang="sr-Latn-RS" sz="3200" dirty="0"/>
          </a:p>
          <a:p>
            <a:pPr algn="just" eaLnBrk="1" hangingPunct="1"/>
            <a:endParaRPr lang="en-GB" altLang="sr-Latn-R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EF2DBCC-354D-4646-9AE6-773A50876666}"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grpSp>
        <p:nvGrpSpPr>
          <p:cNvPr id="39939" name="Group 8"/>
          <p:cNvGrpSpPr>
            <a:grpSpLocks/>
          </p:cNvGrpSpPr>
          <p:nvPr/>
        </p:nvGrpSpPr>
        <p:grpSpPr bwMode="auto">
          <a:xfrm>
            <a:off x="2409825" y="227013"/>
            <a:ext cx="4143375" cy="920750"/>
            <a:chOff x="5850732" y="2884782"/>
            <a:chExt cx="1828353" cy="731341"/>
          </a:xfrm>
        </p:grpSpPr>
        <p:sp>
          <p:nvSpPr>
            <p:cNvPr id="10" name="Chevron 9"/>
            <p:cNvSpPr/>
            <p:nvPr/>
          </p:nvSpPr>
          <p:spPr>
            <a:xfrm>
              <a:off x="5850732" y="2884782"/>
              <a:ext cx="1828353" cy="731341"/>
            </a:xfrm>
            <a:prstGeom prst="chevron">
              <a:avLst/>
            </a:prstGeom>
          </p:spPr>
          <p:style>
            <a:lnRef idx="2">
              <a:schemeClr val="lt1">
                <a:hueOff val="0"/>
                <a:satOff val="0"/>
                <a:lumOff val="0"/>
                <a:alphaOff val="0"/>
              </a:schemeClr>
            </a:lnRef>
            <a:fillRef idx="1">
              <a:schemeClr val="accent5">
                <a:hueOff val="-7947101"/>
                <a:satOff val="31849"/>
                <a:lumOff val="6902"/>
                <a:alphaOff val="0"/>
              </a:schemeClr>
            </a:fillRef>
            <a:effectRef idx="0">
              <a:schemeClr val="accent5">
                <a:hueOff val="-7947101"/>
                <a:satOff val="31849"/>
                <a:lumOff val="6902"/>
                <a:alphaOff val="0"/>
              </a:schemeClr>
            </a:effectRef>
            <a:fontRef idx="minor">
              <a:schemeClr val="lt1"/>
            </a:fontRef>
          </p:style>
        </p:sp>
        <p:sp>
          <p:nvSpPr>
            <p:cNvPr id="11" name="Chevron 4"/>
            <p:cNvSpPr/>
            <p:nvPr/>
          </p:nvSpPr>
          <p:spPr>
            <a:xfrm>
              <a:off x="6216403" y="2884782"/>
              <a:ext cx="1097012"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2900" b="1" dirty="0" err="1">
                  <a:solidFill>
                    <a:schemeClr val="tx1"/>
                  </a:solidFill>
                  <a:latin typeface="Times New Roman" panose="02020603050405020304" pitchFamily="18" charset="0"/>
                  <a:cs typeface="Times New Roman" panose="02020603050405020304" pitchFamily="18" charset="0"/>
                </a:rPr>
                <a:t>Démonstration</a:t>
              </a:r>
              <a:endParaRPr lang="en-US" sz="2900" b="1" dirty="0">
                <a:solidFill>
                  <a:schemeClr val="tx1"/>
                </a:solidFill>
                <a:latin typeface="Times New Roman" panose="02020603050405020304" pitchFamily="18" charset="0"/>
                <a:cs typeface="Times New Roman" panose="02020603050405020304" pitchFamily="18" charset="0"/>
              </a:endParaRPr>
            </a:p>
          </p:txBody>
        </p:sp>
      </p:grpSp>
      <p:sp>
        <p:nvSpPr>
          <p:cNvPr id="39940"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sz="3000" dirty="0"/>
              <a:t>Démontrer la solution proposée</a:t>
            </a:r>
            <a:endParaRPr lang="en-GB" altLang="sr-Latn-RS" sz="3000" dirty="0"/>
          </a:p>
          <a:p>
            <a:pPr algn="just" eaLnBrk="1" hangingPunct="1"/>
            <a:endParaRPr lang="en-GB" altLang="sr-Latn-RS" sz="3000" b="1" dirty="0"/>
          </a:p>
          <a:p>
            <a:pPr algn="just" eaLnBrk="1" hangingPunct="1"/>
            <a:r>
              <a:rPr lang="en-GB" altLang="sr-Latn-RS" sz="3000" dirty="0" err="1"/>
              <a:t>Exemple</a:t>
            </a:r>
            <a:r>
              <a:rPr lang="en-GB" altLang="sr-Latn-RS" sz="3000" dirty="0"/>
              <a:t> :</a:t>
            </a:r>
          </a:p>
          <a:p>
            <a:pPr lvl="1" algn="just" eaLnBrk="1" hangingPunct="1">
              <a:buNone/>
            </a:pPr>
            <a:r>
              <a:rPr lang="fr-FR" altLang="sr-Latn-RS" sz="3000" dirty="0"/>
              <a:t>« Votre autorisation aurait pu être plus précise. Par exemple : ‘vous êtes autorisé à intercepter les communications du compte de MI 1 au compte de MI 2 de 08:00:00:00 le 23 octobre 2017 à 11:59:59:59 le 23 octobre 2017. Une nouvelle autorisation sera accordée pour tout renouvellement’ »</a:t>
            </a:r>
            <a:endParaRPr lang="en-GB" altLang="sr-Latn-RS" sz="3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2921C8-3CC2-4D6F-B1F1-F08CA9723977}"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
        <p:nvSpPr>
          <p:cNvPr id="41987"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La </a:t>
            </a:r>
            <a:r>
              <a:rPr lang="en-GB" altLang="sr-Latn-RS" dirty="0" err="1"/>
              <a:t>démonstration</a:t>
            </a:r>
            <a:r>
              <a:rPr lang="en-GB" altLang="sr-Latn-RS" dirty="0"/>
              <a:t> :</a:t>
            </a:r>
          </a:p>
          <a:p>
            <a:pPr algn="just" eaLnBrk="1" hangingPunct="1"/>
            <a:endParaRPr lang="en-GB" altLang="sr-Latn-RS" dirty="0"/>
          </a:p>
          <a:p>
            <a:pPr lvl="1" algn="just" eaLnBrk="1" hangingPunct="1"/>
            <a:r>
              <a:rPr lang="fr-FR" altLang="sr-Latn-RS" sz="3200" dirty="0"/>
              <a:t> </a:t>
            </a:r>
            <a:r>
              <a:rPr lang="en-GB" altLang="sr-Latn-RS" sz="3200" dirty="0" err="1"/>
              <a:t>doit</a:t>
            </a:r>
            <a:r>
              <a:rPr lang="en-GB" altLang="sr-Latn-RS" sz="3200" dirty="0"/>
              <a:t> </a:t>
            </a:r>
            <a:r>
              <a:rPr lang="fr-FR" altLang="sr-Latn-RS" sz="3200" dirty="0"/>
              <a:t>être d’un niveau auquel le participant peut s'identifier et participer</a:t>
            </a:r>
          </a:p>
          <a:p>
            <a:pPr lvl="1" algn="just" eaLnBrk="1" hangingPunct="1"/>
            <a:r>
              <a:rPr lang="fr-FR" altLang="sr-Latn-RS" sz="3200" dirty="0"/>
              <a:t> ne </a:t>
            </a:r>
            <a:r>
              <a:rPr lang="en-GB" altLang="sr-Latn-RS" sz="3200" dirty="0" err="1"/>
              <a:t>doit</a:t>
            </a:r>
            <a:r>
              <a:rPr lang="en-GB" altLang="sr-Latn-RS" sz="3200" dirty="0"/>
              <a:t> </a:t>
            </a:r>
            <a:r>
              <a:rPr lang="fr-FR" altLang="sr-Latn-RS" sz="3200" dirty="0"/>
              <a:t>pas démontrer ce que le participant sait déjà</a:t>
            </a:r>
          </a:p>
          <a:p>
            <a:pPr lvl="1" algn="just" eaLnBrk="1" hangingPunct="1"/>
            <a:r>
              <a:rPr lang="fr-FR" altLang="sr-Latn-RS" sz="3200" dirty="0"/>
              <a:t> </a:t>
            </a:r>
            <a:r>
              <a:rPr lang="en-GB" altLang="sr-Latn-RS" sz="3200" dirty="0" err="1"/>
              <a:t>doit</a:t>
            </a:r>
            <a:r>
              <a:rPr lang="en-GB" altLang="sr-Latn-RS" sz="3200" dirty="0"/>
              <a:t> </a:t>
            </a:r>
            <a:r>
              <a:rPr lang="fr-FR" altLang="sr-Latn-RS" sz="3200" dirty="0"/>
              <a:t>montrer au participant comment il peut parvenir à ses fins</a:t>
            </a:r>
          </a:p>
          <a:p>
            <a:pPr lvl="1" algn="just" eaLnBrk="1" hangingPunct="1">
              <a:buFont typeface="Arial" panose="020B0604020202020204" pitchFamily="34" charset="0"/>
              <a:buNone/>
            </a:pPr>
            <a:endParaRPr lang="en-GB" altLang="sr-Latn-RS" sz="3200" dirty="0"/>
          </a:p>
        </p:txBody>
      </p:sp>
      <p:grpSp>
        <p:nvGrpSpPr>
          <p:cNvPr id="41988" name="Group 8"/>
          <p:cNvGrpSpPr>
            <a:grpSpLocks/>
          </p:cNvGrpSpPr>
          <p:nvPr/>
        </p:nvGrpSpPr>
        <p:grpSpPr bwMode="auto">
          <a:xfrm>
            <a:off x="2409825" y="227013"/>
            <a:ext cx="4143375" cy="920750"/>
            <a:chOff x="5850732" y="2884782"/>
            <a:chExt cx="1828353" cy="731341"/>
          </a:xfrm>
        </p:grpSpPr>
        <p:sp>
          <p:nvSpPr>
            <p:cNvPr id="13" name="Chevron 12"/>
            <p:cNvSpPr/>
            <p:nvPr/>
          </p:nvSpPr>
          <p:spPr>
            <a:xfrm>
              <a:off x="5850732" y="2884782"/>
              <a:ext cx="1828353" cy="731341"/>
            </a:xfrm>
            <a:prstGeom prst="chevron">
              <a:avLst/>
            </a:prstGeom>
          </p:spPr>
          <p:style>
            <a:lnRef idx="2">
              <a:schemeClr val="lt1">
                <a:hueOff val="0"/>
                <a:satOff val="0"/>
                <a:lumOff val="0"/>
                <a:alphaOff val="0"/>
              </a:schemeClr>
            </a:lnRef>
            <a:fillRef idx="1">
              <a:schemeClr val="accent5">
                <a:hueOff val="-7947101"/>
                <a:satOff val="31849"/>
                <a:lumOff val="6902"/>
                <a:alphaOff val="0"/>
              </a:schemeClr>
            </a:fillRef>
            <a:effectRef idx="0">
              <a:schemeClr val="accent5">
                <a:hueOff val="-7947101"/>
                <a:satOff val="31849"/>
                <a:lumOff val="6902"/>
                <a:alphaOff val="0"/>
              </a:schemeClr>
            </a:effectRef>
            <a:fontRef idx="minor">
              <a:schemeClr val="lt1"/>
            </a:fontRef>
          </p:style>
        </p:sp>
        <p:sp>
          <p:nvSpPr>
            <p:cNvPr id="14" name="Chevron 4"/>
            <p:cNvSpPr/>
            <p:nvPr/>
          </p:nvSpPr>
          <p:spPr>
            <a:xfrm>
              <a:off x="6216403" y="2884782"/>
              <a:ext cx="1097012"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2900" b="1" dirty="0">
                  <a:solidFill>
                    <a:schemeClr val="tx1"/>
                  </a:solidFill>
                  <a:latin typeface="Times New Roman" panose="02020603050405020304" pitchFamily="18" charset="0"/>
                  <a:cs typeface="Times New Roman" panose="02020603050405020304" pitchFamily="18" charset="0"/>
                </a:rPr>
                <a:t>Demonstration</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E86BF47-8E39-491F-B72F-4B800B74B955}"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grpSp>
        <p:nvGrpSpPr>
          <p:cNvPr id="44035" name="Group 17"/>
          <p:cNvGrpSpPr>
            <a:grpSpLocks/>
          </p:cNvGrpSpPr>
          <p:nvPr/>
        </p:nvGrpSpPr>
        <p:grpSpPr bwMode="auto">
          <a:xfrm>
            <a:off x="2409825" y="227013"/>
            <a:ext cx="4173538" cy="920750"/>
            <a:chOff x="7314530" y="2884782"/>
            <a:chExt cx="1828353" cy="731341"/>
          </a:xfrm>
        </p:grpSpPr>
        <p:sp>
          <p:nvSpPr>
            <p:cNvPr id="19" name="Chevron 18"/>
            <p:cNvSpPr/>
            <p:nvPr/>
          </p:nvSpPr>
          <p:spPr>
            <a:xfrm>
              <a:off x="7314530" y="2884782"/>
              <a:ext cx="1828353" cy="731341"/>
            </a:xfrm>
            <a:prstGeom prst="chevron">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20" name="Chevron 6"/>
            <p:cNvSpPr/>
            <p:nvPr/>
          </p:nvSpPr>
          <p:spPr>
            <a:xfrm>
              <a:off x="7680340" y="2884782"/>
              <a:ext cx="1096734"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err="1">
                  <a:solidFill>
                    <a:schemeClr val="tx1"/>
                  </a:solidFill>
                  <a:latin typeface="Times New Roman" panose="02020603050405020304" pitchFamily="18" charset="0"/>
                  <a:cs typeface="Times New Roman" panose="02020603050405020304" pitchFamily="18" charset="0"/>
                </a:rPr>
                <a:t>Répétition</a:t>
              </a:r>
              <a:endParaRPr lang="en-US" sz="4000" b="1" dirty="0">
                <a:solidFill>
                  <a:schemeClr val="tx1"/>
                </a:solidFill>
                <a:latin typeface="Times New Roman" panose="02020603050405020304" pitchFamily="18" charset="0"/>
                <a:cs typeface="Times New Roman" panose="02020603050405020304" pitchFamily="18" charset="0"/>
              </a:endParaRPr>
            </a:p>
          </p:txBody>
        </p:sp>
      </p:gr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Demander au participant de répéter la prestation du point identifié dans l’item</a:t>
            </a:r>
          </a:p>
          <a:p>
            <a:pPr algn="just" eaLnBrk="1" hangingPunct="1"/>
            <a:endParaRPr lang="en-GB" altLang="sr-Latn-RS" dirty="0"/>
          </a:p>
          <a:p>
            <a:pPr algn="just" eaLnBrk="1" hangingPunct="1"/>
            <a:r>
              <a:rPr lang="fr-FR" altLang="sr-Latn-RS" dirty="0"/>
              <a:t>La répétition a pour but </a:t>
            </a:r>
            <a:r>
              <a:rPr lang="en-GB" altLang="sr-Latn-RS" dirty="0"/>
              <a:t>:</a:t>
            </a:r>
          </a:p>
          <a:p>
            <a:pPr lvl="1" algn="just" eaLnBrk="1" hangingPunct="1"/>
            <a:r>
              <a:rPr lang="fr-FR" altLang="sr-Latn-RS" sz="3200" dirty="0"/>
              <a:t>de savoir si le processus d’évaluation a été fructueux</a:t>
            </a:r>
          </a:p>
          <a:p>
            <a:pPr lvl="1" algn="just" eaLnBrk="1" hangingPunct="1"/>
            <a:r>
              <a:rPr lang="fr-FR" altLang="sr-Latn-RS" sz="3200" dirty="0"/>
              <a:t>d'évaluer si le participant a intégré l’effet de la démonstration</a:t>
            </a:r>
            <a:endParaRPr lang="en-GB" altLang="sr-Latn-RS"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FAD4BB3-B5EB-4E14-A3F3-53EB53763D18}" type="slidenum">
              <a:rPr lang="en-US" altLang="fr-FR" sz="1200" smtClean="0">
                <a:solidFill>
                  <a:srgbClr val="898989"/>
                </a:solidFill>
              </a:rPr>
              <a:pPr>
                <a:spcBef>
                  <a:spcPct val="0"/>
                </a:spcBef>
                <a:buFontTx/>
                <a:buNone/>
              </a:pPr>
              <a:t>15</a:t>
            </a:fld>
            <a:endParaRPr lang="en-US" altLang="fr-FR"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eaLnBrk="1" hangingPunct="1"/>
            <a:r>
              <a:rPr lang="en-GB" altLang="sr-Latn-RS" b="1" dirty="0" err="1"/>
              <a:t>Objectifs</a:t>
            </a:r>
            <a:r>
              <a:rPr lang="en-GB" altLang="sr-Latn-RS" b="1" dirty="0"/>
              <a:t> de la session</a:t>
            </a:r>
          </a:p>
        </p:txBody>
      </p:sp>
      <p:sp>
        <p:nvSpPr>
          <p:cNvPr id="4" name="Content Placeholder 2"/>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fr-FR" dirty="0">
                <a:solidFill>
                  <a:srgbClr val="000000"/>
                </a:solidFill>
                <a:latin typeface="+mj-lt"/>
                <a:ea typeface="MS PGothic" charset="0"/>
                <a:cs typeface="MS PGothic" charset="0"/>
              </a:rPr>
              <a:t>À la fin du cours, les délégués sauront :</a:t>
            </a:r>
          </a:p>
          <a:p>
            <a:pPr>
              <a:spcBef>
                <a:spcPct val="20000"/>
              </a:spcBef>
              <a:buFont typeface="Arial" charset="0"/>
              <a:buNone/>
              <a:defRPr/>
            </a:pPr>
            <a:endParaRPr lang="pt-PT" dirty="0">
              <a:solidFill>
                <a:srgbClr val="000000"/>
              </a:solidFill>
              <a:latin typeface="+mj-lt"/>
              <a:ea typeface="MS PGothic" charset="0"/>
              <a:cs typeface="MS PGothic" charset="0"/>
            </a:endParaRPr>
          </a:p>
          <a:p>
            <a:pPr algn="just">
              <a:spcBef>
                <a:spcPct val="20000"/>
              </a:spcBef>
              <a:buFont typeface="Arial" charset="0"/>
              <a:buChar char="•"/>
              <a:defRPr/>
            </a:pPr>
            <a:r>
              <a:rPr lang="fr-FR" dirty="0">
                <a:solidFill>
                  <a:srgbClr val="000000"/>
                </a:solidFill>
                <a:latin typeface="+mj-lt"/>
              </a:rPr>
              <a:t>évaluer et analyser la prestation des délégués pendant de l'exercice de simulation de l’audience/examen des demandes de mesures d'enquête</a:t>
            </a:r>
          </a:p>
          <a:p>
            <a:pPr algn="just">
              <a:spcBef>
                <a:spcPct val="20000"/>
              </a:spcBef>
              <a:buFont typeface="Arial" charset="0"/>
              <a:buChar char="•"/>
              <a:defRPr/>
            </a:pPr>
            <a:r>
              <a:rPr lang="fr-FR" dirty="0">
                <a:solidFill>
                  <a:srgbClr val="000000"/>
                </a:solidFill>
                <a:latin typeface="+mj-lt"/>
              </a:rPr>
              <a:t>mettre en œuvre chacune des 6 étapes du processus  d’évaluation pour faire part de leurs commentaires aux participants / commenter les prestations des participants</a:t>
            </a: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9AC1BC5C-4FE4-4F37-88E8-BE45EBEC5CBC}"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n-GB" altLang="sr-Latn-RS" sz="4000" b="1" dirty="0"/>
              <a:t>Feedback sur </a:t>
            </a:r>
            <a:r>
              <a:rPr lang="en-GB" altLang="sr-Latn-RS" sz="4000" b="1" dirty="0" err="1"/>
              <a:t>l’exercice</a:t>
            </a:r>
            <a:endParaRPr lang="en-GB" altLang="sr-Latn-RS" sz="4000" dirty="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074E755-9E26-4373-B379-42BE20FECF73}"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Image result for feedback feedforw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305175"/>
            <a:ext cx="3200400" cy="323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EE8C74A-A6D0-4ED4-8E36-40C8CA303024}"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
        <p:nvSpPr>
          <p:cNvPr id="25604" name="Rectangle 3"/>
          <p:cNvSpPr txBox="1">
            <a:spLocks/>
          </p:cNvSpPr>
          <p:nvPr/>
        </p:nvSpPr>
        <p:spPr bwMode="auto">
          <a:xfrm>
            <a:off x="744538" y="6429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Après l'exercice, le formateur évalue point par point les prestations des participants </a:t>
            </a:r>
          </a:p>
          <a:p>
            <a:pPr algn="just" eaLnBrk="1" hangingPunct="1"/>
            <a:r>
              <a:rPr lang="fr-FR" altLang="sr-Latn-RS" dirty="0"/>
              <a:t>Pour ce faire, il suit le processus d’évaluation suivante en 6 étapes :</a:t>
            </a:r>
          </a:p>
          <a:p>
            <a:pPr lvl="1" algn="just" eaLnBrk="1" hangingPunct="1"/>
            <a:r>
              <a:rPr lang="fr-FR" altLang="sr-Latn-RS" dirty="0"/>
              <a:t>item</a:t>
            </a:r>
          </a:p>
          <a:p>
            <a:pPr lvl="1" algn="just" eaLnBrk="1" hangingPunct="1"/>
            <a:r>
              <a:rPr lang="fr-FR" altLang="sr-Latn-RS" dirty="0"/>
              <a:t>restitution</a:t>
            </a:r>
          </a:p>
          <a:p>
            <a:pPr lvl="1" algn="just" eaLnBrk="1" hangingPunct="1"/>
            <a:r>
              <a:rPr lang="fr-FR" altLang="sr-Latn-RS" dirty="0"/>
              <a:t>raison</a:t>
            </a:r>
          </a:p>
          <a:p>
            <a:pPr lvl="1" algn="just" eaLnBrk="1" hangingPunct="1"/>
            <a:r>
              <a:rPr lang="fr-FR" altLang="sr-Latn-RS" dirty="0"/>
              <a:t>remédiation</a:t>
            </a:r>
          </a:p>
          <a:p>
            <a:pPr lvl="1" algn="just" eaLnBrk="1" hangingPunct="1"/>
            <a:r>
              <a:rPr lang="fr-FR" altLang="sr-Latn-RS" dirty="0"/>
              <a:t>démonstration</a:t>
            </a:r>
          </a:p>
          <a:p>
            <a:pPr lvl="1" algn="just" eaLnBrk="1" hangingPunct="1"/>
            <a:r>
              <a:rPr lang="fr-FR" altLang="sr-Latn-RS" dirty="0"/>
              <a:t>répétition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64885246"/>
              </p:ext>
            </p:extLst>
          </p:nvPr>
        </p:nvGraphicFramePr>
        <p:xfrm>
          <a:off x="1" y="357093"/>
          <a:ext cx="9144000" cy="6500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651" name="Title 1"/>
          <p:cNvSpPr txBox="1">
            <a:spLocks/>
          </p:cNvSpPr>
          <p:nvPr/>
        </p:nvSpPr>
        <p:spPr bwMode="auto">
          <a:xfrm>
            <a:off x="457200" y="1363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Le </a:t>
            </a:r>
            <a:r>
              <a:rPr lang="en-GB" altLang="sr-Latn-RS" sz="4000" b="1" dirty="0" err="1"/>
              <a:t>processus</a:t>
            </a:r>
            <a:r>
              <a:rPr lang="en-GB" altLang="sr-Latn-RS" sz="4000" b="1" dirty="0"/>
              <a:t> </a:t>
            </a:r>
            <a:r>
              <a:rPr lang="en-GB" altLang="sr-Latn-RS" sz="4000" b="1" dirty="0" err="1"/>
              <a:t>d'évaluation</a:t>
            </a:r>
            <a:endParaRPr lang="en-GB" altLang="sr-Latn-RS" sz="4000" b="1" dirty="0"/>
          </a:p>
        </p:txBody>
      </p:sp>
      <p:grpSp>
        <p:nvGrpSpPr>
          <p:cNvPr id="16" name="Group 15"/>
          <p:cNvGrpSpPr>
            <a:grpSpLocks/>
          </p:cNvGrpSpPr>
          <p:nvPr/>
        </p:nvGrpSpPr>
        <p:grpSpPr bwMode="auto">
          <a:xfrm>
            <a:off x="125413" y="4087813"/>
            <a:ext cx="4284662" cy="341312"/>
            <a:chOff x="125507" y="4087906"/>
            <a:chExt cx="4285128" cy="340659"/>
          </a:xfrm>
        </p:grpSpPr>
        <p:cxnSp>
          <p:nvCxnSpPr>
            <p:cNvPr id="4" name="Straight Connector 3"/>
            <p:cNvCxnSpPr/>
            <p:nvPr/>
          </p:nvCxnSpPr>
          <p:spPr>
            <a:xfrm>
              <a:off x="125507" y="4087906"/>
              <a:ext cx="0" cy="34065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38208" y="4338251"/>
              <a:ext cx="4272427" cy="950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410635" y="4087906"/>
              <a:ext cx="0" cy="331152"/>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1" name="Group 10"/>
          <p:cNvGrpSpPr>
            <a:grpSpLocks/>
          </p:cNvGrpSpPr>
          <p:nvPr/>
        </p:nvGrpSpPr>
        <p:grpSpPr bwMode="auto">
          <a:xfrm>
            <a:off x="4549775" y="4102100"/>
            <a:ext cx="4284663" cy="341313"/>
            <a:chOff x="4549589" y="4102092"/>
            <a:chExt cx="4285128" cy="340659"/>
          </a:xfrm>
        </p:grpSpPr>
        <p:cxnSp>
          <p:nvCxnSpPr>
            <p:cNvPr id="13" name="Straight Connector 12"/>
            <p:cNvCxnSpPr/>
            <p:nvPr/>
          </p:nvCxnSpPr>
          <p:spPr>
            <a:xfrm>
              <a:off x="4549589" y="4102092"/>
              <a:ext cx="0" cy="34065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562290" y="4352436"/>
              <a:ext cx="4272427" cy="950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8834717" y="4102092"/>
              <a:ext cx="0" cy="331152"/>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8" name="Title 1"/>
          <p:cNvSpPr txBox="1">
            <a:spLocks/>
          </p:cNvSpPr>
          <p:nvPr/>
        </p:nvSpPr>
        <p:spPr bwMode="auto">
          <a:xfrm>
            <a:off x="139700" y="4514850"/>
            <a:ext cx="42703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2500" b="1"/>
              <a:t>FeedBACK</a:t>
            </a:r>
          </a:p>
        </p:txBody>
      </p:sp>
      <p:sp>
        <p:nvSpPr>
          <p:cNvPr id="19" name="Title 1"/>
          <p:cNvSpPr txBox="1">
            <a:spLocks/>
          </p:cNvSpPr>
          <p:nvPr/>
        </p:nvSpPr>
        <p:spPr bwMode="auto">
          <a:xfrm>
            <a:off x="4410075" y="4514850"/>
            <a:ext cx="42719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2500" b="1" dirty="0" err="1"/>
              <a:t>FeedFORWARD</a:t>
            </a:r>
            <a:endParaRPr lang="en-GB" altLang="sr-Latn-RS" sz="2500"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0FEF9982-05D5-4F9D-95F8-0941A9B3E4BF}"/>
                                            </p:graphicEl>
                                          </p:spTgt>
                                        </p:tgtEl>
                                        <p:attrNameLst>
                                          <p:attrName>style.visibility</p:attrName>
                                        </p:attrNameLst>
                                      </p:cBhvr>
                                      <p:to>
                                        <p:strVal val="visible"/>
                                      </p:to>
                                    </p:set>
                                    <p:animEffect transition="in" filter="fade">
                                      <p:cBhvr>
                                        <p:cTn id="7" dur="500"/>
                                        <p:tgtEl>
                                          <p:spTgt spid="2">
                                            <p:graphicEl>
                                              <a:dgm id="{0FEF9982-05D5-4F9D-95F8-0941A9B3E4B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graphicEl>
                                              <a:dgm id="{BAF0E997-A6A7-4543-A022-AFB0AAD2B834}"/>
                                            </p:graphicEl>
                                          </p:spTgt>
                                        </p:tgtEl>
                                        <p:attrNameLst>
                                          <p:attrName>style.visibility</p:attrName>
                                        </p:attrNameLst>
                                      </p:cBhvr>
                                      <p:to>
                                        <p:strVal val="visible"/>
                                      </p:to>
                                    </p:set>
                                    <p:animEffect transition="in" filter="fade">
                                      <p:cBhvr>
                                        <p:cTn id="12" dur="500"/>
                                        <p:tgtEl>
                                          <p:spTgt spid="2">
                                            <p:graphicEl>
                                              <a:dgm id="{BAF0E997-A6A7-4543-A022-AFB0AAD2B834}"/>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graphicEl>
                                              <a:dgm id="{FB00FCFA-DD7B-4C62-999F-E9AD31AC0127}"/>
                                            </p:graphicEl>
                                          </p:spTgt>
                                        </p:tgtEl>
                                        <p:attrNameLst>
                                          <p:attrName>style.visibility</p:attrName>
                                        </p:attrNameLst>
                                      </p:cBhvr>
                                      <p:to>
                                        <p:strVal val="visible"/>
                                      </p:to>
                                    </p:set>
                                    <p:animEffect transition="in" filter="fade">
                                      <p:cBhvr>
                                        <p:cTn id="17" dur="500"/>
                                        <p:tgtEl>
                                          <p:spTgt spid="2">
                                            <p:graphicEl>
                                              <a:dgm id="{FB00FCFA-DD7B-4C62-999F-E9AD31AC012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graphicEl>
                                              <a:dgm id="{21482D90-E10E-4256-A7AC-3E97E1A27AE5}"/>
                                            </p:graphicEl>
                                          </p:spTgt>
                                        </p:tgtEl>
                                        <p:attrNameLst>
                                          <p:attrName>style.visibility</p:attrName>
                                        </p:attrNameLst>
                                      </p:cBhvr>
                                      <p:to>
                                        <p:strVal val="visible"/>
                                      </p:to>
                                    </p:set>
                                    <p:animEffect transition="in" filter="fade">
                                      <p:cBhvr>
                                        <p:cTn id="22" dur="500"/>
                                        <p:tgtEl>
                                          <p:spTgt spid="2">
                                            <p:graphicEl>
                                              <a:dgm id="{21482D90-E10E-4256-A7AC-3E97E1A27AE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graphicEl>
                                              <a:dgm id="{12AC6EE2-DF62-46EA-8000-6AAFD7378340}"/>
                                            </p:graphicEl>
                                          </p:spTgt>
                                        </p:tgtEl>
                                        <p:attrNameLst>
                                          <p:attrName>style.visibility</p:attrName>
                                        </p:attrNameLst>
                                      </p:cBhvr>
                                      <p:to>
                                        <p:strVal val="visible"/>
                                      </p:to>
                                    </p:set>
                                    <p:animEffect transition="in" filter="fade">
                                      <p:cBhvr>
                                        <p:cTn id="27" dur="500"/>
                                        <p:tgtEl>
                                          <p:spTgt spid="2">
                                            <p:graphicEl>
                                              <a:dgm id="{12AC6EE2-DF62-46EA-8000-6AAFD737834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graphicEl>
                                              <a:dgm id="{9C071094-6428-4661-AC61-B5DBC1B95392}"/>
                                            </p:graphicEl>
                                          </p:spTgt>
                                        </p:tgtEl>
                                        <p:attrNameLst>
                                          <p:attrName>style.visibility</p:attrName>
                                        </p:attrNameLst>
                                      </p:cBhvr>
                                      <p:to>
                                        <p:strVal val="visible"/>
                                      </p:to>
                                    </p:set>
                                    <p:animEffect transition="in" filter="fade">
                                      <p:cBhvr>
                                        <p:cTn id="32" dur="500"/>
                                        <p:tgtEl>
                                          <p:spTgt spid="2">
                                            <p:graphicEl>
                                              <a:dgm id="{9C071094-6428-4661-AC61-B5DBC1B95392}"/>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one"/>
        </p:bldSub>
      </p:bldGraphic>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A56745-9E69-41DD-A63D-12BBF779B07C}" type="slidenum">
              <a:rPr lang="en-US" altLang="fr-FR" sz="1200" smtClean="0">
                <a:solidFill>
                  <a:srgbClr val="898989"/>
                </a:solidFill>
              </a:rPr>
              <a:pPr>
                <a:spcBef>
                  <a:spcPct val="0"/>
                </a:spcBef>
                <a:buFontTx/>
                <a:buNone/>
              </a:pPr>
              <a:t>6</a:t>
            </a:fld>
            <a:endParaRPr lang="en-US" altLang="fr-FR" sz="1200">
              <a:solidFill>
                <a:srgbClr val="898989"/>
              </a:solidFill>
            </a:endParaRPr>
          </a:p>
        </p:txBody>
      </p:sp>
      <p:grpSp>
        <p:nvGrpSpPr>
          <p:cNvPr id="29699" name="Group 8"/>
          <p:cNvGrpSpPr>
            <a:grpSpLocks/>
          </p:cNvGrpSpPr>
          <p:nvPr/>
        </p:nvGrpSpPr>
        <p:grpSpPr bwMode="auto">
          <a:xfrm>
            <a:off x="2384425" y="244475"/>
            <a:ext cx="4429125" cy="920750"/>
            <a:chOff x="0" y="2884782"/>
            <a:chExt cx="1828353" cy="731341"/>
          </a:xfrm>
        </p:grpSpPr>
        <p:sp>
          <p:nvSpPr>
            <p:cNvPr id="10" name="Pentagon 9"/>
            <p:cNvSpPr/>
            <p:nvPr/>
          </p:nvSpPr>
          <p:spPr>
            <a:xfrm>
              <a:off x="0" y="2884782"/>
              <a:ext cx="1828353" cy="731341"/>
            </a:xfrm>
            <a:prstGeom prst="homePlat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1" name="Pentagon 4"/>
            <p:cNvSpPr/>
            <p:nvPr/>
          </p:nvSpPr>
          <p:spPr>
            <a:xfrm>
              <a:off x="0" y="2884782"/>
              <a:ext cx="1645518" cy="731341"/>
            </a:xfrm>
            <a:prstGeom prst="rect">
              <a:avLst/>
            </a:prstGeom>
          </p:spPr>
          <p:style>
            <a:lnRef idx="0">
              <a:scrgbClr r="0" g="0" b="0"/>
            </a:lnRef>
            <a:fillRef idx="0">
              <a:scrgbClr r="0" g="0" b="0"/>
            </a:fillRef>
            <a:effectRef idx="0">
              <a:scrgbClr r="0" g="0" b="0"/>
            </a:effectRef>
            <a:fontRef idx="minor">
              <a:schemeClr val="lt1"/>
            </a:fontRef>
          </p:style>
          <p:txBody>
            <a:bodyPr lIns="10668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Item </a:t>
              </a:r>
            </a:p>
          </p:txBody>
        </p:sp>
      </p:grpSp>
      <p:sp>
        <p:nvSpPr>
          <p:cNvPr id="19"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GB" altLang="sr-Latn-RS" dirty="0"/>
          </a:p>
          <a:p>
            <a:pPr algn="just" eaLnBrk="1" hangingPunct="1">
              <a:defRPr/>
            </a:pPr>
            <a:r>
              <a:rPr lang="fr-FR" altLang="sr-Latn-RS" dirty="0"/>
              <a:t>Identifier un point particulier de la prestation du participant qui sera abordé</a:t>
            </a:r>
          </a:p>
          <a:p>
            <a:pPr algn="just" eaLnBrk="1" hangingPunct="1">
              <a:defRPr/>
            </a:pPr>
            <a:endParaRPr lang="en-GB" altLang="sr-Latn-RS" dirty="0"/>
          </a:p>
          <a:p>
            <a:pPr algn="just" eaLnBrk="1" hangingPunct="1">
              <a:defRPr/>
            </a:pPr>
            <a:r>
              <a:rPr lang="en-GB" altLang="sr-Latn-RS" dirty="0" err="1"/>
              <a:t>Exemple</a:t>
            </a:r>
            <a:r>
              <a:rPr lang="en-GB" altLang="sr-Latn-RS" dirty="0"/>
              <a:t> :</a:t>
            </a:r>
          </a:p>
          <a:p>
            <a:pPr marL="400050" lvl="1" indent="0" algn="just" eaLnBrk="1" hangingPunct="1">
              <a:buNone/>
              <a:defRPr/>
            </a:pPr>
            <a:r>
              <a:rPr lang="fr-FR" altLang="sr-Latn-RS" sz="3200" dirty="0"/>
              <a:t>« J’aimerais que nous discutions de la manière dont vous pourriez expliquer la durée d'un pouvoir procédural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3B12B10-CC2C-46D3-BD6B-E0FEBEDEAF09}" type="slidenum">
              <a:rPr lang="en-US" altLang="fr-FR" sz="1200" smtClean="0">
                <a:solidFill>
                  <a:srgbClr val="898989"/>
                </a:solidFill>
              </a:rPr>
              <a:pPr>
                <a:spcBef>
                  <a:spcPct val="0"/>
                </a:spcBef>
                <a:buFontTx/>
                <a:buNone/>
              </a:pPr>
              <a:t>7</a:t>
            </a:fld>
            <a:endParaRPr lang="en-US" altLang="fr-FR" sz="1200">
              <a:solidFill>
                <a:srgbClr val="898989"/>
              </a:solidFill>
            </a:endParaRPr>
          </a:p>
        </p:txBody>
      </p:sp>
      <p:grpSp>
        <p:nvGrpSpPr>
          <p:cNvPr id="31747" name="Group 8"/>
          <p:cNvGrpSpPr>
            <a:grpSpLocks/>
          </p:cNvGrpSpPr>
          <p:nvPr/>
        </p:nvGrpSpPr>
        <p:grpSpPr bwMode="auto">
          <a:xfrm>
            <a:off x="2384425" y="244475"/>
            <a:ext cx="4429125" cy="920750"/>
            <a:chOff x="0" y="2884782"/>
            <a:chExt cx="1828353" cy="731341"/>
          </a:xfrm>
        </p:grpSpPr>
        <p:sp>
          <p:nvSpPr>
            <p:cNvPr id="10" name="Pentagon 9"/>
            <p:cNvSpPr/>
            <p:nvPr/>
          </p:nvSpPr>
          <p:spPr>
            <a:xfrm>
              <a:off x="0" y="2884782"/>
              <a:ext cx="1828353" cy="731341"/>
            </a:xfrm>
            <a:prstGeom prst="homePlat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1" name="Pentagon 4"/>
            <p:cNvSpPr/>
            <p:nvPr/>
          </p:nvSpPr>
          <p:spPr>
            <a:xfrm>
              <a:off x="0" y="2884782"/>
              <a:ext cx="1645518" cy="731341"/>
            </a:xfrm>
            <a:prstGeom prst="rect">
              <a:avLst/>
            </a:prstGeom>
          </p:spPr>
          <p:style>
            <a:lnRef idx="0">
              <a:scrgbClr r="0" g="0" b="0"/>
            </a:lnRef>
            <a:fillRef idx="0">
              <a:scrgbClr r="0" g="0" b="0"/>
            </a:fillRef>
            <a:effectRef idx="0">
              <a:scrgbClr r="0" g="0" b="0"/>
            </a:effectRef>
            <a:fontRef idx="minor">
              <a:schemeClr val="lt1"/>
            </a:fontRef>
          </p:style>
          <p:txBody>
            <a:bodyPr lIns="10668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Item </a:t>
              </a:r>
            </a:p>
          </p:txBody>
        </p:sp>
      </p:grpSp>
      <p:sp>
        <p:nvSpPr>
          <p:cNvPr id="31748"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err="1"/>
              <a:t>L’item</a:t>
            </a:r>
            <a:r>
              <a:rPr lang="en-GB" altLang="sr-Latn-RS" dirty="0"/>
              <a:t> </a:t>
            </a:r>
            <a:r>
              <a:rPr lang="en-GB" altLang="sr-Latn-RS" dirty="0" err="1"/>
              <a:t>doit</a:t>
            </a:r>
            <a:r>
              <a:rPr lang="en-GB" altLang="sr-Latn-RS" dirty="0"/>
              <a:t> </a:t>
            </a:r>
            <a:r>
              <a:rPr lang="en-GB" altLang="sr-Latn-RS" dirty="0" err="1"/>
              <a:t>être</a:t>
            </a:r>
            <a:r>
              <a:rPr lang="en-GB" altLang="sr-Latn-RS" dirty="0"/>
              <a:t> :</a:t>
            </a:r>
          </a:p>
          <a:p>
            <a:pPr lvl="1" algn="just" eaLnBrk="1" hangingPunct="1"/>
            <a:r>
              <a:rPr lang="fr-FR" altLang="sr-Latn-RS" sz="3200" dirty="0"/>
              <a:t>clair</a:t>
            </a:r>
          </a:p>
          <a:p>
            <a:pPr lvl="1" algn="just" eaLnBrk="1" hangingPunct="1"/>
            <a:r>
              <a:rPr lang="fr-FR" altLang="sr-Latn-RS" sz="3200" dirty="0"/>
              <a:t>simple</a:t>
            </a:r>
          </a:p>
          <a:p>
            <a:pPr lvl="1" algn="just" eaLnBrk="1" hangingPunct="1"/>
            <a:r>
              <a:rPr lang="fr-FR" altLang="sr-Latn-RS" sz="3200" dirty="0"/>
              <a:t>précis </a:t>
            </a:r>
          </a:p>
          <a:p>
            <a:pPr lvl="1" algn="just" eaLnBrk="1" hangingPunct="1"/>
            <a:r>
              <a:rPr lang="fr-FR" altLang="sr-Latn-RS" sz="3200" dirty="0"/>
              <a:t>positif</a:t>
            </a:r>
          </a:p>
          <a:p>
            <a:pPr lvl="1" algn="just" eaLnBrk="1" hangingPunct="1"/>
            <a:r>
              <a:rPr lang="fr-FR" altLang="sr-Latn-RS" sz="3200" dirty="0"/>
              <a:t>prospectif</a:t>
            </a:r>
            <a:endParaRPr lang="en-GB" altLang="sr-Latn-RS" sz="3200" dirty="0"/>
          </a:p>
          <a:p>
            <a:pPr lvl="1" algn="just" eaLnBrk="1" hangingPunct="1"/>
            <a:endParaRPr lang="en-GB" altLang="sr-Latn-RS" sz="3200" dirty="0"/>
          </a:p>
          <a:p>
            <a:pPr algn="just" eaLnBrk="1" hangingPunct="1"/>
            <a:r>
              <a:rPr lang="fr-FR" altLang="sr-Latn-RS" dirty="0"/>
              <a:t>Choisir le bon item est la base d'une évaluation fructueuse</a:t>
            </a:r>
            <a:endParaRPr lang="en-GB" altLang="sr-Latn-R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7AEBA19-6B30-49CE-9EBC-28FBD82BA82C}" type="slidenum">
              <a:rPr lang="en-US" altLang="en-US" sz="1200" smtClean="0">
                <a:solidFill>
                  <a:srgbClr val="898989"/>
                </a:solidFill>
              </a:rPr>
              <a:pPr>
                <a:spcBef>
                  <a:spcPct val="0"/>
                </a:spcBef>
                <a:buFontTx/>
                <a:buNone/>
              </a:pPr>
              <a:t>8</a:t>
            </a:fld>
            <a:endParaRPr lang="en-US" altLang="en-US" sz="1200">
              <a:solidFill>
                <a:srgbClr val="898989"/>
              </a:solidFill>
            </a:endParaRPr>
          </a:p>
        </p:txBody>
      </p:sp>
      <p:grpSp>
        <p:nvGrpSpPr>
          <p:cNvPr id="33795" name="Group 4"/>
          <p:cNvGrpSpPr>
            <a:grpSpLocks/>
          </p:cNvGrpSpPr>
          <p:nvPr/>
        </p:nvGrpSpPr>
        <p:grpSpPr bwMode="auto">
          <a:xfrm>
            <a:off x="2384425" y="207963"/>
            <a:ext cx="4168775" cy="922337"/>
            <a:chOff x="1462683" y="2884782"/>
            <a:chExt cx="1828353" cy="731341"/>
          </a:xfrm>
        </p:grpSpPr>
        <p:sp>
          <p:nvSpPr>
            <p:cNvPr id="6" name="Chevron 5"/>
            <p:cNvSpPr/>
            <p:nvPr/>
          </p:nvSpPr>
          <p:spPr>
            <a:xfrm>
              <a:off x="1462683" y="2884782"/>
              <a:ext cx="1828353" cy="731341"/>
            </a:xfrm>
            <a:prstGeom prst="chevron">
              <a:avLst/>
            </a:prstGeom>
          </p:spPr>
          <p:style>
            <a:lnRef idx="2">
              <a:schemeClr val="lt1">
                <a:hueOff val="0"/>
                <a:satOff val="0"/>
                <a:lumOff val="0"/>
                <a:alphaOff val="0"/>
              </a:schemeClr>
            </a:lnRef>
            <a:fillRef idx="1">
              <a:schemeClr val="accent5">
                <a:hueOff val="-1986775"/>
                <a:satOff val="7962"/>
                <a:lumOff val="1726"/>
                <a:alphaOff val="0"/>
              </a:schemeClr>
            </a:fillRef>
            <a:effectRef idx="0">
              <a:schemeClr val="accent5">
                <a:hueOff val="-1986775"/>
                <a:satOff val="7962"/>
                <a:lumOff val="1726"/>
                <a:alphaOff val="0"/>
              </a:schemeClr>
            </a:effectRef>
            <a:fontRef idx="minor">
              <a:schemeClr val="lt1"/>
            </a:fontRef>
          </p:style>
        </p:sp>
        <p:sp>
          <p:nvSpPr>
            <p:cNvPr id="7" name="Chevron 4"/>
            <p:cNvSpPr/>
            <p:nvPr/>
          </p:nvSpPr>
          <p:spPr>
            <a:xfrm>
              <a:off x="1828215" y="2884782"/>
              <a:ext cx="1205322"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Restitution</a:t>
              </a:r>
            </a:p>
          </p:txBody>
        </p:sp>
      </p:grpSp>
      <p:sp>
        <p:nvSpPr>
          <p:cNvPr id="11"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r>
              <a:rPr lang="fr-FR" altLang="sr-Latn-RS" dirty="0"/>
              <a:t>Répéter les mots précis employés par le participant en relation avec l’item</a:t>
            </a:r>
          </a:p>
          <a:p>
            <a:pPr algn="just" eaLnBrk="1" hangingPunct="1">
              <a:defRPr/>
            </a:pPr>
            <a:endParaRPr lang="en-GB" altLang="sr-Latn-RS" dirty="0"/>
          </a:p>
          <a:p>
            <a:pPr algn="just" eaLnBrk="1" hangingPunct="1">
              <a:defRPr/>
            </a:pPr>
            <a:r>
              <a:rPr lang="en-GB" altLang="sr-Latn-RS" dirty="0" err="1"/>
              <a:t>Exemple</a:t>
            </a:r>
            <a:r>
              <a:rPr lang="en-GB" altLang="sr-Latn-RS" dirty="0"/>
              <a:t> : </a:t>
            </a:r>
          </a:p>
          <a:p>
            <a:pPr marL="341313" indent="-341313" algn="just" eaLnBrk="1" hangingPunct="1">
              <a:buNone/>
              <a:defRPr/>
            </a:pPr>
            <a:r>
              <a:rPr lang="en-GB" altLang="sr-Latn-RS" dirty="0"/>
              <a:t>	</a:t>
            </a:r>
            <a:r>
              <a:rPr lang="fr-FR" altLang="sr-Latn-RS" dirty="0"/>
              <a:t>« </a:t>
            </a:r>
            <a:r>
              <a:rPr lang="en-GB" altLang="sr-Latn-RS" dirty="0"/>
              <a:t>V</a:t>
            </a:r>
            <a:r>
              <a:rPr lang="fr-FR" altLang="sr-Latn-RS" dirty="0" err="1"/>
              <a:t>oyons</a:t>
            </a:r>
            <a:r>
              <a:rPr lang="fr-FR" altLang="sr-Latn-RS" dirty="0"/>
              <a:t> ce que vous avez dit. Vous avez donné l'autorisation en disant que ‘l'enquêteur peut enregistrer toutes les communications faites du compte de MI à un autre avec l'aide du fournisseur de la MI’ »</a:t>
            </a:r>
            <a:endParaRPr lang="en-GB" altLang="sr-Latn-R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446223F-DD5B-494D-A771-8544A57F9F1B}"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grpSp>
        <p:nvGrpSpPr>
          <p:cNvPr id="34819" name="Group 7"/>
          <p:cNvGrpSpPr>
            <a:grpSpLocks/>
          </p:cNvGrpSpPr>
          <p:nvPr/>
        </p:nvGrpSpPr>
        <p:grpSpPr bwMode="auto">
          <a:xfrm>
            <a:off x="2436813" y="227013"/>
            <a:ext cx="4116387" cy="920750"/>
            <a:chOff x="2925366" y="2884782"/>
            <a:chExt cx="1828353" cy="731341"/>
          </a:xfrm>
        </p:grpSpPr>
        <p:sp>
          <p:nvSpPr>
            <p:cNvPr id="9" name="Chevron 8"/>
            <p:cNvSpPr/>
            <p:nvPr/>
          </p:nvSpPr>
          <p:spPr>
            <a:xfrm>
              <a:off x="2925366" y="2884782"/>
              <a:ext cx="1828353" cy="731341"/>
            </a:xfrm>
            <a:prstGeom prst="chevron">
              <a:avLst/>
            </a:prstGeom>
          </p:spPr>
          <p:style>
            <a:lnRef idx="2">
              <a:schemeClr val="lt1">
                <a:hueOff val="0"/>
                <a:satOff val="0"/>
                <a:lumOff val="0"/>
                <a:alphaOff val="0"/>
              </a:schemeClr>
            </a:lnRef>
            <a:fillRef idx="1">
              <a:schemeClr val="accent5">
                <a:hueOff val="-3973551"/>
                <a:satOff val="15924"/>
                <a:lumOff val="3451"/>
                <a:alphaOff val="0"/>
              </a:schemeClr>
            </a:fillRef>
            <a:effectRef idx="0">
              <a:schemeClr val="accent5">
                <a:hueOff val="-3973551"/>
                <a:satOff val="15924"/>
                <a:lumOff val="3451"/>
                <a:alphaOff val="0"/>
              </a:schemeClr>
            </a:effectRef>
            <a:fontRef idx="minor">
              <a:schemeClr val="lt1"/>
            </a:fontRef>
          </p:style>
        </p:sp>
        <p:sp>
          <p:nvSpPr>
            <p:cNvPr id="10" name="Chevron 4"/>
            <p:cNvSpPr/>
            <p:nvPr/>
          </p:nvSpPr>
          <p:spPr>
            <a:xfrm>
              <a:off x="3291318"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Raison</a:t>
              </a:r>
            </a:p>
          </p:txBody>
        </p:sp>
      </p:grpSp>
      <p:sp>
        <p:nvSpPr>
          <p:cNvPr id="34820"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Expliquer pourquoi le problème identifié dans l’item doit être résolu </a:t>
            </a:r>
            <a:endParaRPr lang="en-GB" altLang="sr-Latn-RS" dirty="0"/>
          </a:p>
          <a:p>
            <a:pPr algn="just" eaLnBrk="1" hangingPunct="1"/>
            <a:endParaRPr lang="en-GB" altLang="sr-Latn-RS" b="1" dirty="0"/>
          </a:p>
          <a:p>
            <a:pPr algn="just" eaLnBrk="1" hangingPunct="1"/>
            <a:r>
              <a:rPr lang="en-GB" altLang="sr-Latn-RS" dirty="0" err="1"/>
              <a:t>Exemple</a:t>
            </a:r>
            <a:r>
              <a:rPr lang="en-GB" altLang="sr-Latn-RS" dirty="0"/>
              <a:t> :</a:t>
            </a:r>
          </a:p>
          <a:p>
            <a:pPr lvl="1" algn="just" eaLnBrk="1" hangingPunct="1">
              <a:buNone/>
            </a:pPr>
            <a:r>
              <a:rPr lang="fr-FR" altLang="sr-Latn-RS" sz="3200" dirty="0"/>
              <a:t>« La durée de la mesure d'enquête pour intercepter les communications n’étant pas précisée, le pouvoir est ambigu et susceptible de donner lieu à des abus de la part des forces de l'ordre ».</a:t>
            </a:r>
            <a:endParaRPr lang="en-GB" altLang="sr-Latn-RS" sz="3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25923</TotalTime>
  <Words>786</Words>
  <Application>Microsoft Office PowerPoint</Application>
  <PresentationFormat>Affichage à l'écran (4:3)</PresentationFormat>
  <Paragraphs>157</Paragraphs>
  <Slides>15</Slides>
  <Notes>15</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MS PGothic</vt:lpstr>
      <vt:lpstr>MS PGothic</vt:lpstr>
      <vt:lpstr>Arial</vt:lpstr>
      <vt:lpstr>Calibri</vt:lpstr>
      <vt:lpstr>Times New Roman</vt:lpstr>
      <vt:lpstr>Office Theme</vt:lpstr>
      <vt:lpstr>Cybercriminalité – Formation avancée pour les juges et les procureurs</vt:lpstr>
      <vt:lpstr>Objectifs de la session</vt:lpstr>
      <vt:lpstr>Feedback sur l’exercice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Catherine Vacherat</cp:lastModifiedBy>
  <cp:revision>597</cp:revision>
  <dcterms:created xsi:type="dcterms:W3CDTF">2012-01-26T09:33:22Z</dcterms:created>
  <dcterms:modified xsi:type="dcterms:W3CDTF">2018-05-30T12:22:14Z</dcterms:modified>
</cp:coreProperties>
</file>