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87" r:id="rId3"/>
    <p:sldId id="286" r:id="rId4"/>
    <p:sldId id="296" r:id="rId5"/>
    <p:sldId id="292" r:id="rId6"/>
    <p:sldId id="273" r:id="rId7"/>
    <p:sldId id="28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93"/>
    <p:restoredTop sz="89858" autoAdjust="0"/>
  </p:normalViewPr>
  <p:slideViewPr>
    <p:cSldViewPr snapToGrid="0" snapToObjects="1">
      <p:cViewPr varScale="1">
        <p:scale>
          <a:sx n="85" d="100"/>
          <a:sy n="85" d="100"/>
        </p:scale>
        <p:origin x="108" y="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22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Cybercriminalité – Formation avancée pour les juges et les procureurs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Session 2.4.3</a:t>
            </a:r>
          </a:p>
          <a:p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Clôture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du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cours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en-US" b="1" dirty="0"/>
              <a:t>But de la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440"/>
            <a:ext cx="8229600" cy="4884299"/>
          </a:xfrm>
        </p:spPr>
        <p:txBody>
          <a:bodyPr>
            <a:normAutofit/>
          </a:bodyPr>
          <a:lstStyle/>
          <a:p>
            <a:pPr algn="just"/>
            <a:r>
              <a:rPr lang="fr-FR" sz="3600" dirty="0"/>
              <a:t>Le but est de permettre aux délégués de donner un feedback sur le cours et d'aider le formateur à identifier les améliorations qui pourraient être apportées. Pour le formateur, elle est aussi l'occasion de récapituler le contenu du cours par rapport aux buts et aux objectifs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909096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116"/>
          </a:xfrm>
        </p:spPr>
        <p:txBody>
          <a:bodyPr/>
          <a:lstStyle/>
          <a:p>
            <a:r>
              <a:rPr lang="en-US" b="1" dirty="0"/>
              <a:t> </a:t>
            </a:r>
            <a:r>
              <a:rPr lang="en-US" b="1" dirty="0" err="1"/>
              <a:t>Objectifs</a:t>
            </a:r>
            <a:r>
              <a:rPr lang="en-US" b="1" dirty="0"/>
              <a:t> de la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815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/>
              <a:t>À la fin de la session, les participants seront capables :</a:t>
            </a:r>
          </a:p>
          <a:p>
            <a:pPr lvl="0"/>
            <a:r>
              <a:rPr lang="fr-FR" dirty="0"/>
              <a:t>de donner un feedback correct sur le cours et son efficacité</a:t>
            </a:r>
          </a:p>
          <a:p>
            <a:pPr lvl="0"/>
            <a:r>
              <a:rPr lang="fr-FR" dirty="0"/>
              <a:t>de compléter les formulaires d'évaluation du cours du </a:t>
            </a:r>
            <a:r>
              <a:rPr lang="fr-FR" dirty="0" err="1"/>
              <a:t>CdE</a:t>
            </a:r>
            <a:endParaRPr lang="fr-FR" dirty="0"/>
          </a:p>
          <a:p>
            <a:pPr lvl="0"/>
            <a:r>
              <a:rPr lang="fr-FR" dirty="0"/>
              <a:t>d'identifier le niveau de formation suivant qu'ils doivent suivre pour améliorer leurs connaissances et leurs compétences dans le domaine</a:t>
            </a:r>
          </a:p>
        </p:txBody>
      </p:sp>
    </p:spTree>
    <p:extLst>
      <p:ext uri="{BB962C8B-B14F-4D97-AF65-F5344CB8AC3E}">
        <p14:creationId xmlns:p14="http://schemas.microsoft.com/office/powerpoint/2010/main" val="1266109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0877"/>
          </a:xfrm>
        </p:spPr>
        <p:txBody>
          <a:bodyPr/>
          <a:lstStyle/>
          <a:p>
            <a:r>
              <a:rPr lang="en-US" b="1" dirty="0" err="1"/>
              <a:t>Objectifs</a:t>
            </a:r>
            <a:r>
              <a:rPr lang="en-US" b="1" dirty="0"/>
              <a:t> du </a:t>
            </a:r>
            <a:r>
              <a:rPr lang="en-US" b="1" dirty="0" err="1"/>
              <a:t>cours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5515"/>
            <a:ext cx="8229600" cy="536384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fr-FR" sz="2300" dirty="0"/>
              <a:t>À la fin du cours, les délégués seront capables d'examiner les questions importantes pour les enquêtes sur les </a:t>
            </a:r>
            <a:r>
              <a:rPr lang="fr-FR" sz="2300" dirty="0" err="1"/>
              <a:t>cyberinfractions</a:t>
            </a:r>
            <a:r>
              <a:rPr lang="fr-FR" sz="2300" dirty="0"/>
              <a:t>, à savoir : </a:t>
            </a:r>
          </a:p>
          <a:p>
            <a:pPr>
              <a:spcBef>
                <a:spcPts val="0"/>
              </a:spcBef>
            </a:pPr>
            <a:r>
              <a:rPr lang="fr-FR" sz="2300" dirty="0"/>
              <a:t>mener une enquête, </a:t>
            </a:r>
          </a:p>
          <a:p>
            <a:pPr>
              <a:spcBef>
                <a:spcPts val="0"/>
              </a:spcBef>
            </a:pPr>
            <a:r>
              <a:rPr lang="fr-FR" sz="2300" dirty="0"/>
              <a:t>identifier les types d'infractions commises, </a:t>
            </a:r>
          </a:p>
          <a:p>
            <a:pPr>
              <a:spcBef>
                <a:spcPts val="0"/>
              </a:spcBef>
            </a:pPr>
            <a:r>
              <a:rPr lang="fr-FR" sz="2300" dirty="0"/>
              <a:t>localiser les éléments de preuve, les témoins et les suspects, </a:t>
            </a:r>
          </a:p>
          <a:p>
            <a:pPr>
              <a:spcBef>
                <a:spcPts val="0"/>
              </a:spcBef>
            </a:pPr>
            <a:r>
              <a:rPr lang="fr-FR" sz="2300" dirty="0"/>
              <a:t>obtenir les preuves d'une façon acceptable, où qu'elles soient, </a:t>
            </a:r>
          </a:p>
          <a:p>
            <a:pPr>
              <a:spcBef>
                <a:spcPts val="0"/>
              </a:spcBef>
            </a:pPr>
            <a:r>
              <a:rPr lang="fr-FR" sz="2300" dirty="0"/>
              <a:t>se préparer aux mesures de perquisition et de saisie impliquant des preuves électroniques, </a:t>
            </a:r>
          </a:p>
          <a:p>
            <a:pPr>
              <a:spcBef>
                <a:spcPts val="0"/>
              </a:spcBef>
            </a:pPr>
            <a:r>
              <a:rPr lang="fr-FR" sz="2300" dirty="0"/>
              <a:t>gérer les dispositifs numériques faisant partie de l'enquête, </a:t>
            </a:r>
          </a:p>
          <a:p>
            <a:pPr>
              <a:spcBef>
                <a:spcPts val="0"/>
              </a:spcBef>
            </a:pPr>
            <a:r>
              <a:rPr lang="fr-FR" sz="2300" dirty="0"/>
              <a:t>donner des instructions aux spécialistes judiciaires et à d'autres personnes devant soutenir la phase d'enquête, </a:t>
            </a:r>
          </a:p>
          <a:p>
            <a:pPr>
              <a:spcBef>
                <a:spcPts val="0"/>
              </a:spcBef>
            </a:pPr>
            <a:r>
              <a:rPr lang="fr-FR" sz="2300" dirty="0"/>
              <a:t>se préparer à interroger les suspects,  </a:t>
            </a:r>
          </a:p>
          <a:p>
            <a:pPr>
              <a:spcBef>
                <a:spcPts val="0"/>
              </a:spcBef>
            </a:pPr>
            <a:r>
              <a:rPr lang="fr-FR" sz="2300" dirty="0"/>
              <a:t>présenter des preuves de la cybercriminalité,</a:t>
            </a:r>
          </a:p>
          <a:p>
            <a:pPr>
              <a:spcBef>
                <a:spcPts val="0"/>
              </a:spcBef>
            </a:pPr>
            <a:r>
              <a:rPr lang="fr-FR" sz="2300" dirty="0"/>
              <a:t>prendre en compte  les aspects pertinents au cours de la procédure judiciaire</a:t>
            </a:r>
          </a:p>
          <a:p>
            <a:pPr>
              <a:spcBef>
                <a:spcPts val="0"/>
              </a:spcBef>
            </a:pP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353684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Horaires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22753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/>
              <a:t>À la fin de la session, les participants seront capables :</a:t>
            </a:r>
          </a:p>
          <a:p>
            <a:pPr lvl="0"/>
            <a:r>
              <a:rPr lang="fr-FR" sz="2800" dirty="0"/>
              <a:t>de donner un feedback correct sur le cours et son efficacité</a:t>
            </a:r>
          </a:p>
          <a:p>
            <a:pPr lvl="0"/>
            <a:r>
              <a:rPr lang="fr-FR" sz="2800" dirty="0"/>
              <a:t>de compléter les formulaires d'évaluation du cours du </a:t>
            </a:r>
            <a:r>
              <a:rPr lang="fr-FR" sz="2800" dirty="0" err="1"/>
              <a:t>CdE</a:t>
            </a:r>
            <a:endParaRPr lang="fr-FR" sz="2800" dirty="0"/>
          </a:p>
          <a:p>
            <a:pPr lvl="0"/>
            <a:r>
              <a:rPr lang="fr-FR" sz="2800" dirty="0"/>
              <a:t>d'identifier le niveau de formation suivant qu'ils doivent suivre pour améliorer leurs connaissances et leurs compétences dans le domaine</a:t>
            </a:r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Synthèse</a:t>
            </a:r>
            <a:r>
              <a:rPr lang="en-US" b="1" dirty="0"/>
              <a:t> des </a:t>
            </a:r>
            <a:r>
              <a:rPr lang="en-US" b="1" dirty="0" err="1"/>
              <a:t>objectifs</a:t>
            </a:r>
            <a:r>
              <a:rPr lang="en-US" b="1" dirty="0"/>
              <a:t> de la session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/>
              <a:t>Questions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4211</TotalTime>
  <Words>308</Words>
  <Application>Microsoft Office PowerPoint</Application>
  <PresentationFormat>Affichage à l'écran (4:3)</PresentationFormat>
  <Paragraphs>30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Cybercriminalité – Formation avancée pour les juges et les procureurs</vt:lpstr>
      <vt:lpstr>But de la session</vt:lpstr>
      <vt:lpstr> Objectifs de la session</vt:lpstr>
      <vt:lpstr>Objectifs du cours</vt:lpstr>
      <vt:lpstr>Horaires</vt:lpstr>
      <vt:lpstr>Synthèse des objectifs de la session</vt:lpstr>
      <vt:lpstr>Présentation PowerPoint</vt:lpstr>
    </vt:vector>
  </TitlesOfParts>
  <Company>Technology Risk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Catherine Vacherat</cp:lastModifiedBy>
  <cp:revision>41</cp:revision>
  <dcterms:created xsi:type="dcterms:W3CDTF">2012-01-27T12:20:24Z</dcterms:created>
  <dcterms:modified xsi:type="dcterms:W3CDTF">2018-05-30T12:18:44Z</dcterms:modified>
</cp:coreProperties>
</file>