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comment1.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NE MARTIN" initials="CM" lastIdx="1" clrIdx="0">
    <p:extLst>
      <p:ext uri="{19B8F6BF-5375-455C-9EA6-DF929625EA0E}">
        <p15:presenceInfo xmlns:p15="http://schemas.microsoft.com/office/powerpoint/2012/main" userId="CAROLINE MART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2632" autoAdjust="0"/>
  </p:normalViewPr>
  <p:slideViewPr>
    <p:cSldViewPr snapToGrid="0" snapToObjects="1">
      <p:cViewPr varScale="1">
        <p:scale>
          <a:sx n="60" d="100"/>
          <a:sy n="60" d="100"/>
        </p:scale>
        <p:origin x="251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6-01T10:41:31.177" idx="1">
    <p:pos x="2880" y="1627"/>
    <p:text>les deux premiers points de cette diapositive n'étaient pas clairs pour moi en anglais donc j'ai essayé d'interpréter ce que l'auteur voulait dire.</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01/06/2018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‹N°›</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altLang="en-US">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Aucune explication requise</a:t>
            </a:r>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Aucune explication requise</a:t>
            </a:r>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 diapositive rappelle que la législation et les procédures nationales s'appliquent en priorité et donne aux participants d’autres références du </a:t>
            </a:r>
            <a:r>
              <a:rPr lang="fr-FR" dirty="0" err="1"/>
              <a:t>CdE</a:t>
            </a:r>
            <a:r>
              <a:rPr lang="fr-FR" dirty="0"/>
              <a:t> pour les aider en l’absence de tels documents.</a:t>
            </a:r>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Il convient de rappeler aux participants que les documents du </a:t>
            </a:r>
            <a:r>
              <a:rPr lang="fr-FR" dirty="0" err="1"/>
              <a:t>CdE</a:t>
            </a:r>
            <a:r>
              <a:rPr lang="fr-FR" dirty="0"/>
              <a:t> sont accessibles gratuitement via la communauté Octopus ; ils sont encouragés</a:t>
            </a:r>
            <a:r>
              <a:rPr lang="fr-FR" baseline="0" dirty="0"/>
              <a:t> à se les procurer.</a:t>
            </a:r>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formateur interrogera les participants et devra se préparer à discuter d’exemples réels, avant de passer à l’étude de cas.</a:t>
            </a:r>
            <a:r>
              <a:rPr lang="fr-FR" baseline="0" dirty="0"/>
              <a:t> </a:t>
            </a:r>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deux diapositives suivantes donnent des détails sur les preuves qui ont été produites lors des investigations relatives à l’étude de cas.</a:t>
            </a:r>
            <a:r>
              <a:rPr lang="fr-FR" baseline="0" dirty="0"/>
              <a:t>  Le formateur rappellera aux participants les problèmes de recevabilité que peuvent poser les différents types de fichiers et les examinera avec eux.</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formateur fournira aux participants des exemplaires papiers des documents</a:t>
            </a:r>
            <a:r>
              <a:rPr lang="fr-FR" baseline="0" dirty="0"/>
              <a:t> mail 11.doc et mail 11 (hash).doc et leur demandera de trouver des différences entre les deux.  Seuls les plus observateurs remarqueront l’espace supplémentaire entre « use » et « </a:t>
            </a:r>
            <a:r>
              <a:rPr lang="fr-FR" baseline="0" dirty="0" err="1"/>
              <a:t>following</a:t>
            </a:r>
            <a:r>
              <a:rPr lang="fr-FR" baseline="0" dirty="0"/>
              <a:t> » à la première ligne du premier paragraphe.  Cet exercice vise à montrer que toute modification, même mineure, change la signature MD5, aussi appelée « empreinte numérique » du fichier, comme on le verra sur les diapositives suivantes.</a:t>
            </a:r>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Fichier </a:t>
            </a:r>
            <a:r>
              <a:rPr lang="fr-FR" baseline="0" dirty="0"/>
              <a:t>mail 11.doc ; une capture d'écran de la première page a été insérée dans la diapositive</a:t>
            </a:r>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Empreinte numérique du document mail11.doc file à montrer aux participants.</a:t>
            </a:r>
            <a:r>
              <a:rPr lang="fr-FR" baseline="0" dirty="0"/>
              <a:t>  Le résultat obtenu a été agrandi pour une meilleure visualisation.</a:t>
            </a:r>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Fichier </a:t>
            </a:r>
            <a:r>
              <a:rPr lang="fr-FR" baseline="0" dirty="0"/>
              <a:t>mail 11.(hash). doc ; une capture d’écran de la première page a été insérée dans la diapositive. Les plus observateurs verront que la différence entre celle-ci et le fichier original est l’espace supplémentaire entre « use » et « </a:t>
            </a:r>
            <a:r>
              <a:rPr lang="fr-FR" baseline="0" dirty="0" err="1"/>
              <a:t>following</a:t>
            </a:r>
            <a:r>
              <a:rPr lang="fr-FR" baseline="0" dirty="0"/>
              <a:t> », souligné ici pour plus de facilité.</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t>Aucune explication requise</a:t>
            </a: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Empreinte numérique du document mail11(hash).doc à montrer aux participants.</a:t>
            </a:r>
            <a:r>
              <a:rPr lang="fr-FR" baseline="0" dirty="0"/>
              <a:t>  Le résultat obtenu a été agrandi pour une meilleure visualisation.</a:t>
            </a:r>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voit que bien que les empreintes numériques des fichiers ne sont pas les mêmes.</a:t>
            </a:r>
            <a:r>
              <a:rPr lang="fr-FR" baseline="0" dirty="0"/>
              <a:t>  La seule modification apportée au fichier est l’insertion d’un espace supplémentaire entre deux mots.  Il convient d’attirer l’attention des participants sur le fait que le hachage est très fiable et permet de comparer facilement des documents. Si possible, le formateur en fera la démonstration en apportant un changement simple à un fichier et en procédant au hachage de l’ancienne et de la nouvelle version de celui-ci afin de voir la différence.</a:t>
            </a:r>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Il existe différents moyens de contrôler la validité d’un courrier électronique.</a:t>
            </a:r>
            <a:r>
              <a:rPr lang="fr-FR" baseline="0" dirty="0"/>
              <a:t> Dans ce scénario, tous les échanges par courrier électronique sont présentés sous la forme de documents Word et il n’y a donc pas d’éléments d’emails à analyser.  Le formateur pourra s’il le souhaite présenter de véritables emails pour expliquer comment il est possible d’en tirer des éléments de preuve.</a:t>
            </a:r>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Le formateur rappelle aux participants les objectifs du cours. Ils ont revu la notion de preuve électronique abordée dans la formation initiale et le formateur leur a expliqué brièvement comment valider les preuves</a:t>
            </a:r>
            <a:r>
              <a:rPr lang="fr-FR" baseline="0" dirty="0">
                <a:ea typeface="MS PGothic" charset="-128"/>
              </a:rPr>
              <a:t>. </a:t>
            </a:r>
            <a:r>
              <a:rPr lang="fr-FR" dirty="0"/>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Le formateur demande aux participants s’ils ont des questions concernant le cours.</a:t>
            </a:r>
          </a:p>
          <a:p>
            <a:r>
              <a:rPr lang="fr-FR" dirty="0"/>
              <a:t> </a:t>
            </a:r>
          </a:p>
          <a:p>
            <a:r>
              <a:rPr lang="fr-FR" b="1" dirty="0">
                <a:ea typeface="MS PGothic" charset="-128"/>
              </a:rPr>
              <a:t>Vérification des connaissances</a:t>
            </a:r>
          </a:p>
          <a:p>
            <a:r>
              <a:rPr lang="fr-FR" dirty="0"/>
              <a:t>Le formateur vérifiera les connaissances </a:t>
            </a:r>
            <a:r>
              <a:rPr lang="fr-FR"/>
              <a:t>des participants en </a:t>
            </a:r>
            <a:r>
              <a:rPr lang="fr-FR" dirty="0"/>
              <a:t>posant les questions appropriées pour chacun des aspects de la session.</a:t>
            </a: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t>Le formateur présente aux participants les objectifs de ce cours. Il les informe également que la session revoit la notion de preuve électronique telle qu’elle a été abordée dans la formation initiale et explique brièvement comment valider les preuves</a:t>
            </a:r>
            <a:r>
              <a:rPr lang="fr-FR" baseline="0">
                <a:ea typeface="MS PGothic" charset="-128"/>
              </a:rPr>
              <a:t>. </a:t>
            </a:r>
            <a:r>
              <a:rPr lang="fr-FR"/>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l" defTabSz="457200" rtl="0" eaLnBrk="1" fontAlgn="auto" latinLnBrk="0" hangingPunct="1">
              <a:lnSpc>
                <a:spcPct val="100000"/>
              </a:lnSpc>
              <a:spcBef>
                <a:spcPts val="0"/>
              </a:spcBef>
              <a:spcAft>
                <a:spcPts val="0"/>
              </a:spcAft>
              <a:buClrTx/>
              <a:buSzTx/>
              <a:buFontTx/>
              <a:buNone/>
              <a:tabLst/>
              <a:defRPr/>
            </a:pPr>
            <a:r>
              <a:rPr lang="fr-FR" sz="1200" dirty="0">
                <a:solidFill>
                  <a:schemeClr val="tx1"/>
                </a:solidFill>
                <a:latin typeface="+mn-lt"/>
                <a:ea typeface="+mn-ea"/>
                <a:cs typeface="+mn-cs"/>
              </a:rPr>
              <a:t>Cette diapositive est un rappel des questions abordées dans la formation initiale.</a:t>
            </a:r>
            <a:r>
              <a:rPr lang="fr-FR" sz="1200" baseline="0" dirty="0">
                <a:solidFill>
                  <a:schemeClr val="tx1"/>
                </a:solidFill>
                <a:latin typeface="+mn-lt"/>
                <a:ea typeface="+mn-ea"/>
                <a:cs typeface="+mn-cs"/>
              </a:rPr>
              <a:t> </a:t>
            </a: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r>
              <a:rPr lang="fr-FR" sz="1200" dirty="0">
                <a:solidFill>
                  <a:schemeClr val="tx1"/>
                </a:solidFill>
                <a:latin typeface="+mn-lt"/>
                <a:ea typeface="+mn-ea"/>
                <a:cs typeface="+mn-cs"/>
              </a:rPr>
              <a:t>Il n’existe pas de définition de la preuve électronique reconnue au niveau international. Cela dit, tous les pays disposent de réglementations contenant des principes qui, d’une manière ou d’une autre, se rapportent aux </a:t>
            </a:r>
            <a:r>
              <a:rPr lang="fr-FR" sz="1200" i="1" dirty="0">
                <a:solidFill>
                  <a:schemeClr val="tx1"/>
                </a:solidFill>
                <a:latin typeface="+mn-lt"/>
                <a:ea typeface="+mn-ea"/>
                <a:cs typeface="+mn-cs"/>
              </a:rPr>
              <a:t>preuves électroniques. </a:t>
            </a:r>
          </a:p>
          <a:p>
            <a:pPr marL="93663" indent="-3175" algn="just">
              <a:buNone/>
            </a:pPr>
            <a:endParaRPr lang="en-US" dirty="0"/>
          </a:p>
          <a:p>
            <a:pPr marL="93663" indent="-3175" algn="just">
              <a:buNone/>
            </a:pPr>
            <a:r>
              <a:rPr lang="fr-FR" dirty="0"/>
              <a:t>La « définition » donnée dans le Guide du </a:t>
            </a:r>
            <a:r>
              <a:rPr lang="fr-FR" dirty="0" err="1"/>
              <a:t>CdE</a:t>
            </a:r>
            <a:r>
              <a:rPr lang="fr-FR" dirty="0"/>
              <a:t> est la suivante :</a:t>
            </a:r>
          </a:p>
          <a:p>
            <a:pPr marL="0" indent="0" algn="just">
              <a:buNone/>
            </a:pPr>
            <a:r>
              <a:rPr lang="fr-FR" b="1" i="1" dirty="0"/>
              <a:t>« Toute information générée, stockée ou transmise sous forme numérique qui peut se révéler nécessaire par la suite pour prouver ou réfuter un fait litigieux dans une procédure judiciaire ».</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a:solidFill>
                  <a:schemeClr val="tx1"/>
                </a:solidFill>
                <a:latin typeface="+mn-lt"/>
                <a:ea typeface="+mn-ea"/>
                <a:cs typeface="+mn-cs"/>
              </a:rPr>
              <a:t>S’il existe une définition de la preuve électronique dans le pays où la formation est dispensée, le formateur l’intégrera ici.</a:t>
            </a:r>
          </a:p>
          <a:p>
            <a:endParaRPr lang="en-US" dirty="0"/>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tx1"/>
                </a:solidFill>
                <a:latin typeface="+mn-lt"/>
                <a:ea typeface="+mn-ea"/>
                <a:cs typeface="+mn-cs"/>
              </a:rPr>
              <a:t>Cette diapositive est un rappel des questions abordées dans la formation initiale.</a:t>
            </a:r>
            <a:r>
              <a:rPr lang="fr-FR" sz="1200" baseline="0" dirty="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fr-FR" sz="1200" dirty="0">
                <a:solidFill>
                  <a:schemeClr val="tx1"/>
                </a:solidFill>
                <a:latin typeface="+mn-lt"/>
                <a:ea typeface="+mn-ea"/>
                <a:cs typeface="+mn-cs"/>
              </a:rPr>
              <a:t>Les preuves électroniques présentent la plupart des caractéristiques des preuves « traditionnelles » mais possèdent quelques particularités distinctives :</a:t>
            </a:r>
          </a:p>
          <a:p>
            <a:r>
              <a:rPr lang="fr-FR" sz="1200" dirty="0">
                <a:solidFill>
                  <a:schemeClr val="tx1"/>
                </a:solidFill>
                <a:latin typeface="+mn-lt"/>
                <a:ea typeface="+mn-ea"/>
                <a:cs typeface="+mn-cs"/>
              </a:rPr>
              <a:t>Elles sont invisibles pour qui n’est pas formé à la reconnaître : elles se trouvent souvent là où seuls des spécialistes auraient le réflexe d’aller chercher, ou dans des emplacements ne pouvant être atteints qu’au moyen d’outils très spécifiques. De la même manière qu’un microscope électronique permet à un entomologiste d’identifier les principales caractéristiques morphologiques d’œufs de mouches, il existe en police technique et scientifique des outils spécifiques pour examiner et analyser les données numériques contenues dans les ordinateurs.</a:t>
            </a:r>
          </a:p>
          <a:p>
            <a:r>
              <a:rPr lang="fr-FR" sz="1200" dirty="0">
                <a:solidFill>
                  <a:schemeClr val="tx1"/>
                </a:solidFill>
                <a:latin typeface="+mn-lt"/>
                <a:ea typeface="+mn-ea"/>
                <a:cs typeface="+mn-cs"/>
              </a:rPr>
              <a:t>Elles peuvent nécessiter une interprétation par un spécialiste : les informations contenues dans les ordinateurs ont peu d’intérêt pour un non-spécialiste car il ne sera pas en mesure d’en extraire les propriétés ou les éléments qui certifient qu’elles sont fiables et n’ont pas été manipulées ou falsifiées. Dans certains cas, tout comme pour l’analyse de taches de sang, il faut des connaissances très spécialisées.</a:t>
            </a:r>
          </a:p>
          <a:p>
            <a:r>
              <a:rPr lang="fr-FR" sz="1200" dirty="0">
                <a:solidFill>
                  <a:schemeClr val="tx1"/>
                </a:solidFill>
                <a:latin typeface="+mn-lt"/>
                <a:ea typeface="+mn-ea"/>
                <a:cs typeface="+mn-cs"/>
              </a:rPr>
              <a:t>Elles ont un caractère extrêmement volatil : parfois, les preuves électroniques se trouvent sur des appareils dont l’état (0 ou 1 par bit) de la mémoire est écrasé chaque fois qu’un événement donné se produit. Dans certains cas, cela peut être une panne de courant, dans d’autres il se peut qu'un système automatisé « écrase » les anciennes informations pour libérer de la place et permettre d’en stocker de nouvelles. C’est pourquoi les appareils sur lesquels des preuves électroniques peuvent être présentes doivent faire l’objet de mesures de conservation dès que possible</a:t>
            </a:r>
          </a:p>
          <a:p>
            <a:r>
              <a:rPr lang="fr-FR" sz="1200" dirty="0">
                <a:solidFill>
                  <a:schemeClr val="tx1"/>
                </a:solidFill>
                <a:latin typeface="+mn-lt"/>
                <a:ea typeface="+mn-ea"/>
                <a:cs typeface="+mn-cs"/>
              </a:rPr>
              <a:t>Elles peuvent être altérées ou détruites dans le cadre d’un usage normal : les appareils modifient sans cesse l’état de leur mémoire, que ce soit à la demande de l’utilisateur (« enregistrer ce document », « copier ce fichier ») ou automatiquement par le biais du système d’exploitation de l’ordinateur (« allouer de la place à ce programme », « stocker temporairement des informations pour les échanger entre plusieurs appareils »). Cette caractéristique montre combien il est important de traiter tout dispositif électronique d’une façon appropriée dès lors qu’il est identifié comme étant pertinent pour une enquête. </a:t>
            </a:r>
          </a:p>
          <a:p>
            <a:r>
              <a:rPr lang="fr-FR" sz="1200" b="0" dirty="0">
                <a:solidFill>
                  <a:schemeClr val="tx1"/>
                </a:solidFill>
                <a:latin typeface="+mn-lt"/>
                <a:ea typeface="+mn-ea"/>
                <a:cs typeface="+mn-cs"/>
              </a:rPr>
              <a:t>Elles peuvent être copiées à l’infini </a:t>
            </a:r>
            <a:r>
              <a:rPr lang="fr-FR" sz="1200" dirty="0">
                <a:solidFill>
                  <a:schemeClr val="tx1"/>
                </a:solidFill>
                <a:latin typeface="+mn-lt"/>
                <a:ea typeface="+mn-ea"/>
                <a:cs typeface="+mn-cs"/>
              </a:rPr>
              <a:t>: les données numériques peuvent être copiées indéfiniment et chaque copie sera strictement identique à l’original. Cette particularité permet de diffuser plusieurs copies exactes de l’original à différents spécialistes qui pourront les analyser en même temps. Elle permet aussi de présenter les preuves électroniques en l’état devant un tribunal, accompagnées du rapport d’expertise.</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 diapositive introduit la partie consacrée à l’étude plus approfondie de certaines considérations relatives aux preuves électroniques</a:t>
            </a:r>
            <a:r>
              <a:rPr lang="fr-FR" baseline="0" dirty="0"/>
              <a:t>.  Ces questions n’ont été abordées que brièvement dans la formation initiale et seront examinées plus en détail dans les sept diapositives suivantes.</a:t>
            </a:r>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Aucune explication requise</a:t>
            </a:r>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Aucune explication requise.</a:t>
            </a:r>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a:t>Aucune explication requise</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A44151-FB84-6F46-9E99-8F0D2EBA48D3}" type="datetimeFigureOut">
              <a:rPr lang="en-GB" smtClean="0"/>
              <a:t>01/06/2018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A44151-FB84-6F46-9E99-8F0D2EBA48D3}" type="datetimeFigureOut">
              <a:rPr lang="en-GB" smtClean="0"/>
              <a:t>01/06/2018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A44151-FB84-6F46-9E99-8F0D2EBA48D3}" type="datetimeFigureOut">
              <a:rPr lang="en-GB" smtClean="0"/>
              <a:t>01/06/2018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A44151-FB84-6F46-9E99-8F0D2EBA48D3}" type="datetimeFigureOut">
              <a:rPr lang="en-GB" smtClean="0"/>
              <a:t>01/06/2018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A44151-FB84-6F46-9E99-8F0D2EBA48D3}" type="datetimeFigureOut">
              <a:rPr lang="en-GB" smtClean="0"/>
              <a:t>01/06/2018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01/06/2018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01/06/2018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01/06/2018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‹N°›</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3207" y="1553369"/>
            <a:ext cx="9144000" cy="2387600"/>
          </a:xfrm>
        </p:spPr>
        <p:txBody>
          <a:bodyPr>
            <a:normAutofit fontScale="90000"/>
          </a:bodyPr>
          <a:lstStyle/>
          <a:p>
            <a:pPr eaLnBrk="1" hangingPunct="1"/>
            <a:r>
              <a:rPr lang="fr-FR"/>
              <a:t>Cybercriminalité : formation complémentaire pour les juges et les procureurs  </a:t>
            </a:r>
          </a:p>
        </p:txBody>
      </p:sp>
      <p:sp>
        <p:nvSpPr>
          <p:cNvPr id="3075" name="Subtitle 2"/>
          <p:cNvSpPr>
            <a:spLocks noGrp="1"/>
          </p:cNvSpPr>
          <p:nvPr>
            <p:ph type="subTitle" idx="1"/>
          </p:nvPr>
        </p:nvSpPr>
        <p:spPr>
          <a:xfrm>
            <a:off x="1524000" y="4232275"/>
            <a:ext cx="9144000" cy="1655762"/>
          </a:xfrm>
        </p:spPr>
        <p:txBody>
          <a:bodyPr/>
          <a:lstStyle/>
          <a:p>
            <a:pPr eaLnBrk="1" hangingPunct="1"/>
            <a:r>
              <a:rPr lang="fr-FR">
                <a:solidFill>
                  <a:srgbClr val="898989"/>
                </a:solidFill>
                <a:ea typeface="MS PGothic" charset="-128"/>
              </a:rPr>
              <a:t>Session 2.3.2 </a:t>
            </a:r>
          </a:p>
          <a:p>
            <a:pPr eaLnBrk="1" hangingPunct="1"/>
            <a:r>
              <a:rPr lang="fr-FR">
                <a:solidFill>
                  <a:srgbClr val="898989"/>
                </a:solidFill>
                <a:ea typeface="MS PGothic" charset="-128"/>
              </a:rPr>
              <a:t>Preuves électroniques</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fr-FR" sz="120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a:solidFill>
                <a:srgbClr val="898989"/>
              </a:solidFill>
            </a:endParaRPr>
          </a:p>
        </p:txBody>
      </p:sp>
    </p:spTree>
    <p:extLst>
      <p:ext uri="{BB962C8B-B14F-4D97-AF65-F5344CB8AC3E}">
        <p14:creationId xmlns:p14="http://schemas.microsoft.com/office/powerpoint/2010/main" val="4922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Questions de recevabilité </a:t>
            </a:r>
          </a:p>
        </p:txBody>
      </p:sp>
      <p:sp>
        <p:nvSpPr>
          <p:cNvPr id="3" name="Content Placeholder 2"/>
          <p:cNvSpPr>
            <a:spLocks noGrp="1"/>
          </p:cNvSpPr>
          <p:nvPr>
            <p:ph idx="1"/>
          </p:nvPr>
        </p:nvSpPr>
        <p:spPr/>
        <p:txBody>
          <a:bodyPr>
            <a:normAutofit/>
          </a:bodyPr>
          <a:lstStyle/>
          <a:p>
            <a:pPr algn="just"/>
            <a:r>
              <a:rPr lang="fr-FR" dirty="0"/>
              <a:t>Le but ultime étant de les utiliser pour défendre un dossier lors d’un procès devant un tribunal, les preuves électroniques doivent, pour être recevables, avoir été obtenues et analysées conformément à la législation en vigueur et aux procédures adéquates. Bien que certains détails varient en fonction de la législation nationale, les critères de base suivants, déjà cités, entrent généralement en ligne de compte :</a:t>
            </a:r>
          </a:p>
          <a:p>
            <a:pPr algn="just"/>
            <a:r>
              <a:rPr lang="fr-FR" b="1" dirty="0"/>
              <a:t>Authenticité</a:t>
            </a:r>
            <a:r>
              <a:rPr lang="fr-FR" dirty="0"/>
              <a:t> - il doit être possible de relier concrètement les éléments de preuve à l’incident faisant l’objet de l’enquête.</a:t>
            </a:r>
          </a:p>
          <a:p>
            <a:pPr algn="just"/>
            <a:r>
              <a:rPr lang="fr-FR" b="1" dirty="0"/>
              <a:t>Exhaustivité </a:t>
            </a:r>
            <a:r>
              <a:rPr lang="fr-FR" dirty="0"/>
              <a:t>- les preuves doivent éclairer l’ensemble de l’affaire et ne pas refléter qu’une perspective particulière.</a:t>
            </a:r>
          </a:p>
          <a:p>
            <a:pPr algn="just"/>
            <a:endParaRPr lang="en-GB" dirty="0"/>
          </a:p>
          <a:p>
            <a:pPr algn="just"/>
            <a:endParaRPr lang="en-GB" dirty="0"/>
          </a:p>
        </p:txBody>
      </p:sp>
    </p:spTree>
    <p:extLst>
      <p:ext uri="{BB962C8B-B14F-4D97-AF65-F5344CB8AC3E}">
        <p14:creationId xmlns:p14="http://schemas.microsoft.com/office/powerpoint/2010/main" val="196812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Questions de recevabilité</a:t>
            </a:r>
          </a:p>
        </p:txBody>
      </p:sp>
      <p:sp>
        <p:nvSpPr>
          <p:cNvPr id="3" name="Content Placeholder 2"/>
          <p:cNvSpPr>
            <a:spLocks noGrp="1"/>
          </p:cNvSpPr>
          <p:nvPr>
            <p:ph idx="1"/>
          </p:nvPr>
        </p:nvSpPr>
        <p:spPr>
          <a:xfrm>
            <a:off x="838200" y="1825625"/>
            <a:ext cx="10515600" cy="4661802"/>
          </a:xfrm>
        </p:spPr>
        <p:txBody>
          <a:bodyPr/>
          <a:lstStyle/>
          <a:p>
            <a:r>
              <a:rPr lang="fr-FR" b="1" dirty="0"/>
              <a:t>Fiabilité :</a:t>
            </a:r>
            <a:r>
              <a:rPr lang="fr-FR" dirty="0"/>
              <a:t> rien dans la manière dont les preuves ont été recueillies et traitées par la suite ne doit susciter de doutes quant à leur authenticité et à leur véracité.</a:t>
            </a:r>
          </a:p>
          <a:p>
            <a:r>
              <a:rPr lang="fr-FR" b="1" dirty="0"/>
              <a:t>Crédibilité :</a:t>
            </a:r>
            <a:r>
              <a:rPr lang="fr-FR" dirty="0"/>
              <a:t> les preuves doivent être crédibles et facilement compréhensibles par un juge et/ou des jurés.</a:t>
            </a:r>
          </a:p>
          <a:p>
            <a:r>
              <a:rPr lang="fr-FR" b="1" dirty="0"/>
              <a:t>Proportionnalité </a:t>
            </a:r>
            <a:r>
              <a:rPr lang="fr-FR" dirty="0"/>
              <a:t>: cette exigence s’applique à l’ensemble du processus d’enquête où l’on a recours aux services de police technique et scientifique spécialisés dans le numérique : les avantages à retirer d’une mesure donnée doivent être supérieurs aux inconvénients subis par la ou les partie(s) visée(s) par celle-ci.</a:t>
            </a:r>
          </a:p>
        </p:txBody>
      </p:sp>
    </p:spTree>
    <p:extLst>
      <p:ext uri="{BB962C8B-B14F-4D97-AF65-F5344CB8AC3E}">
        <p14:creationId xmlns:p14="http://schemas.microsoft.com/office/powerpoint/2010/main" val="855314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Documents pertinents</a:t>
            </a:r>
          </a:p>
        </p:txBody>
      </p:sp>
      <p:sp>
        <p:nvSpPr>
          <p:cNvPr id="3" name="Content Placeholder 2"/>
          <p:cNvSpPr>
            <a:spLocks noGrp="1"/>
          </p:cNvSpPr>
          <p:nvPr>
            <p:ph idx="1"/>
          </p:nvPr>
        </p:nvSpPr>
        <p:spPr>
          <a:xfrm>
            <a:off x="838200" y="1825625"/>
            <a:ext cx="11106752" cy="4351338"/>
          </a:xfrm>
        </p:spPr>
        <p:txBody>
          <a:bodyPr>
            <a:normAutofit fontScale="92500" lnSpcReduction="20000"/>
          </a:bodyPr>
          <a:lstStyle/>
          <a:p>
            <a:r>
              <a:rPr lang="fr-FR" dirty="0"/>
              <a:t>(au niveau national)</a:t>
            </a:r>
          </a:p>
          <a:p>
            <a:pPr lvl="1"/>
            <a:r>
              <a:rPr lang="fr-FR" dirty="0"/>
              <a:t>Droit procédural</a:t>
            </a:r>
          </a:p>
          <a:p>
            <a:pPr lvl="1"/>
            <a:r>
              <a:rPr lang="fr-FR" dirty="0"/>
              <a:t>Lignes directrices pour le traitement des preuves électroniques/numériques</a:t>
            </a:r>
          </a:p>
          <a:p>
            <a:pPr lvl="1"/>
            <a:r>
              <a:rPr lang="fr-FR" dirty="0"/>
              <a:t>Lignes directrices pour les laboratoires de police scientifique et technique spécialisés dans le numérique</a:t>
            </a:r>
          </a:p>
          <a:p>
            <a:r>
              <a:rPr lang="fr-FR" dirty="0"/>
              <a:t>Les documents nationaux priment toujours, mais pour pallier leur absence éventuelle, le </a:t>
            </a:r>
            <a:r>
              <a:rPr lang="fr-FR" dirty="0" err="1"/>
              <a:t>CdE</a:t>
            </a:r>
            <a:r>
              <a:rPr lang="fr-FR" dirty="0"/>
              <a:t> a publié un certain nombre d’orientations sur la question :</a:t>
            </a:r>
          </a:p>
          <a:p>
            <a:pPr lvl="1"/>
            <a:r>
              <a:rPr lang="fr-FR" dirty="0"/>
              <a:t>Guide de la preuve électronique du </a:t>
            </a:r>
            <a:r>
              <a:rPr lang="fr-FR" dirty="0" err="1"/>
              <a:t>CdE</a:t>
            </a:r>
            <a:r>
              <a:rPr lang="fr-FR" dirty="0"/>
              <a:t> </a:t>
            </a:r>
          </a:p>
          <a:p>
            <a:pPr lvl="1"/>
            <a:r>
              <a:rPr lang="fr-FR" dirty="0"/>
              <a:t>Guide pour les laboratoires de police scientifique et technique spécialisés dans le numérique </a:t>
            </a:r>
          </a:p>
          <a:p>
            <a:pPr lvl="1"/>
            <a:r>
              <a:rPr lang="fr-FR" dirty="0"/>
              <a:t>Manuel des juges sur la cybercriminalité et les preuves électroniques</a:t>
            </a:r>
          </a:p>
          <a:p>
            <a:r>
              <a:rPr lang="fr-FR" dirty="0"/>
              <a:t>Ces documents peuvent être utiles aux juges pour définir les points à prendre en considération et formuler les questions</a:t>
            </a:r>
          </a:p>
        </p:txBody>
      </p:sp>
    </p:spTree>
    <p:extLst>
      <p:ext uri="{BB962C8B-B14F-4D97-AF65-F5344CB8AC3E}">
        <p14:creationId xmlns:p14="http://schemas.microsoft.com/office/powerpoint/2010/main" val="559425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Publications du CdE</a:t>
            </a:r>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Expérience des participants</a:t>
            </a:r>
          </a:p>
        </p:txBody>
      </p:sp>
      <p:sp>
        <p:nvSpPr>
          <p:cNvPr id="3" name="Content Placeholder 2"/>
          <p:cNvSpPr>
            <a:spLocks noGrp="1"/>
          </p:cNvSpPr>
          <p:nvPr>
            <p:ph idx="1"/>
          </p:nvPr>
        </p:nvSpPr>
        <p:spPr/>
        <p:txBody>
          <a:bodyPr/>
          <a:lstStyle/>
          <a:p>
            <a:r>
              <a:rPr lang="fr-FR" dirty="0"/>
              <a:t>Les participants ont-ils déjà rencontré des preuves électroniques pour lesquelles l’une des considérations précitées entrait en ligne de compte ?</a:t>
            </a:r>
          </a:p>
          <a:p>
            <a:pPr marL="0" indent="0">
              <a:buNone/>
            </a:pPr>
            <a:r>
              <a:rPr lang="fr-FR" dirty="0"/>
              <a:t>Le cas échéant, soyez prêt à examiner la question avec eux plus en détail.</a:t>
            </a:r>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Éléments de preuve pour les investigations relatives à l’étude de cas</a:t>
            </a:r>
          </a:p>
        </p:txBody>
      </p:sp>
      <p:sp>
        <p:nvSpPr>
          <p:cNvPr id="3" name="Content Placeholder 2"/>
          <p:cNvSpPr>
            <a:spLocks noGrp="1"/>
          </p:cNvSpPr>
          <p:nvPr>
            <p:ph idx="1"/>
          </p:nvPr>
        </p:nvSpPr>
        <p:spPr>
          <a:xfrm>
            <a:off x="510139" y="1825625"/>
            <a:ext cx="11681861" cy="4351338"/>
          </a:xfrm>
        </p:spPr>
        <p:txBody>
          <a:bodyPr>
            <a:normAutofit fontScale="92500" lnSpcReduction="20000"/>
          </a:bodyPr>
          <a:lstStyle/>
          <a:p>
            <a:r>
              <a:rPr lang="fr-FR" sz="2300" dirty="0"/>
              <a:t>1</a:t>
            </a:r>
            <a:r>
              <a:rPr lang="fr-FR" sz="2300" baseline="30000" dirty="0"/>
              <a:t>er </a:t>
            </a:r>
            <a:r>
              <a:rPr lang="fr-FR" sz="2300" dirty="0"/>
              <a:t>email - échanges entre le CA de la FBA et le chef du DLO de la FBA – 21 sept 2017</a:t>
            </a:r>
          </a:p>
          <a:p>
            <a:r>
              <a:rPr lang="fr-FR" sz="2300" dirty="0"/>
              <a:t>2</a:t>
            </a:r>
            <a:r>
              <a:rPr lang="fr-FR" sz="2300" baseline="30000" dirty="0"/>
              <a:t>e </a:t>
            </a:r>
            <a:r>
              <a:rPr lang="fr-FR" sz="2300" dirty="0"/>
              <a:t>email  - échanges entre le responsable et le chef adjoint du DLO de la FBA – 21 sept 2017</a:t>
            </a:r>
          </a:p>
          <a:p>
            <a:r>
              <a:rPr lang="fr-FR" sz="2300" dirty="0"/>
              <a:t>3</a:t>
            </a:r>
            <a:r>
              <a:rPr lang="fr-FR" sz="2300" baseline="30000" dirty="0"/>
              <a:t>e </a:t>
            </a:r>
            <a:r>
              <a:rPr lang="fr-FR" sz="2300" dirty="0"/>
              <a:t>email  - échanges entre le chef adjoint du DLO de la FBA et le directeur général d’UBP – 21 sept 2017 </a:t>
            </a:r>
          </a:p>
          <a:p>
            <a:r>
              <a:rPr lang="fr-FR" sz="2300" dirty="0"/>
              <a:t>4</a:t>
            </a:r>
            <a:r>
              <a:rPr lang="fr-FR" sz="2300" baseline="30000" dirty="0"/>
              <a:t>e </a:t>
            </a:r>
            <a:r>
              <a:rPr lang="fr-FR" sz="2300" dirty="0"/>
              <a:t>email - différents échanges de courrier électronique entre la FBA et UBP – 21 sept 2017</a:t>
            </a:r>
          </a:p>
          <a:p>
            <a:r>
              <a:rPr lang="fr-FR" sz="2300" dirty="0"/>
              <a:t>5</a:t>
            </a:r>
            <a:r>
              <a:rPr lang="fr-FR" sz="2300" baseline="30000" dirty="0"/>
              <a:t>e </a:t>
            </a:r>
            <a:r>
              <a:rPr lang="fr-FR" sz="2300" dirty="0"/>
              <a:t>email  - échanges entre le chef adjoint du DLO de la FBA et </a:t>
            </a:r>
            <a:r>
              <a:rPr lang="fr-FR" sz="2300" dirty="0" err="1"/>
              <a:t>Hermes</a:t>
            </a:r>
            <a:r>
              <a:rPr lang="fr-FR" sz="2300" dirty="0"/>
              <a:t> Novas de la FBA – 21 sept 2017</a:t>
            </a:r>
          </a:p>
          <a:p>
            <a:r>
              <a:rPr lang="fr-FR" sz="2300" dirty="0"/>
              <a:t>6</a:t>
            </a:r>
            <a:r>
              <a:rPr lang="fr-FR" sz="2300" baseline="30000" dirty="0"/>
              <a:t>e </a:t>
            </a:r>
            <a:r>
              <a:rPr lang="fr-FR" sz="2300" dirty="0"/>
              <a:t>email  - échanges entre le chef du DLO de la FBA et la directrice financière de la FBA – 21 sept 2017</a:t>
            </a:r>
          </a:p>
          <a:p>
            <a:r>
              <a:rPr lang="fr-FR" sz="2300" dirty="0"/>
              <a:t>7</a:t>
            </a:r>
            <a:r>
              <a:rPr lang="fr-FR" sz="2300" baseline="30000" dirty="0"/>
              <a:t>e </a:t>
            </a:r>
            <a:r>
              <a:rPr lang="fr-FR" sz="2300" dirty="0"/>
              <a:t>email  - échanges entre le chef adjoint du DLO de la FBA et la directrice financière de la FBA– 21 sept 2017</a:t>
            </a:r>
          </a:p>
          <a:p>
            <a:r>
              <a:rPr lang="fr-FR" sz="2300" dirty="0"/>
              <a:t>8</a:t>
            </a:r>
            <a:r>
              <a:rPr lang="fr-FR" sz="2300" baseline="30000" dirty="0"/>
              <a:t>e</a:t>
            </a:r>
            <a:r>
              <a:rPr lang="fr-FR" sz="2300" dirty="0"/>
              <a:t> email  - échanges entre la directrice financière de la FBA et </a:t>
            </a:r>
            <a:r>
              <a:rPr lang="fr-FR" sz="2300" dirty="0" err="1"/>
              <a:t>Otos</a:t>
            </a:r>
            <a:r>
              <a:rPr lang="fr-FR" sz="2300" dirty="0"/>
              <a:t> </a:t>
            </a:r>
            <a:r>
              <a:rPr lang="fr-FR" sz="2300" dirty="0" err="1"/>
              <a:t>Polaroidos</a:t>
            </a:r>
            <a:r>
              <a:rPr lang="fr-FR" sz="2300" dirty="0"/>
              <a:t> d’UBP – 21 sept 2017</a:t>
            </a:r>
          </a:p>
          <a:p>
            <a:r>
              <a:rPr lang="fr-FR" sz="2300" dirty="0"/>
              <a:t>9</a:t>
            </a:r>
            <a:r>
              <a:rPr lang="fr-FR" sz="2300" baseline="30000" dirty="0"/>
              <a:t>e </a:t>
            </a:r>
            <a:r>
              <a:rPr lang="fr-FR" sz="2300" dirty="0"/>
              <a:t>email  - échanges entre le chef adjoint du DLO de la FBA et la directrice financière de la FBA – 21 sept 2017</a:t>
            </a:r>
          </a:p>
          <a:p>
            <a:r>
              <a:rPr lang="fr-FR" sz="2300" dirty="0"/>
              <a:t>10</a:t>
            </a:r>
            <a:r>
              <a:rPr lang="fr-FR" sz="2300" baseline="30000" dirty="0"/>
              <a:t>e </a:t>
            </a:r>
            <a:r>
              <a:rPr lang="fr-FR" sz="2300" dirty="0"/>
              <a:t>email  - échanges entre </a:t>
            </a:r>
            <a:r>
              <a:rPr lang="fr-FR" sz="2300" dirty="0" err="1"/>
              <a:t>Otos</a:t>
            </a:r>
            <a:r>
              <a:rPr lang="fr-FR" sz="2300" dirty="0"/>
              <a:t> </a:t>
            </a:r>
            <a:r>
              <a:rPr lang="fr-FR" sz="2300" dirty="0" err="1"/>
              <a:t>Polaroidos</a:t>
            </a:r>
            <a:r>
              <a:rPr lang="fr-FR" sz="2300" dirty="0"/>
              <a:t> d’UBP et la directrice financière de la FBA – 28 sept 2017</a:t>
            </a:r>
          </a:p>
          <a:p>
            <a:r>
              <a:rPr lang="fr-FR" sz="2300" dirty="0"/>
              <a:t>11</a:t>
            </a:r>
            <a:r>
              <a:rPr lang="fr-FR" sz="2300" baseline="30000" dirty="0"/>
              <a:t>e </a:t>
            </a:r>
            <a:r>
              <a:rPr lang="fr-FR" sz="2300" dirty="0"/>
              <a:t>email - échanges entre </a:t>
            </a:r>
            <a:r>
              <a:rPr lang="fr-FR" sz="2300" dirty="0" err="1"/>
              <a:t>Otos</a:t>
            </a:r>
            <a:r>
              <a:rPr lang="fr-FR" sz="2300" dirty="0"/>
              <a:t> </a:t>
            </a:r>
            <a:r>
              <a:rPr lang="fr-FR" sz="2300" dirty="0" err="1"/>
              <a:t>Polaroidos</a:t>
            </a:r>
            <a:r>
              <a:rPr lang="fr-FR" sz="2300" dirty="0"/>
              <a:t> d’UBP et la directrice financière de la FBA – 28 sept 2017</a:t>
            </a:r>
          </a:p>
          <a:p>
            <a:endParaRPr lang="en-GB" dirty="0"/>
          </a:p>
        </p:txBody>
      </p:sp>
    </p:spTree>
    <p:extLst>
      <p:ext uri="{BB962C8B-B14F-4D97-AF65-F5344CB8AC3E}">
        <p14:creationId xmlns:p14="http://schemas.microsoft.com/office/powerpoint/2010/main" val="262347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fr-FR" dirty="0"/>
              <a:t>Éléments de preuve pour les investigations relatives à l’étude de cas</a:t>
            </a:r>
          </a:p>
        </p:txBody>
      </p:sp>
      <p:sp>
        <p:nvSpPr>
          <p:cNvPr id="5" name="Content Placeholder 4"/>
          <p:cNvSpPr txBox="1">
            <a:spLocks noGrp="1"/>
          </p:cNvSpPr>
          <p:nvPr>
            <p:ph idx="1"/>
          </p:nvPr>
        </p:nvSpPr>
        <p:spPr>
          <a:xfrm>
            <a:off x="558265" y="1690688"/>
            <a:ext cx="6930190" cy="4875181"/>
          </a:xfrm>
          <a:prstGeom prst="rect">
            <a:avLst/>
          </a:prstGeom>
          <a:noFill/>
        </p:spPr>
        <p:txBody>
          <a:bodyPr wrap="square" rtlCol="0">
            <a:spAutoFit/>
          </a:bodyPr>
          <a:lstStyle/>
          <a:p>
            <a:pPr marL="0" indent="0">
              <a:spcBef>
                <a:spcPts val="0"/>
              </a:spcBef>
              <a:spcAft>
                <a:spcPts val="1500"/>
              </a:spcAft>
              <a:buNone/>
            </a:pPr>
            <a:r>
              <a:rPr lang="fr-FR" sz="2400" b="1" u="sng" dirty="0"/>
              <a:t>Preuves diverses</a:t>
            </a:r>
          </a:p>
          <a:p>
            <a:pPr>
              <a:spcBef>
                <a:spcPts val="0"/>
              </a:spcBef>
              <a:spcAft>
                <a:spcPts val="300"/>
              </a:spcAft>
            </a:pPr>
            <a:r>
              <a:rPr lang="fr-FR" sz="2400" dirty="0"/>
              <a:t>Rapport de l’analyse anti-logiciel espion </a:t>
            </a:r>
          </a:p>
          <a:p>
            <a:pPr>
              <a:spcBef>
                <a:spcPts val="0"/>
              </a:spcBef>
              <a:spcAft>
                <a:spcPts val="300"/>
              </a:spcAft>
            </a:pPr>
            <a:r>
              <a:rPr lang="fr-FR" sz="2400" dirty="0"/>
              <a:t>Enregistrement du compte de l’entreprise prête-nom UBP à la DSBN en </a:t>
            </a:r>
            <a:r>
              <a:rPr lang="fr-FR" sz="2400" dirty="0" err="1"/>
              <a:t>Ostland</a:t>
            </a:r>
            <a:r>
              <a:rPr lang="fr-FR" sz="2400" dirty="0"/>
              <a:t> </a:t>
            </a:r>
          </a:p>
          <a:p>
            <a:pPr>
              <a:spcBef>
                <a:spcPts val="0"/>
              </a:spcBef>
              <a:spcAft>
                <a:spcPts val="300"/>
              </a:spcAft>
            </a:pPr>
            <a:r>
              <a:rPr lang="fr-FR" sz="2400" dirty="0"/>
              <a:t>Contrat FBA- UBP</a:t>
            </a:r>
          </a:p>
          <a:p>
            <a:pPr>
              <a:spcBef>
                <a:spcPts val="0"/>
              </a:spcBef>
              <a:spcAft>
                <a:spcPts val="300"/>
              </a:spcAft>
            </a:pPr>
            <a:r>
              <a:rPr lang="fr-FR" sz="2400" dirty="0"/>
              <a:t>Annonce par la FBA de l’obligation anniversaire</a:t>
            </a:r>
          </a:p>
          <a:p>
            <a:pPr>
              <a:spcBef>
                <a:spcPts val="0"/>
              </a:spcBef>
              <a:spcAft>
                <a:spcPts val="300"/>
              </a:spcAft>
            </a:pPr>
            <a:r>
              <a:rPr lang="fr-FR" sz="2400" dirty="0"/>
              <a:t>Obligation de la FBA</a:t>
            </a:r>
          </a:p>
          <a:p>
            <a:pPr>
              <a:spcBef>
                <a:spcPts val="0"/>
              </a:spcBef>
              <a:spcAft>
                <a:spcPts val="300"/>
              </a:spcAft>
            </a:pPr>
            <a:r>
              <a:rPr lang="fr-FR" sz="2400" dirty="0"/>
              <a:t>Rapport du paiement en bitcoins auprès du prestataire de serveurs SMTP</a:t>
            </a:r>
          </a:p>
          <a:p>
            <a:pPr>
              <a:spcBef>
                <a:spcPts val="0"/>
              </a:spcBef>
              <a:spcAft>
                <a:spcPts val="300"/>
              </a:spcAft>
            </a:pPr>
            <a:r>
              <a:rPr lang="fr-FR" sz="2400" dirty="0"/>
              <a:t>Rapport d’établissement du réseau de serveurs SMTP</a:t>
            </a:r>
          </a:p>
          <a:p>
            <a:pPr>
              <a:spcBef>
                <a:spcPts val="0"/>
              </a:spcBef>
              <a:spcAft>
                <a:spcPts val="300"/>
              </a:spcAft>
            </a:pPr>
            <a:r>
              <a:rPr lang="fr-FR" sz="2400" dirty="0"/>
              <a:t>Enregistrement de l’entreprise prête-nom UBP en </a:t>
            </a:r>
            <a:r>
              <a:rPr lang="fr-FR" sz="2400" dirty="0" err="1"/>
              <a:t>Ostland</a:t>
            </a:r>
            <a:endParaRPr lang="fr-FR" sz="2400" dirty="0"/>
          </a:p>
        </p:txBody>
      </p:sp>
      <p:sp>
        <p:nvSpPr>
          <p:cNvPr id="6" name="TextBox 5"/>
          <p:cNvSpPr txBox="1"/>
          <p:nvPr/>
        </p:nvSpPr>
        <p:spPr>
          <a:xfrm>
            <a:off x="7691387" y="1663194"/>
            <a:ext cx="4272815" cy="2246769"/>
          </a:xfrm>
          <a:prstGeom prst="rect">
            <a:avLst/>
          </a:prstGeom>
          <a:noFill/>
        </p:spPr>
        <p:txBody>
          <a:bodyPr wrap="square" rtlCol="0">
            <a:spAutoFit/>
          </a:bodyPr>
          <a:lstStyle/>
          <a:p>
            <a:pPr>
              <a:spcAft>
                <a:spcPts val="1500"/>
              </a:spcAft>
            </a:pPr>
            <a:r>
              <a:rPr lang="fr-FR" sz="2400" b="1" u="sng" dirty="0"/>
              <a:t>Données financières</a:t>
            </a:r>
          </a:p>
          <a:p>
            <a:pPr marL="342900" indent="-342900">
              <a:spcAft>
                <a:spcPts val="300"/>
              </a:spcAft>
              <a:buFont typeface="Arial" charset="0"/>
              <a:buChar char="•"/>
            </a:pPr>
            <a:r>
              <a:rPr lang="fr-FR" sz="2400" dirty="0"/>
              <a:t>Relevé bancaire FBA</a:t>
            </a:r>
          </a:p>
          <a:p>
            <a:pPr marL="342900" indent="-342900">
              <a:spcAft>
                <a:spcPts val="300"/>
              </a:spcAft>
              <a:buFont typeface="Arial" charset="0"/>
              <a:buChar char="•"/>
            </a:pPr>
            <a:r>
              <a:rPr lang="fr-FR" sz="2400" dirty="0"/>
              <a:t>Relevé bancaire UBP</a:t>
            </a:r>
          </a:p>
          <a:p>
            <a:pPr marL="342900" indent="-342900">
              <a:spcAft>
                <a:spcPts val="300"/>
              </a:spcAft>
              <a:buFont typeface="Arial" charset="0"/>
              <a:buChar char="•"/>
            </a:pPr>
            <a:r>
              <a:rPr lang="fr-FR" sz="2400" dirty="0"/>
              <a:t>Fausse facture UBP</a:t>
            </a:r>
          </a:p>
          <a:p>
            <a:pPr marL="342900" indent="-342900">
              <a:spcAft>
                <a:spcPts val="300"/>
              </a:spcAft>
              <a:buFont typeface="Arial" charset="0"/>
              <a:buChar char="•"/>
            </a:pPr>
            <a:r>
              <a:rPr lang="fr-FR" sz="2400" dirty="0"/>
              <a:t>Facture pro-forma UBP</a:t>
            </a:r>
          </a:p>
        </p:txBody>
      </p:sp>
      <p:sp>
        <p:nvSpPr>
          <p:cNvPr id="7" name="TextBox 6"/>
          <p:cNvSpPr txBox="1"/>
          <p:nvPr/>
        </p:nvSpPr>
        <p:spPr>
          <a:xfrm>
            <a:off x="7691387" y="3932088"/>
            <a:ext cx="3810802" cy="2577629"/>
          </a:xfrm>
          <a:prstGeom prst="rect">
            <a:avLst/>
          </a:prstGeom>
          <a:noFill/>
        </p:spPr>
        <p:txBody>
          <a:bodyPr wrap="square" rtlCol="0">
            <a:spAutoFit/>
          </a:bodyPr>
          <a:lstStyle/>
          <a:p>
            <a:pPr>
              <a:spcAft>
                <a:spcPts val="1500"/>
              </a:spcAft>
            </a:pPr>
            <a:r>
              <a:rPr lang="fr-FR" sz="2400" b="1" u="sng" dirty="0"/>
              <a:t>Dépositions de témoins</a:t>
            </a:r>
          </a:p>
          <a:p>
            <a:pPr marL="342900" indent="-342900">
              <a:spcAft>
                <a:spcPts val="300"/>
              </a:spcAft>
              <a:buFont typeface="Arial" charset="0"/>
              <a:buChar char="•"/>
            </a:pPr>
            <a:r>
              <a:rPr lang="fr-FR" sz="2400" dirty="0"/>
              <a:t>Déposition DLO / FBA</a:t>
            </a:r>
          </a:p>
          <a:p>
            <a:pPr marL="342900" indent="-342900">
              <a:spcAft>
                <a:spcPts val="300"/>
              </a:spcAft>
              <a:buFont typeface="Arial" charset="0"/>
              <a:buChar char="•"/>
            </a:pPr>
            <a:r>
              <a:rPr lang="fr-FR" sz="2400" dirty="0"/>
              <a:t>Déposition directrice financière / FBA</a:t>
            </a:r>
          </a:p>
          <a:p>
            <a:pPr marL="342900" indent="-342900">
              <a:spcAft>
                <a:spcPts val="300"/>
              </a:spcAft>
              <a:buFont typeface="Arial" charset="0"/>
              <a:buChar char="•"/>
            </a:pPr>
            <a:r>
              <a:rPr lang="fr-FR" sz="2400" dirty="0"/>
              <a:t>Déposition département informatique / FBA</a:t>
            </a:r>
          </a:p>
        </p:txBody>
      </p:sp>
    </p:spTree>
    <p:extLst>
      <p:ext uri="{BB962C8B-B14F-4D97-AF65-F5344CB8AC3E}">
        <p14:creationId xmlns:p14="http://schemas.microsoft.com/office/powerpoint/2010/main" val="37426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Exercice</a:t>
            </a:r>
          </a:p>
        </p:txBody>
      </p:sp>
      <p:sp>
        <p:nvSpPr>
          <p:cNvPr id="3" name="Content Placeholder 2"/>
          <p:cNvSpPr>
            <a:spLocks noGrp="1"/>
          </p:cNvSpPr>
          <p:nvPr>
            <p:ph idx="1"/>
          </p:nvPr>
        </p:nvSpPr>
        <p:spPr>
          <a:xfrm>
            <a:off x="838200" y="1690688"/>
            <a:ext cx="10515600" cy="4351338"/>
          </a:xfrm>
        </p:spPr>
        <p:txBody>
          <a:bodyPr>
            <a:normAutofit/>
          </a:bodyPr>
          <a:lstStyle/>
          <a:p>
            <a:r>
              <a:rPr lang="fr-FR" sz="3200"/>
              <a:t>Examiner les deux documents :</a:t>
            </a:r>
          </a:p>
          <a:p>
            <a:pPr lvl="1"/>
            <a:r>
              <a:rPr lang="fr-FR" sz="3200"/>
              <a:t>Mail 11</a:t>
            </a:r>
          </a:p>
          <a:p>
            <a:pPr lvl="1"/>
            <a:r>
              <a:rPr lang="fr-FR" sz="3200"/>
              <a:t>Mail 11 (hash)</a:t>
            </a:r>
          </a:p>
          <a:p>
            <a:pPr lvl="1"/>
            <a:endParaRPr lang="en-GB" sz="3200" dirty="0"/>
          </a:p>
          <a:p>
            <a:r>
              <a:rPr lang="fr-FR" sz="3200"/>
              <a:t>Voyez-vous des différences entre ces deux documents ?</a:t>
            </a:r>
          </a:p>
        </p:txBody>
      </p:sp>
      <p:pic>
        <p:nvPicPr>
          <p:cNvPr id="5" name="Picture 4"/>
          <p:cNvPicPr>
            <a:picLocks noChangeAspect="1"/>
          </p:cNvPicPr>
          <p:nvPr/>
        </p:nvPicPr>
        <p:blipFill>
          <a:blip r:embed="rId3"/>
          <a:stretch>
            <a:fillRect/>
          </a:stretch>
        </p:blipFill>
        <p:spPr>
          <a:xfrm>
            <a:off x="9575774" y="0"/>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fr-FR" sz="4400" b="1"/>
              <a:t>Mail11.doc</a:t>
            </a:r>
          </a:p>
        </p:txBody>
      </p:sp>
    </p:spTree>
    <p:extLst>
      <p:ext uri="{BB962C8B-B14F-4D97-AF65-F5344CB8AC3E}">
        <p14:creationId xmlns:p14="http://schemas.microsoft.com/office/powerpoint/2010/main" val="1078957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Signature MD5 du fichier mail11.doc</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fr-FR" sz="2800"/>
              <a:t>b5d7a782e6e37df72beaffab61cf6db</a:t>
            </a:r>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74295" y="731520"/>
            <a:ext cx="8229600" cy="774700"/>
          </a:xfrm>
        </p:spPr>
        <p:txBody>
          <a:bodyPr/>
          <a:lstStyle/>
          <a:p>
            <a:r>
              <a:rPr lang="fr-FR" b="1">
                <a:ea typeface="MS PGothic" charset="-128"/>
              </a:rPr>
              <a:t>Sommaire</a:t>
            </a:r>
          </a:p>
        </p:txBody>
      </p:sp>
      <p:sp>
        <p:nvSpPr>
          <p:cNvPr id="3075" name="Content Placeholder 2"/>
          <p:cNvSpPr>
            <a:spLocks noGrp="1"/>
          </p:cNvSpPr>
          <p:nvPr>
            <p:ph idx="1"/>
          </p:nvPr>
        </p:nvSpPr>
        <p:spPr>
          <a:xfrm>
            <a:off x="960921" y="1640973"/>
            <a:ext cx="9097479" cy="3258286"/>
          </a:xfrm>
        </p:spPr>
        <p:txBody>
          <a:bodyPr>
            <a:normAutofit/>
          </a:bodyPr>
          <a:lstStyle/>
          <a:p>
            <a:pPr>
              <a:lnSpc>
                <a:spcPts val="3360"/>
              </a:lnSpc>
              <a:spcBef>
                <a:spcPts val="1600"/>
              </a:spcBef>
              <a:buFont typeface="Arial" panose="020B0604020202020204" pitchFamily="34" charset="0"/>
              <a:buChar char="•"/>
              <a:defRPr/>
            </a:pPr>
            <a:r>
              <a:rPr lang="fr-FR" dirty="0">
                <a:solidFill>
                  <a:srgbClr val="000000"/>
                </a:solidFill>
              </a:rPr>
              <a:t>Preuves électroniques - rappels</a:t>
            </a:r>
          </a:p>
          <a:p>
            <a:pPr>
              <a:lnSpc>
                <a:spcPts val="3360"/>
              </a:lnSpc>
              <a:spcBef>
                <a:spcPts val="1600"/>
              </a:spcBef>
              <a:buFont typeface="Arial" panose="020B0604020202020204" pitchFamily="34" charset="0"/>
              <a:buChar char="•"/>
              <a:defRPr/>
            </a:pPr>
            <a:r>
              <a:rPr lang="fr-FR" dirty="0">
                <a:solidFill>
                  <a:srgbClr val="000000"/>
                </a:solidFill>
              </a:rPr>
              <a:t>Preuves électroniques - approfondissement de certaines notions</a:t>
            </a:r>
          </a:p>
          <a:p>
            <a:pPr>
              <a:lnSpc>
                <a:spcPts val="3360"/>
              </a:lnSpc>
              <a:spcBef>
                <a:spcPts val="1600"/>
              </a:spcBef>
              <a:buFont typeface="Arial" panose="020B0604020202020204" pitchFamily="34" charset="0"/>
              <a:buChar char="•"/>
              <a:defRPr/>
            </a:pPr>
            <a:r>
              <a:rPr lang="fr-FR" dirty="0">
                <a:solidFill>
                  <a:srgbClr val="000000"/>
                </a:solidFill>
              </a:rPr>
              <a:t>Faits et éléments de preuve pour les investigations relatives à l’étude de cas</a:t>
            </a: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fr-FR" sz="120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68570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fr-FR" sz="4400" b="1"/>
              <a:t>Mail11 (hash).doc</a:t>
            </a:r>
          </a:p>
        </p:txBody>
      </p:sp>
    </p:spTree>
    <p:extLst>
      <p:ext uri="{BB962C8B-B14F-4D97-AF65-F5344CB8AC3E}">
        <p14:creationId xmlns:p14="http://schemas.microsoft.com/office/powerpoint/2010/main" val="94339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Signature MD5 du document 11</a:t>
            </a:r>
            <a:r>
              <a:rPr lang="fr-FR" baseline="30000"/>
              <a:t>th</a:t>
            </a:r>
            <a:r>
              <a:rPr lang="fr-FR"/>
              <a:t> Mail (hash).doc</a:t>
            </a:r>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fr-FR" sz="2800"/>
              <a:t>4358069e0c514e533356c1ada6701259</a:t>
            </a:r>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Vu autrement</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fr-FR" sz="2800"/>
              <a:t>b5d7a782e6e37df72beaffab61cf6dbb</a:t>
            </a:r>
          </a:p>
        </p:txBody>
      </p:sp>
      <p:sp>
        <p:nvSpPr>
          <p:cNvPr id="8" name="TextBox 7"/>
          <p:cNvSpPr txBox="1"/>
          <p:nvPr/>
        </p:nvSpPr>
        <p:spPr>
          <a:xfrm>
            <a:off x="6218965" y="3824004"/>
            <a:ext cx="6477802" cy="523220"/>
          </a:xfrm>
          <a:prstGeom prst="rect">
            <a:avLst/>
          </a:prstGeom>
          <a:noFill/>
        </p:spPr>
        <p:txBody>
          <a:bodyPr wrap="square" rtlCol="0">
            <a:spAutoFit/>
          </a:bodyPr>
          <a:lstStyle/>
          <a:p>
            <a:r>
              <a:rPr lang="fr-FR" sz="2800"/>
              <a:t>4358069e0c514e533356c1ada6701259</a:t>
            </a:r>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Implications</a:t>
            </a:r>
          </a:p>
        </p:txBody>
      </p:sp>
      <p:sp>
        <p:nvSpPr>
          <p:cNvPr id="3" name="Content Placeholder 2"/>
          <p:cNvSpPr>
            <a:spLocks noGrp="1"/>
          </p:cNvSpPr>
          <p:nvPr>
            <p:ph idx="1"/>
          </p:nvPr>
        </p:nvSpPr>
        <p:spPr>
          <a:xfrm>
            <a:off x="838200" y="1825625"/>
            <a:ext cx="11353800" cy="4351338"/>
          </a:xfrm>
        </p:spPr>
        <p:txBody>
          <a:bodyPr>
            <a:normAutofit fontScale="92500"/>
          </a:bodyPr>
          <a:lstStyle/>
          <a:p>
            <a:r>
              <a:rPr lang="fr-FR" dirty="0"/>
              <a:t>Traitées correctement, les preuves électroniques figurent parmi les meilleurs types de preuves </a:t>
            </a:r>
          </a:p>
          <a:p>
            <a:pPr lvl="1"/>
            <a:r>
              <a:rPr lang="fr-FR" dirty="0"/>
              <a:t>Il devrait y avoir des preuves aux deux extrémités d’une chaîne de correspondance électronique.</a:t>
            </a:r>
          </a:p>
          <a:p>
            <a:pPr lvl="1"/>
            <a:r>
              <a:rPr lang="fr-FR" dirty="0"/>
              <a:t>La comparaison peut se faire par rapport à l’original des pièces ou par rapport à leur image.</a:t>
            </a:r>
          </a:p>
          <a:p>
            <a:pPr lvl="1"/>
            <a:r>
              <a:rPr lang="fr-FR" dirty="0"/>
              <a:t>Les juges peuvent demander la vérification de tout fichier.</a:t>
            </a:r>
          </a:p>
          <a:p>
            <a:pPr lvl="1"/>
            <a:r>
              <a:rPr lang="fr-FR" dirty="0"/>
              <a:t>Les juges peuvent demander comment les preuves ont été recueillies et traitées.</a:t>
            </a:r>
          </a:p>
          <a:p>
            <a:pPr lvl="1"/>
            <a:r>
              <a:rPr lang="fr-FR" dirty="0"/>
              <a:t>Les emails contiennent des informations supplémentaires dans l’en-tête, qui peuvent également être vérifiées.</a:t>
            </a:r>
          </a:p>
          <a:p>
            <a:pPr lvl="1"/>
            <a:r>
              <a:rPr lang="fr-FR" dirty="0"/>
              <a:t>Il est possible dans certains cas de contrôler les adresses IP dans les courriers électroniques.</a:t>
            </a:r>
          </a:p>
          <a:p>
            <a:pPr lvl="1"/>
            <a:r>
              <a:rPr lang="fr-FR" dirty="0"/>
              <a:t>Une validation des preuves par un tiers est préférable.</a:t>
            </a:r>
          </a:p>
        </p:txBody>
      </p:sp>
    </p:spTree>
    <p:extLst>
      <p:ext uri="{BB962C8B-B14F-4D97-AF65-F5344CB8AC3E}">
        <p14:creationId xmlns:p14="http://schemas.microsoft.com/office/powerpoint/2010/main" val="510191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fr-FR"/>
              <a:t>Rappel des objectifs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fr-FR" sz="2900" dirty="0">
                <a:solidFill>
                  <a:srgbClr val="000000"/>
                </a:solidFill>
                <a:ea typeface="MS PGothic" charset="0"/>
                <a:cs typeface="MS PGothic" charset="0"/>
              </a:rPr>
              <a:t>À l’issue de cette session, les participants devraient :</a:t>
            </a:r>
          </a:p>
          <a:p>
            <a:pPr algn="just">
              <a:spcBef>
                <a:spcPct val="20000"/>
              </a:spcBef>
              <a:buFont typeface="Arial" charset="0"/>
              <a:buChar char="•"/>
              <a:defRPr/>
            </a:pPr>
            <a:r>
              <a:rPr lang="fr-FR" sz="2900" dirty="0">
                <a:solidFill>
                  <a:srgbClr val="000000"/>
                </a:solidFill>
              </a:rPr>
              <a:t>connaître les méthodes de validation des preuves électroniques.</a:t>
            </a:r>
          </a:p>
          <a:p>
            <a:pPr algn="just">
              <a:spcBef>
                <a:spcPct val="20000"/>
              </a:spcBef>
              <a:buFont typeface="Arial" charset="0"/>
              <a:buChar char="•"/>
              <a:defRPr/>
            </a:pPr>
            <a:r>
              <a:rPr lang="fr-FR" sz="2900" dirty="0">
                <a:solidFill>
                  <a:srgbClr val="000000"/>
                </a:solidFill>
              </a:rPr>
              <a:t>savoir examiner les questions de recevabilité des preuves électroniques au cours d’un procès</a:t>
            </a:r>
          </a:p>
          <a:p>
            <a:pPr algn="just">
              <a:spcBef>
                <a:spcPct val="20000"/>
              </a:spcBef>
              <a:buFont typeface="Arial" charset="0"/>
              <a:buChar char="•"/>
              <a:defRPr/>
            </a:pPr>
            <a:r>
              <a:rPr lang="fr-FR" sz="2900" dirty="0">
                <a:solidFill>
                  <a:srgbClr val="000000"/>
                </a:solidFill>
              </a:rPr>
              <a:t>savoir examiner et expliquer la valeur des fichiers de preuve électronique</a:t>
            </a: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fr-FR"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4595814" y="4500564"/>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fr-FR" sz="5400" b="1"/>
              <a:t>Questions</a:t>
            </a:r>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fr-FR" b="1">
                <a:ea typeface="MS PGothic" charset="-128"/>
              </a:rPr>
              <a:t>Objectifs de la session</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fr-FR" sz="2900" dirty="0">
                <a:solidFill>
                  <a:srgbClr val="000000"/>
                </a:solidFill>
                <a:latin typeface="+mn-lt"/>
                <a:ea typeface="MS PGothic" charset="0"/>
                <a:cs typeface="MS PGothic" charset="0"/>
              </a:rPr>
              <a:t>À l’issue de cette session, les participants devraient :</a:t>
            </a:r>
          </a:p>
          <a:p>
            <a:pPr algn="just">
              <a:spcBef>
                <a:spcPct val="20000"/>
              </a:spcBef>
              <a:buFont typeface="Arial" charset="0"/>
              <a:buChar char="•"/>
              <a:defRPr/>
            </a:pPr>
            <a:r>
              <a:rPr lang="fr-FR" sz="2900" dirty="0">
                <a:solidFill>
                  <a:srgbClr val="000000"/>
                </a:solidFill>
                <a:latin typeface="+mn-lt"/>
              </a:rPr>
              <a:t>connaître les méthodes de validation des preuves électroniques</a:t>
            </a:r>
          </a:p>
          <a:p>
            <a:pPr algn="just">
              <a:spcBef>
                <a:spcPct val="20000"/>
              </a:spcBef>
              <a:buFont typeface="Arial" charset="0"/>
              <a:buChar char="•"/>
              <a:defRPr/>
            </a:pPr>
            <a:r>
              <a:rPr lang="fr-FR" sz="2900" dirty="0">
                <a:solidFill>
                  <a:srgbClr val="000000"/>
                </a:solidFill>
                <a:latin typeface="+mn-lt"/>
              </a:rPr>
              <a:t>savoir examiner les questions de recevabilité des preuves électroniques au cours d’un procès</a:t>
            </a:r>
          </a:p>
          <a:p>
            <a:pPr algn="just">
              <a:spcBef>
                <a:spcPct val="20000"/>
              </a:spcBef>
              <a:buFont typeface="Arial" charset="0"/>
              <a:buChar char="•"/>
              <a:defRPr/>
            </a:pPr>
            <a:r>
              <a:rPr lang="fr-FR" sz="2900" dirty="0">
                <a:solidFill>
                  <a:srgbClr val="000000"/>
                </a:solidFill>
                <a:latin typeface="+mn-lt"/>
              </a:rPr>
              <a:t>savoir examiner et expliquer la valeur des fichiers de preuve électronique</a:t>
            </a:r>
          </a:p>
          <a:p>
            <a:pPr algn="just">
              <a:spcBef>
                <a:spcPct val="20000"/>
              </a:spcBef>
              <a:buFont typeface="Arial" charset="0"/>
              <a:buChar char="•"/>
              <a:defRPr/>
            </a:pPr>
            <a:endParaRPr lang="en-GB"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fr-FR" sz="120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36218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a:latin typeface="+mn-lt"/>
              </a:rPr>
              <a:t>Preuves électroniques</a:t>
            </a:r>
          </a:p>
        </p:txBody>
      </p:sp>
      <p:sp>
        <p:nvSpPr>
          <p:cNvPr id="3" name="Content Placeholder 2"/>
          <p:cNvSpPr>
            <a:spLocks noGrp="1"/>
          </p:cNvSpPr>
          <p:nvPr>
            <p:ph idx="1"/>
          </p:nvPr>
        </p:nvSpPr>
        <p:spPr>
          <a:xfrm>
            <a:off x="732322" y="1523199"/>
            <a:ext cx="8229600" cy="4907038"/>
          </a:xfrm>
        </p:spPr>
        <p:txBody>
          <a:bodyPr>
            <a:normAutofit lnSpcReduction="10000"/>
          </a:bodyPr>
          <a:lstStyle/>
          <a:p>
            <a:pPr marL="90488" indent="0" algn="just">
              <a:buNone/>
            </a:pPr>
            <a:r>
              <a:rPr lang="fr-FR" dirty="0"/>
              <a:t>Il n’existe pas de définition internationale du terme « preuve électronique ». Tous les pays disposent toutefois de réglementations énonçant des principes qui, d’une manière ou d’une autre, s’appliquent aux </a:t>
            </a:r>
            <a:r>
              <a:rPr lang="fr-FR" i="1" dirty="0"/>
              <a:t>preuves électroniques. </a:t>
            </a:r>
          </a:p>
          <a:p>
            <a:pPr marL="90488" indent="0" algn="just">
              <a:buNone/>
            </a:pPr>
            <a:endParaRPr lang="en-US" dirty="0"/>
          </a:p>
          <a:p>
            <a:pPr marL="90488" indent="0" algn="just">
              <a:buNone/>
            </a:pPr>
            <a:r>
              <a:rPr lang="fr-FR" dirty="0"/>
              <a:t>La « définition » donnée dans le Guide du Conseil de l’Europe est la suivante :</a:t>
            </a:r>
          </a:p>
          <a:p>
            <a:pPr marL="0" indent="0" algn="just">
              <a:buNone/>
            </a:pPr>
            <a:r>
              <a:rPr lang="fr-FR" b="1" i="1" dirty="0"/>
              <a:t>« toute information générée, stockée ou transmise sous forme numérique qui peut se révéler nécessaire par la suite pour prouver ou réfuter un fait litigieux dans une procédure judiciaire ».</a:t>
            </a:r>
          </a:p>
          <a:p>
            <a:pPr marL="90488" indent="0" algn="just">
              <a:buNone/>
            </a:pPr>
            <a:endParaRPr lang="en-US" dirty="0"/>
          </a:p>
        </p:txBody>
      </p:sp>
    </p:spTree>
    <p:extLst>
      <p:ext uri="{BB962C8B-B14F-4D97-AF65-F5344CB8AC3E}">
        <p14:creationId xmlns:p14="http://schemas.microsoft.com/office/powerpoint/2010/main" val="62603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a:latin typeface="+mn-lt"/>
              </a:rPr>
              <a:t>Particularités</a:t>
            </a:r>
          </a:p>
        </p:txBody>
      </p:sp>
      <p:sp>
        <p:nvSpPr>
          <p:cNvPr id="3" name="Content Placeholder 2"/>
          <p:cNvSpPr>
            <a:spLocks noGrp="1"/>
          </p:cNvSpPr>
          <p:nvPr>
            <p:ph idx="1"/>
          </p:nvPr>
        </p:nvSpPr>
        <p:spPr/>
        <p:txBody>
          <a:bodyPr/>
          <a:lstStyle/>
          <a:p>
            <a:pPr algn="just"/>
            <a:r>
              <a:rPr lang="fr-FR" dirty="0"/>
              <a:t>invisibles pour qui n’est pas formé à les reconnaître</a:t>
            </a:r>
          </a:p>
          <a:p>
            <a:pPr algn="just"/>
            <a:r>
              <a:rPr lang="fr-FR" dirty="0"/>
              <a:t>peuvent nécessiter une interprétation par un spécialiste</a:t>
            </a:r>
          </a:p>
          <a:p>
            <a:pPr algn="just"/>
            <a:r>
              <a:rPr lang="fr-FR" dirty="0"/>
              <a:t>ont un caractère extrêmement volatil</a:t>
            </a:r>
          </a:p>
          <a:p>
            <a:pPr algn="just"/>
            <a:r>
              <a:rPr lang="fr-FR" dirty="0"/>
              <a:t>peuvent être altérées ou détruites dans le cadre d’un usage normal</a:t>
            </a:r>
          </a:p>
          <a:p>
            <a:pPr algn="just"/>
            <a:r>
              <a:rPr lang="fr-FR" dirty="0"/>
              <a:t>peuvent être copiées à l’infini</a:t>
            </a:r>
          </a:p>
          <a:p>
            <a:pPr marL="0" indent="0" algn="just">
              <a:buNone/>
            </a:pPr>
            <a:endParaRPr lang="en-US" dirty="0"/>
          </a:p>
        </p:txBody>
      </p:sp>
    </p:spTree>
    <p:extLst>
      <p:ext uri="{BB962C8B-B14F-4D97-AF65-F5344CB8AC3E}">
        <p14:creationId xmlns:p14="http://schemas.microsoft.com/office/powerpoint/2010/main" val="291463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a:latin typeface="+mn-lt"/>
              </a:rPr>
              <a:t>Preuves électroniques - approfondissement de certaines notions</a:t>
            </a:r>
          </a:p>
        </p:txBody>
      </p:sp>
      <p:sp>
        <p:nvSpPr>
          <p:cNvPr id="3" name="Content Placeholder 2"/>
          <p:cNvSpPr>
            <a:spLocks noGrp="1"/>
          </p:cNvSpPr>
          <p:nvPr>
            <p:ph idx="1"/>
          </p:nvPr>
        </p:nvSpPr>
        <p:spPr/>
        <p:txBody>
          <a:bodyPr>
            <a:normAutofit lnSpcReduction="10000"/>
          </a:bodyPr>
          <a:lstStyle/>
          <a:p>
            <a:r>
              <a:rPr lang="fr-FR" dirty="0"/>
              <a:t>traitement par des spécialistes </a:t>
            </a:r>
          </a:p>
          <a:p>
            <a:r>
              <a:rPr lang="fr-FR" dirty="0"/>
              <a:t>évolution rapide des sources des preuves électroniques </a:t>
            </a:r>
          </a:p>
          <a:p>
            <a:r>
              <a:rPr lang="fr-FR" dirty="0"/>
              <a:t>utilisation de procédures, techniques et outils adéquats</a:t>
            </a:r>
          </a:p>
          <a:p>
            <a:r>
              <a:rPr lang="fr-FR" dirty="0"/>
              <a:t>recevabilité </a:t>
            </a:r>
          </a:p>
          <a:p>
            <a:r>
              <a:rPr lang="fr-FR" dirty="0"/>
              <a:t>authenticité </a:t>
            </a:r>
          </a:p>
          <a:p>
            <a:r>
              <a:rPr lang="fr-FR" dirty="0"/>
              <a:t>exhaustivité </a:t>
            </a:r>
          </a:p>
          <a:p>
            <a:r>
              <a:rPr lang="fr-FR" dirty="0"/>
              <a:t>fiabilité</a:t>
            </a:r>
          </a:p>
          <a:p>
            <a:r>
              <a:rPr lang="fr-FR" dirty="0"/>
              <a:t>crédibilité </a:t>
            </a:r>
          </a:p>
          <a:p>
            <a:r>
              <a:rPr lang="fr-FR" dirty="0"/>
              <a:t>proportionnalité </a:t>
            </a:r>
          </a:p>
        </p:txBody>
      </p:sp>
    </p:spTree>
    <p:extLst>
      <p:ext uri="{BB962C8B-B14F-4D97-AF65-F5344CB8AC3E}">
        <p14:creationId xmlns:p14="http://schemas.microsoft.com/office/powerpoint/2010/main" val="120668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a:latin typeface="+mn-lt"/>
              </a:rPr>
              <a:t>Traitement par des spécialistes</a:t>
            </a:r>
          </a:p>
        </p:txBody>
      </p:sp>
      <p:sp>
        <p:nvSpPr>
          <p:cNvPr id="3" name="Content Placeholder 2"/>
          <p:cNvSpPr>
            <a:spLocks noGrp="1"/>
          </p:cNvSpPr>
          <p:nvPr>
            <p:ph idx="1"/>
          </p:nvPr>
        </p:nvSpPr>
        <p:spPr>
          <a:xfrm>
            <a:off x="838200" y="1825625"/>
            <a:ext cx="10515600" cy="4351338"/>
          </a:xfrm>
        </p:spPr>
        <p:txBody>
          <a:bodyPr>
            <a:normAutofit fontScale="92500"/>
          </a:bodyPr>
          <a:lstStyle/>
          <a:p>
            <a:pPr algn="just"/>
            <a:r>
              <a:rPr lang="fr-FR" dirty="0"/>
              <a:t>Les preuves électroniques ne doivent pas obligatoirement être présentées par un expert validé par un tribunal.</a:t>
            </a:r>
          </a:p>
          <a:p>
            <a:pPr algn="just"/>
            <a:r>
              <a:rPr lang="fr-FR" dirty="0"/>
              <a:t>Tout témoin peut introduire des preuves factuelles s’il respecte la procédure adéquate et se conforme à la législation</a:t>
            </a:r>
          </a:p>
          <a:p>
            <a:pPr algn="just"/>
            <a:r>
              <a:rPr lang="fr-FR" dirty="0"/>
              <a:t>Chaque dispositif électronique ayant des caractéristiques spécifiques, il convient de suivre à la lettre les procédures établies pour accéder à sa mémoire, où pourraient être stockées des preuves électroniques. L’un des risques majeurs est la modification non intentionnelle d’une partie de la preuve électronique car cela pourrait soulever des doutes quant à ces changements et à une éventuelle falsification de la preuve à charge ou à décharge, et donc des problèmes de recevabilité devant un tribunal.</a:t>
            </a:r>
          </a:p>
          <a:p>
            <a:endParaRPr lang="en-GB" dirty="0"/>
          </a:p>
        </p:txBody>
      </p:sp>
    </p:spTree>
    <p:extLst>
      <p:ext uri="{BB962C8B-B14F-4D97-AF65-F5344CB8AC3E}">
        <p14:creationId xmlns:p14="http://schemas.microsoft.com/office/powerpoint/2010/main" val="727586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Évolution rapide des sources des preuves électroniques</a:t>
            </a:r>
          </a:p>
        </p:txBody>
      </p:sp>
      <p:sp>
        <p:nvSpPr>
          <p:cNvPr id="3" name="Content Placeholder 2"/>
          <p:cNvSpPr>
            <a:spLocks noGrp="1"/>
          </p:cNvSpPr>
          <p:nvPr>
            <p:ph idx="1"/>
          </p:nvPr>
        </p:nvSpPr>
        <p:spPr>
          <a:xfrm>
            <a:off x="838200" y="1825625"/>
            <a:ext cx="10515600" cy="4661802"/>
          </a:xfrm>
        </p:spPr>
        <p:txBody>
          <a:bodyPr>
            <a:normAutofit/>
          </a:bodyPr>
          <a:lstStyle/>
          <a:p>
            <a:pPr algn="just"/>
            <a:r>
              <a:rPr lang="fr-FR" dirty="0"/>
              <a:t>Les sources des preuves électroniques connaissent des évolutions rapides, non seulement d’un point de vue technique mais aussi sur le plan législatif (par exemple : collecte de preuves sur le cloud). </a:t>
            </a:r>
          </a:p>
          <a:p>
            <a:pPr algn="just"/>
            <a:r>
              <a:rPr lang="fr-FR" dirty="0"/>
              <a:t>Les nouvelles technologies se développant à une vitesse fulgurante, les connaissances nécessaires doivent être actualisées en permanence, qu’elles concernent les technologies elles-mêmes ou les procédures et techniques à appliquer pour saisir et analyser du contenu.  Ces procédures varient en fonction de la source des preuves. Elles ne seront pas les mêmes selon qu’il s’agit de technologies mobiles ou de la récupération d’un disque dur, par exemple.</a:t>
            </a:r>
          </a:p>
          <a:p>
            <a:pPr algn="just"/>
            <a:endParaRPr lang="en-GB" dirty="0"/>
          </a:p>
        </p:txBody>
      </p:sp>
    </p:spTree>
    <p:extLst>
      <p:ext uri="{BB962C8B-B14F-4D97-AF65-F5344CB8AC3E}">
        <p14:creationId xmlns:p14="http://schemas.microsoft.com/office/powerpoint/2010/main" val="166617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r>
              <a:rPr lang="fr-FR"/>
              <a:t>Utilisation de procédures, techniques et outils adéquats</a:t>
            </a:r>
          </a:p>
        </p:txBody>
      </p:sp>
      <p:sp>
        <p:nvSpPr>
          <p:cNvPr id="3" name="Content Placeholder 2"/>
          <p:cNvSpPr>
            <a:spLocks noGrp="1"/>
          </p:cNvSpPr>
          <p:nvPr>
            <p:ph idx="1"/>
          </p:nvPr>
        </p:nvSpPr>
        <p:spPr>
          <a:xfrm>
            <a:off x="838200" y="1825624"/>
            <a:ext cx="10515600" cy="4815807"/>
          </a:xfrm>
        </p:spPr>
        <p:txBody>
          <a:bodyPr>
            <a:normAutofit fontScale="92500"/>
          </a:bodyPr>
          <a:lstStyle/>
          <a:p>
            <a:pPr algn="just"/>
            <a:r>
              <a:rPr lang="fr-FR" dirty="0"/>
              <a:t>Comme dans les disciplines plus classiques de la police scientifique et technique, les spécialistes du numérique ont besoin de leur expertise pour travailler, mais aussi d’outils spécifiques, par exemple pour recueillir toutes les informations originales sur un support. Pour que les éléments obtenus aient force probante, il est impératif d’employer des techniques et des outils appropriés et de veiller à ce que les procédures suivies soient traçables et reproductibles par d’autres spécialistes.</a:t>
            </a:r>
          </a:p>
          <a:p>
            <a:pPr algn="just"/>
            <a:r>
              <a:rPr lang="fr-FR" dirty="0"/>
              <a:t>Lorsque des preuves électroniques/numériques sont produites devant un tribunal, les témoignages doivent fournir suffisamment d’informations pour permettre une évaluation correcte de leur recevabilité.</a:t>
            </a:r>
          </a:p>
          <a:p>
            <a:pPr algn="just"/>
            <a:r>
              <a:rPr lang="fr-FR" dirty="0"/>
              <a:t>Les juges ne doivent pas hésiter à remettre en question les techniques ayant servi à la collecte, à l’acquisition et à la présentation des preuves. </a:t>
            </a:r>
          </a:p>
          <a:p>
            <a:pPr algn="just"/>
            <a:endParaRPr lang="en-GB" dirty="0"/>
          </a:p>
        </p:txBody>
      </p:sp>
    </p:spTree>
    <p:extLst>
      <p:ext uri="{BB962C8B-B14F-4D97-AF65-F5344CB8AC3E}">
        <p14:creationId xmlns:p14="http://schemas.microsoft.com/office/powerpoint/2010/main" val="202807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2079</Words>
  <Application>Microsoft Office PowerPoint</Application>
  <PresentationFormat>Grand écran</PresentationFormat>
  <Paragraphs>197</Paragraphs>
  <Slides>25</Slides>
  <Notes>24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25</vt:i4>
      </vt:variant>
    </vt:vector>
  </HeadingPairs>
  <TitlesOfParts>
    <vt:vector size="30" baseType="lpstr">
      <vt:lpstr>MS PGothic</vt:lpstr>
      <vt:lpstr>MS PGothic</vt:lpstr>
      <vt:lpstr>Arial</vt:lpstr>
      <vt:lpstr>Calibri</vt:lpstr>
      <vt:lpstr>Office Theme</vt:lpstr>
      <vt:lpstr>Cybercriminalité : formation complémentaire pour les juges et les procureurs  </vt:lpstr>
      <vt:lpstr>Sommaire</vt:lpstr>
      <vt:lpstr>Objectifs de la session</vt:lpstr>
      <vt:lpstr>Preuves électroniques</vt:lpstr>
      <vt:lpstr>Particularités</vt:lpstr>
      <vt:lpstr>Preuves électroniques - approfondissement de certaines notions</vt:lpstr>
      <vt:lpstr>Traitement par des spécialistes</vt:lpstr>
      <vt:lpstr>Évolution rapide des sources des preuves électroniques</vt:lpstr>
      <vt:lpstr>Utilisation de procédures, techniques et outils adéquats</vt:lpstr>
      <vt:lpstr>Questions de recevabilité </vt:lpstr>
      <vt:lpstr>Questions de recevabilité</vt:lpstr>
      <vt:lpstr>Documents pertinents</vt:lpstr>
      <vt:lpstr>Publications du CdE</vt:lpstr>
      <vt:lpstr>Expérience des participants</vt:lpstr>
      <vt:lpstr>Éléments de preuve pour les investigations relatives à l’étude de cas</vt:lpstr>
      <vt:lpstr>Éléments de preuve pour les investigations relatives à l’étude de cas</vt:lpstr>
      <vt:lpstr>Exercice</vt:lpstr>
      <vt:lpstr>Présentation PowerPoint</vt:lpstr>
      <vt:lpstr>Signature MD5 du fichier mail11.doc</vt:lpstr>
      <vt:lpstr>Présentation PowerPoint</vt:lpstr>
      <vt:lpstr>Signature MD5 du document 11th Mail (hash).doc</vt:lpstr>
      <vt:lpstr>Vu autrement</vt:lpstr>
      <vt:lpstr>Implications</vt:lpstr>
      <vt:lpstr>Rappel des objectifs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CAROLINE MARTIN</cp:lastModifiedBy>
  <cp:revision>51</cp:revision>
  <dcterms:created xsi:type="dcterms:W3CDTF">2017-10-07T06:38:06Z</dcterms:created>
  <dcterms:modified xsi:type="dcterms:W3CDTF">2018-06-01T08:42:40Z</dcterms:modified>
</cp:coreProperties>
</file>