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4"/>
  </p:notesMasterIdLst>
  <p:sldIdLst>
    <p:sldId id="257" r:id="rId2"/>
    <p:sldId id="269" r:id="rId3"/>
    <p:sldId id="260" r:id="rId4"/>
    <p:sldId id="338" r:id="rId5"/>
    <p:sldId id="339" r:id="rId6"/>
    <p:sldId id="340" r:id="rId7"/>
    <p:sldId id="341" r:id="rId8"/>
    <p:sldId id="342" r:id="rId9"/>
    <p:sldId id="343" r:id="rId10"/>
    <p:sldId id="344" r:id="rId11"/>
    <p:sldId id="345" r:id="rId12"/>
    <p:sldId id="346" r:id="rId13"/>
    <p:sldId id="347" r:id="rId14"/>
    <p:sldId id="350" r:id="rId15"/>
    <p:sldId id="349" r:id="rId16"/>
    <p:sldId id="358" r:id="rId17"/>
    <p:sldId id="359" r:id="rId18"/>
    <p:sldId id="351" r:id="rId19"/>
    <p:sldId id="352" r:id="rId20"/>
    <p:sldId id="353" r:id="rId21"/>
    <p:sldId id="354"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96" r:id="rId45"/>
    <p:sldId id="397" r:id="rId46"/>
    <p:sldId id="398" r:id="rId47"/>
    <p:sldId id="399" r:id="rId48"/>
    <p:sldId id="400" r:id="rId49"/>
    <p:sldId id="401" r:id="rId50"/>
    <p:sldId id="402" r:id="rId51"/>
    <p:sldId id="403" r:id="rId52"/>
    <p:sldId id="404" r:id="rId53"/>
    <p:sldId id="405" r:id="rId54"/>
    <p:sldId id="406" r:id="rId55"/>
    <p:sldId id="407" r:id="rId56"/>
    <p:sldId id="408" r:id="rId57"/>
    <p:sldId id="409" r:id="rId58"/>
    <p:sldId id="410" r:id="rId59"/>
    <p:sldId id="411" r:id="rId60"/>
    <p:sldId id="412" r:id="rId61"/>
    <p:sldId id="413" r:id="rId62"/>
    <p:sldId id="388" r:id="rId63"/>
    <p:sldId id="389" r:id="rId64"/>
    <p:sldId id="390" r:id="rId65"/>
    <p:sldId id="391" r:id="rId66"/>
    <p:sldId id="414" r:id="rId67"/>
    <p:sldId id="415" r:id="rId68"/>
    <p:sldId id="392" r:id="rId69"/>
    <p:sldId id="393" r:id="rId70"/>
    <p:sldId id="416" r:id="rId71"/>
    <p:sldId id="394" r:id="rId72"/>
    <p:sldId id="395" r:id="rId7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2518" autoAdjust="0"/>
  </p:normalViewPr>
  <p:slideViewPr>
    <p:cSldViewPr snapToGrid="0" snapToObjects="1">
      <p:cViewPr>
        <p:scale>
          <a:sx n="76" d="100"/>
          <a:sy n="76" d="100"/>
        </p:scale>
        <p:origin x="-1596" y="-19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latin typeface="Calibri" charset="0"/>
              <a:ea typeface="Calibri" charset="0"/>
              <a:cs typeface="Calibri" charset="0"/>
            </a:rPr>
            <a:t>La société de l'information</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1760D51B-0269-5D48-BD8C-7EAF0E917E25}" type="presOf" srcId="{BB22BBE5-57A0-405B-A971-B276D13CD5C2}" destId="{8EB82253-C23C-41B5-BBC4-3559A84CBD55}" srcOrd="0" destOrd="0" presId="urn:microsoft.com/office/officeart/2005/8/layout/hProcess3"/>
    <dgm:cxn modelId="{93BC0DC0-4182-D848-9DAD-DF73823E85E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01AE5755-7B84-5F47-9BC5-1DADBFC629BD}" type="presParOf" srcId="{6AA9C01C-89A6-4342-8318-525283D045F6}" destId="{C700CA3A-087B-4CF2-87E1-144F4D688CBD}" srcOrd="0" destOrd="0" presId="urn:microsoft.com/office/officeart/2005/8/layout/hProcess3"/>
    <dgm:cxn modelId="{8046CD19-C80B-7046-9C9C-F55797A73A96}" type="presParOf" srcId="{6AA9C01C-89A6-4342-8318-525283D045F6}" destId="{85014961-3DAC-4177-A45B-6730E3550322}" srcOrd="1" destOrd="0" presId="urn:microsoft.com/office/officeart/2005/8/layout/hProcess3"/>
    <dgm:cxn modelId="{398CAD3C-48F2-A744-8D23-C095C126A647}" type="presParOf" srcId="{85014961-3DAC-4177-A45B-6730E3550322}" destId="{1F9B4EE6-6EDA-4A3B-9D3A-876474A9EBDB}" srcOrd="0" destOrd="0" presId="urn:microsoft.com/office/officeart/2005/8/layout/hProcess3"/>
    <dgm:cxn modelId="{E573373A-C914-3A4A-81E2-13716C62FCFE}" type="presParOf" srcId="{85014961-3DAC-4177-A45B-6730E3550322}" destId="{BC6A3652-0E63-47AA-92B1-B5D89FA169A3}" srcOrd="1" destOrd="0" presId="urn:microsoft.com/office/officeart/2005/8/layout/hProcess3"/>
    <dgm:cxn modelId="{F13A2D95-01ED-1E4B-9715-65D4B269CF2D}" type="presParOf" srcId="{BC6A3652-0E63-47AA-92B1-B5D89FA169A3}" destId="{ED935A7C-0029-4E53-9C29-13FF7C6801DD}" srcOrd="0" destOrd="0" presId="urn:microsoft.com/office/officeart/2005/8/layout/hProcess3"/>
    <dgm:cxn modelId="{A8241730-17B8-E94D-94F9-FE5F86948201}" type="presParOf" srcId="{BC6A3652-0E63-47AA-92B1-B5D89FA169A3}" destId="{8EB82253-C23C-41B5-BBC4-3559A84CBD55}" srcOrd="1" destOrd="0" presId="urn:microsoft.com/office/officeart/2005/8/layout/hProcess3"/>
    <dgm:cxn modelId="{33384A2E-1C0A-454F-9A15-96395305F68A}" type="presParOf" srcId="{BC6A3652-0E63-47AA-92B1-B5D89FA169A3}" destId="{2AE64B9E-C0D1-4560-9607-CCD298C726E9}" srcOrd="2" destOrd="0" presId="urn:microsoft.com/office/officeart/2005/8/layout/hProcess3"/>
    <dgm:cxn modelId="{215AFF5B-B284-6B4A-A20B-474680DCA00B}" type="presParOf" srcId="{BC6A3652-0E63-47AA-92B1-B5D89FA169A3}" destId="{790FB81B-E08C-4B74-ABE0-6B86634F1B07}" srcOrd="3" destOrd="0" presId="urn:microsoft.com/office/officeart/2005/8/layout/hProcess3"/>
    <dgm:cxn modelId="{AC46DB82-2C6E-4C45-86B6-C37A108DC9CD}" type="presParOf" srcId="{85014961-3DAC-4177-A45B-6730E3550322}" destId="{9847EC8B-0774-446A-A38E-CADC945AC2E0}" srcOrd="2" destOrd="0" presId="urn:microsoft.com/office/officeart/2005/8/layout/hProcess3"/>
    <dgm:cxn modelId="{C9A49260-8C26-264D-967A-FC37025CA137}" type="presParOf" srcId="{85014961-3DAC-4177-A45B-6730E3550322}" destId="{F9D81EF7-2B7E-4B5E-ADFD-174254D5B7B3}" srcOrd="3" destOrd="0" presId="urn:microsoft.com/office/officeart/2005/8/layout/hProcess3"/>
    <dgm:cxn modelId="{E1E888F9-D328-5F45-B5E4-70E0D46B7AAA}"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latin typeface="Calibri" charset="0"/>
              <a:ea typeface="Calibri" charset="0"/>
              <a:cs typeface="Calibri" charset="0"/>
            </a:rPr>
            <a:t>Attaques et piratages récents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E41C70B-D4B0-0049-89B8-131A98C1EDCE}" type="presOf" srcId="{BB22BBE5-57A0-405B-A971-B276D13CD5C2}" destId="{8EB82253-C23C-41B5-BBC4-3559A84CBD55}" srcOrd="0" destOrd="0" presId="urn:microsoft.com/office/officeart/2005/8/layout/hProcess3"/>
    <dgm:cxn modelId="{A49DA786-3E8E-5748-A3CC-EE7A97973BDF}"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152884AA-34B5-B640-A885-B8711D8321DA}" type="presParOf" srcId="{6AA9C01C-89A6-4342-8318-525283D045F6}" destId="{C700CA3A-087B-4CF2-87E1-144F4D688CBD}" srcOrd="0" destOrd="0" presId="urn:microsoft.com/office/officeart/2005/8/layout/hProcess3"/>
    <dgm:cxn modelId="{46A8F38E-685F-DC4C-963E-7D59EBE12B02}" type="presParOf" srcId="{6AA9C01C-89A6-4342-8318-525283D045F6}" destId="{85014961-3DAC-4177-A45B-6730E3550322}" srcOrd="1" destOrd="0" presId="urn:microsoft.com/office/officeart/2005/8/layout/hProcess3"/>
    <dgm:cxn modelId="{C093B93C-DD4E-024C-BDCE-DBFF0FF60044}" type="presParOf" srcId="{85014961-3DAC-4177-A45B-6730E3550322}" destId="{1F9B4EE6-6EDA-4A3B-9D3A-876474A9EBDB}" srcOrd="0" destOrd="0" presId="urn:microsoft.com/office/officeart/2005/8/layout/hProcess3"/>
    <dgm:cxn modelId="{BE077B03-C534-9C43-8C75-25C6E70D7B55}" type="presParOf" srcId="{85014961-3DAC-4177-A45B-6730E3550322}" destId="{BC6A3652-0E63-47AA-92B1-B5D89FA169A3}" srcOrd="1" destOrd="0" presId="urn:microsoft.com/office/officeart/2005/8/layout/hProcess3"/>
    <dgm:cxn modelId="{700CCCE8-EA9B-E54E-A94C-742CE544CAC6}" type="presParOf" srcId="{BC6A3652-0E63-47AA-92B1-B5D89FA169A3}" destId="{ED935A7C-0029-4E53-9C29-13FF7C6801DD}" srcOrd="0" destOrd="0" presId="urn:microsoft.com/office/officeart/2005/8/layout/hProcess3"/>
    <dgm:cxn modelId="{C5FFB8C4-04C2-C247-961B-10F7F099B25F}" type="presParOf" srcId="{BC6A3652-0E63-47AA-92B1-B5D89FA169A3}" destId="{8EB82253-C23C-41B5-BBC4-3559A84CBD55}" srcOrd="1" destOrd="0" presId="urn:microsoft.com/office/officeart/2005/8/layout/hProcess3"/>
    <dgm:cxn modelId="{7407792E-474E-F54A-A0E7-89E28B7E0FA9}" type="presParOf" srcId="{BC6A3652-0E63-47AA-92B1-B5D89FA169A3}" destId="{2AE64B9E-C0D1-4560-9607-CCD298C726E9}" srcOrd="2" destOrd="0" presId="urn:microsoft.com/office/officeart/2005/8/layout/hProcess3"/>
    <dgm:cxn modelId="{4D19A6F8-9772-A947-96AE-C3BC6B5339B2}" type="presParOf" srcId="{BC6A3652-0E63-47AA-92B1-B5D89FA169A3}" destId="{790FB81B-E08C-4B74-ABE0-6B86634F1B07}" srcOrd="3" destOrd="0" presId="urn:microsoft.com/office/officeart/2005/8/layout/hProcess3"/>
    <dgm:cxn modelId="{E58F3FA9-CD30-9A48-BF9C-40C0A6854160}" type="presParOf" srcId="{85014961-3DAC-4177-A45B-6730E3550322}" destId="{9847EC8B-0774-446A-A38E-CADC945AC2E0}" srcOrd="2" destOrd="0" presId="urn:microsoft.com/office/officeart/2005/8/layout/hProcess3"/>
    <dgm:cxn modelId="{060DBE50-9C7E-D54C-87B8-83189D6F1A0B}" type="presParOf" srcId="{85014961-3DAC-4177-A45B-6730E3550322}" destId="{F9D81EF7-2B7E-4B5E-ADFD-174254D5B7B3}" srcOrd="3" destOrd="0" presId="urn:microsoft.com/office/officeart/2005/8/layout/hProcess3"/>
    <dgm:cxn modelId="{F7D729EC-BB8B-124D-A161-806840EAEC3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latin typeface="Calibri" charset="0"/>
              <a:ea typeface="Calibri" charset="0"/>
              <a:cs typeface="Calibri" charset="0"/>
            </a:rPr>
            <a:t>Compromission de la messagerie d’entreprise (CME)</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BCCE1D4-57CA-4AA5-ADF1-DDF63EA5FF45}"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43C6E998-4A93-4C31-B648-67D1A3521549}" type="presOf" srcId="{0A844475-5A98-4881-96B4-6B3D382BD5ED}" destId="{6AA9C01C-89A6-4342-8318-525283D045F6}" srcOrd="0" destOrd="0" presId="urn:microsoft.com/office/officeart/2005/8/layout/hProcess3"/>
    <dgm:cxn modelId="{3408FF33-77ED-4567-B7B8-690AC6AFFFDC}" type="presParOf" srcId="{6AA9C01C-89A6-4342-8318-525283D045F6}" destId="{C700CA3A-087B-4CF2-87E1-144F4D688CBD}" srcOrd="0" destOrd="0" presId="urn:microsoft.com/office/officeart/2005/8/layout/hProcess3"/>
    <dgm:cxn modelId="{A5D555A1-451E-4248-8491-783AA7A451BE}" type="presParOf" srcId="{6AA9C01C-89A6-4342-8318-525283D045F6}" destId="{85014961-3DAC-4177-A45B-6730E3550322}" srcOrd="1" destOrd="0" presId="urn:microsoft.com/office/officeart/2005/8/layout/hProcess3"/>
    <dgm:cxn modelId="{FA1D3475-1589-43F1-B6C9-CE674B4722E7}" type="presParOf" srcId="{85014961-3DAC-4177-A45B-6730E3550322}" destId="{1F9B4EE6-6EDA-4A3B-9D3A-876474A9EBDB}" srcOrd="0" destOrd="0" presId="urn:microsoft.com/office/officeart/2005/8/layout/hProcess3"/>
    <dgm:cxn modelId="{14C4F07F-DA41-4861-9006-2E967F5AF773}" type="presParOf" srcId="{85014961-3DAC-4177-A45B-6730E3550322}" destId="{BC6A3652-0E63-47AA-92B1-B5D89FA169A3}" srcOrd="1" destOrd="0" presId="urn:microsoft.com/office/officeart/2005/8/layout/hProcess3"/>
    <dgm:cxn modelId="{80D7F15A-561D-4981-9A8B-64E963CA4DD7}" type="presParOf" srcId="{BC6A3652-0E63-47AA-92B1-B5D89FA169A3}" destId="{ED935A7C-0029-4E53-9C29-13FF7C6801DD}" srcOrd="0" destOrd="0" presId="urn:microsoft.com/office/officeart/2005/8/layout/hProcess3"/>
    <dgm:cxn modelId="{EA83C50E-3912-461E-A1EF-041FAA2CFA7E}" type="presParOf" srcId="{BC6A3652-0E63-47AA-92B1-B5D89FA169A3}" destId="{8EB82253-C23C-41B5-BBC4-3559A84CBD55}" srcOrd="1" destOrd="0" presId="urn:microsoft.com/office/officeart/2005/8/layout/hProcess3"/>
    <dgm:cxn modelId="{0EC421D4-0176-48BB-8EB7-A0F15552E20C}" type="presParOf" srcId="{BC6A3652-0E63-47AA-92B1-B5D89FA169A3}" destId="{2AE64B9E-C0D1-4560-9607-CCD298C726E9}" srcOrd="2" destOrd="0" presId="urn:microsoft.com/office/officeart/2005/8/layout/hProcess3"/>
    <dgm:cxn modelId="{76FA5E28-033B-4302-92E4-899DDA5466FA}" type="presParOf" srcId="{BC6A3652-0E63-47AA-92B1-B5D89FA169A3}" destId="{790FB81B-E08C-4B74-ABE0-6B86634F1B07}" srcOrd="3" destOrd="0" presId="urn:microsoft.com/office/officeart/2005/8/layout/hProcess3"/>
    <dgm:cxn modelId="{7170606E-19D7-41A4-8BA5-414A34F55405}" type="presParOf" srcId="{85014961-3DAC-4177-A45B-6730E3550322}" destId="{9847EC8B-0774-446A-A38E-CADC945AC2E0}" srcOrd="2" destOrd="0" presId="urn:microsoft.com/office/officeart/2005/8/layout/hProcess3"/>
    <dgm:cxn modelId="{8E7B807E-3FE0-4459-8DF3-3430A44F8C9D}" type="presParOf" srcId="{85014961-3DAC-4177-A45B-6730E3550322}" destId="{F9D81EF7-2B7E-4B5E-ADFD-174254D5B7B3}" srcOrd="3" destOrd="0" presId="urn:microsoft.com/office/officeart/2005/8/layout/hProcess3"/>
    <dgm:cxn modelId="{078721BF-EC58-42AE-A565-2C594E6E649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latin typeface="Calibri" charset="0"/>
              <a:ea typeface="Calibri" charset="0"/>
              <a:cs typeface="Calibri" charset="0"/>
            </a:rPr>
            <a:t>Internet des objets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7CC1D0EF-78B4-4C38-99EB-BC7C66EEC229}" type="presOf" srcId="{0A844475-5A98-4881-96B4-6B3D382BD5ED}" destId="{6AA9C01C-89A6-4342-8318-525283D045F6}" srcOrd="0" destOrd="0" presId="urn:microsoft.com/office/officeart/2005/8/layout/hProcess3"/>
    <dgm:cxn modelId="{A91407B6-E518-4A01-B008-ECCFF759AA65}"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44ACAC07-ED7F-4357-8F7F-9977E07021FB}" type="presParOf" srcId="{6AA9C01C-89A6-4342-8318-525283D045F6}" destId="{C700CA3A-087B-4CF2-87E1-144F4D688CBD}" srcOrd="0" destOrd="0" presId="urn:microsoft.com/office/officeart/2005/8/layout/hProcess3"/>
    <dgm:cxn modelId="{E05E0E4A-36B4-4C30-BA8C-59C2D47418BE}" type="presParOf" srcId="{6AA9C01C-89A6-4342-8318-525283D045F6}" destId="{85014961-3DAC-4177-A45B-6730E3550322}" srcOrd="1" destOrd="0" presId="urn:microsoft.com/office/officeart/2005/8/layout/hProcess3"/>
    <dgm:cxn modelId="{69909F92-8ECF-48E3-B87A-1E24B2D91967}" type="presParOf" srcId="{85014961-3DAC-4177-A45B-6730E3550322}" destId="{1F9B4EE6-6EDA-4A3B-9D3A-876474A9EBDB}" srcOrd="0" destOrd="0" presId="urn:microsoft.com/office/officeart/2005/8/layout/hProcess3"/>
    <dgm:cxn modelId="{C0948E32-23E3-40F4-AF6A-073CD362B8EA}" type="presParOf" srcId="{85014961-3DAC-4177-A45B-6730E3550322}" destId="{BC6A3652-0E63-47AA-92B1-B5D89FA169A3}" srcOrd="1" destOrd="0" presId="urn:microsoft.com/office/officeart/2005/8/layout/hProcess3"/>
    <dgm:cxn modelId="{10F0B330-E638-4B23-8CF6-3FF1070C6030}" type="presParOf" srcId="{BC6A3652-0E63-47AA-92B1-B5D89FA169A3}" destId="{ED935A7C-0029-4E53-9C29-13FF7C6801DD}" srcOrd="0" destOrd="0" presId="urn:microsoft.com/office/officeart/2005/8/layout/hProcess3"/>
    <dgm:cxn modelId="{92E1762D-F25B-439C-9D7A-EF2C9B0640BB}" type="presParOf" srcId="{BC6A3652-0E63-47AA-92B1-B5D89FA169A3}" destId="{8EB82253-C23C-41B5-BBC4-3559A84CBD55}" srcOrd="1" destOrd="0" presId="urn:microsoft.com/office/officeart/2005/8/layout/hProcess3"/>
    <dgm:cxn modelId="{5410F58D-E1E1-4642-A3BD-AFE9952496C0}" type="presParOf" srcId="{BC6A3652-0E63-47AA-92B1-B5D89FA169A3}" destId="{2AE64B9E-C0D1-4560-9607-CCD298C726E9}" srcOrd="2" destOrd="0" presId="urn:microsoft.com/office/officeart/2005/8/layout/hProcess3"/>
    <dgm:cxn modelId="{7DBB7725-3AE7-48E6-A68A-84A11073857D}" type="presParOf" srcId="{BC6A3652-0E63-47AA-92B1-B5D89FA169A3}" destId="{790FB81B-E08C-4B74-ABE0-6B86634F1B07}" srcOrd="3" destOrd="0" presId="urn:microsoft.com/office/officeart/2005/8/layout/hProcess3"/>
    <dgm:cxn modelId="{FBE650C0-E725-41F3-A2E6-518B6CEE5FF0}" type="presParOf" srcId="{85014961-3DAC-4177-A45B-6730E3550322}" destId="{9847EC8B-0774-446A-A38E-CADC945AC2E0}" srcOrd="2" destOrd="0" presId="urn:microsoft.com/office/officeart/2005/8/layout/hProcess3"/>
    <dgm:cxn modelId="{6FF3E2A1-435B-414D-9387-C61C8A689673}" type="presParOf" srcId="{85014961-3DAC-4177-A45B-6730E3550322}" destId="{F9D81EF7-2B7E-4B5E-ADFD-174254D5B7B3}" srcOrd="3" destOrd="0" presId="urn:microsoft.com/office/officeart/2005/8/layout/hProcess3"/>
    <dgm:cxn modelId="{4852818D-60DF-4DD5-8A04-0E6FCAC4DD8E}"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latin typeface="Calibri" charset="0"/>
              <a:ea typeface="Calibri" charset="0"/>
              <a:cs typeface="Calibri" charset="0"/>
            </a:rPr>
            <a:t>Quelques exemples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B9FE72CF-2E58-41A3-99DD-47479AF0EA68}" type="presOf" srcId="{0A844475-5A98-4881-96B4-6B3D382BD5ED}" destId="{6AA9C01C-89A6-4342-8318-525283D045F6}" srcOrd="0" destOrd="0" presId="urn:microsoft.com/office/officeart/2005/8/layout/hProcess3"/>
    <dgm:cxn modelId="{26A492C1-BBA7-4B98-9753-1804C45C792A}"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B3B69BED-5DEE-44E0-B91E-01CA22446645}" type="presParOf" srcId="{6AA9C01C-89A6-4342-8318-525283D045F6}" destId="{C700CA3A-087B-4CF2-87E1-144F4D688CBD}" srcOrd="0" destOrd="0" presId="urn:microsoft.com/office/officeart/2005/8/layout/hProcess3"/>
    <dgm:cxn modelId="{A4731490-A263-49D7-8DB1-762DE6D5916F}" type="presParOf" srcId="{6AA9C01C-89A6-4342-8318-525283D045F6}" destId="{85014961-3DAC-4177-A45B-6730E3550322}" srcOrd="1" destOrd="0" presId="urn:microsoft.com/office/officeart/2005/8/layout/hProcess3"/>
    <dgm:cxn modelId="{71FEA0E4-0A90-40B4-9AE6-FFA9DB4840E0}" type="presParOf" srcId="{85014961-3DAC-4177-A45B-6730E3550322}" destId="{1F9B4EE6-6EDA-4A3B-9D3A-876474A9EBDB}" srcOrd="0" destOrd="0" presId="urn:microsoft.com/office/officeart/2005/8/layout/hProcess3"/>
    <dgm:cxn modelId="{8D84A5D4-F8CD-4456-BD0A-8C74078F2928}" type="presParOf" srcId="{85014961-3DAC-4177-A45B-6730E3550322}" destId="{BC6A3652-0E63-47AA-92B1-B5D89FA169A3}" srcOrd="1" destOrd="0" presId="urn:microsoft.com/office/officeart/2005/8/layout/hProcess3"/>
    <dgm:cxn modelId="{CC28322B-3C8F-4376-8C80-9D8F2BDE9A42}" type="presParOf" srcId="{BC6A3652-0E63-47AA-92B1-B5D89FA169A3}" destId="{ED935A7C-0029-4E53-9C29-13FF7C6801DD}" srcOrd="0" destOrd="0" presId="urn:microsoft.com/office/officeart/2005/8/layout/hProcess3"/>
    <dgm:cxn modelId="{D35E88C9-321F-450E-A7D2-2994C16CBC35}" type="presParOf" srcId="{BC6A3652-0E63-47AA-92B1-B5D89FA169A3}" destId="{8EB82253-C23C-41B5-BBC4-3559A84CBD55}" srcOrd="1" destOrd="0" presId="urn:microsoft.com/office/officeart/2005/8/layout/hProcess3"/>
    <dgm:cxn modelId="{51E36C73-D3E8-4824-B998-1EF19CB67CC2}" type="presParOf" srcId="{BC6A3652-0E63-47AA-92B1-B5D89FA169A3}" destId="{2AE64B9E-C0D1-4560-9607-CCD298C726E9}" srcOrd="2" destOrd="0" presId="urn:microsoft.com/office/officeart/2005/8/layout/hProcess3"/>
    <dgm:cxn modelId="{FF88AB6F-C504-4F1D-B866-9950F97D329D}" type="presParOf" srcId="{BC6A3652-0E63-47AA-92B1-B5D89FA169A3}" destId="{790FB81B-E08C-4B74-ABE0-6B86634F1B07}" srcOrd="3" destOrd="0" presId="urn:microsoft.com/office/officeart/2005/8/layout/hProcess3"/>
    <dgm:cxn modelId="{1C6C92E0-2ECE-440D-87F6-9FF67F52A1EC}" type="presParOf" srcId="{85014961-3DAC-4177-A45B-6730E3550322}" destId="{9847EC8B-0774-446A-A38E-CADC945AC2E0}" srcOrd="2" destOrd="0" presId="urn:microsoft.com/office/officeart/2005/8/layout/hProcess3"/>
    <dgm:cxn modelId="{89C2D3D4-B8D3-4D0B-865F-05320DFAC978}" type="presParOf" srcId="{85014961-3DAC-4177-A45B-6730E3550322}" destId="{F9D81EF7-2B7E-4B5E-ADFD-174254D5B7B3}" srcOrd="3" destOrd="0" presId="urn:microsoft.com/office/officeart/2005/8/layout/hProcess3"/>
    <dgm:cxn modelId="{BAB60225-0338-4C70-9408-93786B645732}"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latin typeface="Calibri" charset="0"/>
              <a:ea typeface="Calibri" charset="0"/>
              <a:cs typeface="Calibri" charset="0"/>
            </a:rPr>
            <a:t>Surface Web/Deep Web/Dark Net</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ScaleX="143918" custScaleY="97134">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722F7893-EF97-4618-8BF7-789B118C55E9}" type="presOf" srcId="{0A844475-5A98-4881-96B4-6B3D382BD5ED}" destId="{6AA9C01C-89A6-4342-8318-525283D045F6}" srcOrd="0" destOrd="0" presId="urn:microsoft.com/office/officeart/2005/8/layout/hProcess3"/>
    <dgm:cxn modelId="{18C0779A-42FA-4419-947A-A585BE70D9F6}"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0AD2F8D4-52CC-413E-9299-EFBF185A5C4B}" type="presParOf" srcId="{6AA9C01C-89A6-4342-8318-525283D045F6}" destId="{C700CA3A-087B-4CF2-87E1-144F4D688CBD}" srcOrd="0" destOrd="0" presId="urn:microsoft.com/office/officeart/2005/8/layout/hProcess3"/>
    <dgm:cxn modelId="{ED6A7A07-52A9-4477-90E9-6DADD07DA206}" type="presParOf" srcId="{6AA9C01C-89A6-4342-8318-525283D045F6}" destId="{85014961-3DAC-4177-A45B-6730E3550322}" srcOrd="1" destOrd="0" presId="urn:microsoft.com/office/officeart/2005/8/layout/hProcess3"/>
    <dgm:cxn modelId="{11F3943D-31CE-470A-B96B-AE635B541F05}" type="presParOf" srcId="{85014961-3DAC-4177-A45B-6730E3550322}" destId="{1F9B4EE6-6EDA-4A3B-9D3A-876474A9EBDB}" srcOrd="0" destOrd="0" presId="urn:microsoft.com/office/officeart/2005/8/layout/hProcess3"/>
    <dgm:cxn modelId="{AA56D4B8-4FD5-49AE-A62E-96FC453F1348}" type="presParOf" srcId="{85014961-3DAC-4177-A45B-6730E3550322}" destId="{BC6A3652-0E63-47AA-92B1-B5D89FA169A3}" srcOrd="1" destOrd="0" presId="urn:microsoft.com/office/officeart/2005/8/layout/hProcess3"/>
    <dgm:cxn modelId="{5A3FCC99-1E69-45F1-BDE1-79B08FDF2938}" type="presParOf" srcId="{BC6A3652-0E63-47AA-92B1-B5D89FA169A3}" destId="{ED935A7C-0029-4E53-9C29-13FF7C6801DD}" srcOrd="0" destOrd="0" presId="urn:microsoft.com/office/officeart/2005/8/layout/hProcess3"/>
    <dgm:cxn modelId="{F159654C-195C-4233-9AE0-7E0D04E62169}" type="presParOf" srcId="{BC6A3652-0E63-47AA-92B1-B5D89FA169A3}" destId="{8EB82253-C23C-41B5-BBC4-3559A84CBD55}" srcOrd="1" destOrd="0" presId="urn:microsoft.com/office/officeart/2005/8/layout/hProcess3"/>
    <dgm:cxn modelId="{1BC922F8-D2CF-46B7-9FE9-8EEACE7A5308}" type="presParOf" srcId="{BC6A3652-0E63-47AA-92B1-B5D89FA169A3}" destId="{2AE64B9E-C0D1-4560-9607-CCD298C726E9}" srcOrd="2" destOrd="0" presId="urn:microsoft.com/office/officeart/2005/8/layout/hProcess3"/>
    <dgm:cxn modelId="{4C99384C-7DA1-40A7-972E-B755D3E7199C}" type="presParOf" srcId="{BC6A3652-0E63-47AA-92B1-B5D89FA169A3}" destId="{790FB81B-E08C-4B74-ABE0-6B86634F1B07}" srcOrd="3" destOrd="0" presId="urn:microsoft.com/office/officeart/2005/8/layout/hProcess3"/>
    <dgm:cxn modelId="{4690B370-0DC1-43D8-94D9-55D07C9285C8}" type="presParOf" srcId="{85014961-3DAC-4177-A45B-6730E3550322}" destId="{9847EC8B-0774-446A-A38E-CADC945AC2E0}" srcOrd="2" destOrd="0" presId="urn:microsoft.com/office/officeart/2005/8/layout/hProcess3"/>
    <dgm:cxn modelId="{2DCE523B-DAA1-41DC-A566-B26811332262}" type="presParOf" srcId="{85014961-3DAC-4177-A45B-6730E3550322}" destId="{F9D81EF7-2B7E-4B5E-ADFD-174254D5B7B3}" srcOrd="3" destOrd="0" presId="urn:microsoft.com/office/officeart/2005/8/layout/hProcess3"/>
    <dgm:cxn modelId="{06072995-75F4-4B77-BE35-393912F90524}"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fr-FR" b="1"/>
            <a:t>Crypto-monnaie</a:t>
          </a:r>
        </a:p>
      </dgm:t>
    </dgm:pt>
    <dgm:pt modelId="{0D454961-18FE-4B3F-852C-E2D08CC82243}" type="parTrans" cxnId="{B7D6438A-16E6-4EF2-9137-6CD7E6EA52A3}">
      <dgm:prSet/>
      <dgm:spPr/>
      <dgm:t>
        <a:bodyPr/>
        <a:lstStyle/>
        <a:p>
          <a:endParaRPr lang="en-GB"/>
        </a:p>
      </dgm:t>
    </dgm:pt>
    <dgm:pt modelId="{1540E5DB-E936-4D1C-8F6E-4825E3512139}" type="sibTrans" cxnId="{B7D6438A-16E6-4EF2-9137-6CD7E6EA52A3}">
      <dgm:prSet/>
      <dgm:spPr/>
      <dgm:t>
        <a:bodyPr/>
        <a:lstStyle/>
        <a:p>
          <a:endParaRPr lang="en-GB"/>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fr-FR"/>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LinFactNeighborX="369" custLinFactNeighborY="727"/>
      <dgm:spPr/>
    </dgm:pt>
  </dgm:ptLst>
  <dgm:cxnLst>
    <dgm:cxn modelId="{A5D7A25F-09F5-4E2C-9E1B-3005D711136F}"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2DD7478A-0514-4A47-89BB-ECA1047C3929}" type="presOf" srcId="{0A844475-5A98-4881-96B4-6B3D382BD5ED}" destId="{6AA9C01C-89A6-4342-8318-525283D045F6}" srcOrd="0" destOrd="0" presId="urn:microsoft.com/office/officeart/2005/8/layout/hProcess3"/>
    <dgm:cxn modelId="{0AEFD42C-5D56-4A23-9DB4-936C95DBB12E}" type="presParOf" srcId="{6AA9C01C-89A6-4342-8318-525283D045F6}" destId="{C700CA3A-087B-4CF2-87E1-144F4D688CBD}" srcOrd="0" destOrd="0" presId="urn:microsoft.com/office/officeart/2005/8/layout/hProcess3"/>
    <dgm:cxn modelId="{23E3DF15-E56C-4E4F-BC22-2918EFAEAA80}" type="presParOf" srcId="{6AA9C01C-89A6-4342-8318-525283D045F6}" destId="{85014961-3DAC-4177-A45B-6730E3550322}" srcOrd="1" destOrd="0" presId="urn:microsoft.com/office/officeart/2005/8/layout/hProcess3"/>
    <dgm:cxn modelId="{9163E522-3C54-493D-9DDA-FAB081B643E8}" type="presParOf" srcId="{85014961-3DAC-4177-A45B-6730E3550322}" destId="{1F9B4EE6-6EDA-4A3B-9D3A-876474A9EBDB}" srcOrd="0" destOrd="0" presId="urn:microsoft.com/office/officeart/2005/8/layout/hProcess3"/>
    <dgm:cxn modelId="{2EF805A7-5B1B-43AA-AB1E-9E04B5C528B9}" type="presParOf" srcId="{85014961-3DAC-4177-A45B-6730E3550322}" destId="{BC6A3652-0E63-47AA-92B1-B5D89FA169A3}" srcOrd="1" destOrd="0" presId="urn:microsoft.com/office/officeart/2005/8/layout/hProcess3"/>
    <dgm:cxn modelId="{0EA7BD4B-CFEB-4878-BA56-10DCECAC0E7C}" type="presParOf" srcId="{BC6A3652-0E63-47AA-92B1-B5D89FA169A3}" destId="{ED935A7C-0029-4E53-9C29-13FF7C6801DD}" srcOrd="0" destOrd="0" presId="urn:microsoft.com/office/officeart/2005/8/layout/hProcess3"/>
    <dgm:cxn modelId="{AFFACB30-534E-4423-AB5B-14E4D9DCF85F}" type="presParOf" srcId="{BC6A3652-0E63-47AA-92B1-B5D89FA169A3}" destId="{8EB82253-C23C-41B5-BBC4-3559A84CBD55}" srcOrd="1" destOrd="0" presId="urn:microsoft.com/office/officeart/2005/8/layout/hProcess3"/>
    <dgm:cxn modelId="{84EF26C3-8863-4242-88E1-77EB3163A520}" type="presParOf" srcId="{BC6A3652-0E63-47AA-92B1-B5D89FA169A3}" destId="{2AE64B9E-C0D1-4560-9607-CCD298C726E9}" srcOrd="2" destOrd="0" presId="urn:microsoft.com/office/officeart/2005/8/layout/hProcess3"/>
    <dgm:cxn modelId="{846C835F-0BCC-4EB5-A7FD-B118D80C75E1}" type="presParOf" srcId="{BC6A3652-0E63-47AA-92B1-B5D89FA169A3}" destId="{790FB81B-E08C-4B74-ABE0-6B86634F1B07}" srcOrd="3" destOrd="0" presId="urn:microsoft.com/office/officeart/2005/8/layout/hProcess3"/>
    <dgm:cxn modelId="{0DA08ADC-A0B4-4DA3-B40E-8AB9DD5F4C27}" type="presParOf" srcId="{85014961-3DAC-4177-A45B-6730E3550322}" destId="{9847EC8B-0774-446A-A38E-CADC945AC2E0}" srcOrd="2" destOrd="0" presId="urn:microsoft.com/office/officeart/2005/8/layout/hProcess3"/>
    <dgm:cxn modelId="{19B5C679-D3E8-448C-BC20-50E7B93E6CAC}" type="presParOf" srcId="{85014961-3DAC-4177-A45B-6730E3550322}" destId="{F9D81EF7-2B7E-4B5E-ADFD-174254D5B7B3}" srcOrd="3" destOrd="0" presId="urn:microsoft.com/office/officeart/2005/8/layout/hProcess3"/>
    <dgm:cxn modelId="{47AE723A-DB21-4C78-9D97-EEE799F48961}"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534981"/>
          <a:ext cx="8229600" cy="3456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398981"/>
          <a:ext cx="6742807" cy="17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87680" rIns="0" bIns="487680" numCol="1" spcCol="1270" anchor="ctr" anchorCtr="0">
          <a:noAutofit/>
        </a:bodyPr>
        <a:lstStyle/>
        <a:p>
          <a:pPr lvl="0" algn="ctr" defTabSz="2133600">
            <a:lnSpc>
              <a:spcPct val="90000"/>
            </a:lnSpc>
            <a:spcBef>
              <a:spcPct val="0"/>
            </a:spcBef>
            <a:spcAft>
              <a:spcPct val="35000"/>
            </a:spcAft>
          </a:pPr>
          <a:r>
            <a:rPr lang="fr-FR" sz="4800" b="1" kern="1200">
              <a:latin typeface="Calibri" charset="0"/>
              <a:ea typeface="Calibri" charset="0"/>
              <a:cs typeface="Calibri" charset="0"/>
            </a:rPr>
            <a:t>La société de l'information</a:t>
          </a:r>
        </a:p>
      </dsp:txBody>
      <dsp:txXfrm>
        <a:off x="663832" y="1398981"/>
        <a:ext cx="6742807" cy="1728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714981"/>
          <a:ext cx="8229600" cy="3096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88981"/>
          <a:ext cx="6742807" cy="15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36880" rIns="0" bIns="436880" numCol="1" spcCol="1270" anchor="ctr" anchorCtr="0">
          <a:noAutofit/>
        </a:bodyPr>
        <a:lstStyle/>
        <a:p>
          <a:pPr lvl="0" algn="ctr" defTabSz="1911350">
            <a:lnSpc>
              <a:spcPct val="90000"/>
            </a:lnSpc>
            <a:spcBef>
              <a:spcPct val="0"/>
            </a:spcBef>
            <a:spcAft>
              <a:spcPct val="35000"/>
            </a:spcAft>
          </a:pPr>
          <a:r>
            <a:rPr lang="fr-FR" sz="4300" b="1" kern="1200">
              <a:latin typeface="Calibri" charset="0"/>
              <a:ea typeface="Calibri" charset="0"/>
              <a:cs typeface="Calibri" charset="0"/>
            </a:rPr>
            <a:t>Attaques et piratages récents</a:t>
          </a:r>
        </a:p>
      </dsp:txBody>
      <dsp:txXfrm>
        <a:off x="663832" y="1488981"/>
        <a:ext cx="6742807" cy="1548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F2E8-B2B0-0047-A630-5036FB7BC153}" type="datetimeFigureOut">
              <a:rPr lang="en-US" smtClean="0"/>
              <a:pPr/>
              <a:t>11/20/2018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27260C-95DC-194B-88B2-0B241DEC43BF}" type="slidenum">
              <a:rPr lang="en-US" smtClean="0"/>
              <a:pPr/>
              <a:t>‹#›</a:t>
            </a:fld>
            <a:endParaRPr lang="en-US"/>
          </a:p>
        </p:txBody>
      </p:sp>
    </p:spTree>
    <p:extLst>
      <p:ext uri="{BB962C8B-B14F-4D97-AF65-F5344CB8AC3E}">
        <p14:creationId xmlns:p14="http://schemas.microsoft.com/office/powerpoint/2010/main" val="42245220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marter.a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justice.gov/opa/pr/alphabay-largest-online-dark-market-shut-down"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wired.co.uk/article/silk-road-guide"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a:solidFill>
                  <a:schemeClr val="tx1"/>
                </a:solidFill>
                <a:latin typeface="+mn-lt"/>
                <a:ea typeface="+mn-ea"/>
                <a:cs typeface="+mn-cs"/>
              </a:rPr>
              <a:t>Introduction</a:t>
            </a:r>
          </a:p>
          <a:p>
            <a:r>
              <a:rPr lang="fr-FR" sz="1200" dirty="0">
                <a:solidFill>
                  <a:schemeClr val="tx1"/>
                </a:solidFill>
                <a:latin typeface="+mn-lt"/>
                <a:ea typeface="+mn-ea"/>
                <a:cs typeface="+mn-cs"/>
              </a:rPr>
              <a:t>Cette session, au cours de laquelle les participants et formateurs se présentent, constitue le démarrage de la formation. Son but et ses objectifs sont expliqués, ainsi que les méthodes pédagogiques employées.</a:t>
            </a:r>
          </a:p>
          <a:p>
            <a:r>
              <a:rPr lang="fr-FR" sz="1200" dirty="0">
                <a:solidFill>
                  <a:schemeClr val="tx1"/>
                </a:solidFill>
                <a:latin typeface="+mn-lt"/>
                <a:ea typeface="+mn-ea"/>
                <a:cs typeface="+mn-cs"/>
              </a:rPr>
              <a:t> </a:t>
            </a:r>
          </a:p>
          <a:p>
            <a:r>
              <a:rPr lang="fr-FR" sz="1200" dirty="0">
                <a:solidFill>
                  <a:schemeClr val="tx1"/>
                </a:solidFill>
                <a:latin typeface="+mn-lt"/>
                <a:ea typeface="+mn-ea"/>
                <a:cs typeface="+mn-cs"/>
              </a:rPr>
              <a:t>Le formateur peut décider d’organiser un petit jeu pour « rompre la glace » pour encourager les membres du groupe à participer activement aux activités et à interagir dynamiquement.</a:t>
            </a:r>
          </a:p>
          <a:p>
            <a:endParaRPr lang="en-GB" sz="1200" kern="1200" dirty="0">
              <a:solidFill>
                <a:schemeClr val="tx1"/>
              </a:solidFill>
              <a:effectLst/>
              <a:latin typeface="+mn-lt"/>
              <a:ea typeface="+mn-ea"/>
              <a:cs typeface="+mn-cs"/>
            </a:endParaRPr>
          </a:p>
          <a:p>
            <a:r>
              <a:rPr lang="fr-FR" sz="1200" b="1" dirty="0">
                <a:solidFill>
                  <a:schemeClr val="tx1"/>
                </a:solidFill>
                <a:latin typeface="+mn-lt"/>
                <a:ea typeface="+mn-ea"/>
                <a:cs typeface="+mn-cs"/>
              </a:rPr>
              <a:t>PowerPoint (ou autre type de présentation)</a:t>
            </a:r>
          </a:p>
          <a:p>
            <a:r>
              <a:rPr lang="fr-FR" sz="1200" dirty="0">
                <a:solidFill>
                  <a:schemeClr val="tx1"/>
                </a:solidFill>
                <a:latin typeface="+mn-lt"/>
                <a:ea typeface="+mn-ea"/>
                <a:cs typeface="+mn-cs"/>
              </a:rPr>
              <a:t>Une présentation PowerPoint a été préparée pour cette session. Il s’agit d’une présentation générique, qui ne tient pas compte des problématiques nationales qu’il faudra peut-être traiter lorsque la formation sera dispensée dans les pays. Le formateur veillera à ce que les informations présentées correspondent au contexte local.</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1</a:t>
            </a:fld>
            <a:endParaRPr lang="en-US"/>
          </a:p>
        </p:txBody>
      </p:sp>
    </p:spTree>
    <p:extLst>
      <p:ext uri="{BB962C8B-B14F-4D97-AF65-F5344CB8AC3E}">
        <p14:creationId xmlns:p14="http://schemas.microsoft.com/office/powerpoint/2010/main" val="139519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 </a:t>
            </a:r>
          </a:p>
          <a:p>
            <a:r>
              <a:rPr lang="fr-FR" sz="120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 </a:t>
            </a:r>
          </a:p>
          <a:p>
            <a:r>
              <a:rPr lang="fr-FR" sz="120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dirty="0"/>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 </a:t>
            </a:r>
          </a:p>
          <a:p>
            <a:r>
              <a:rPr lang="fr-FR" sz="120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fr-FR" sz="1200" baseline="0" dirty="0">
              <a:solidFill>
                <a:schemeClr val="tx1"/>
              </a:solidFill>
              <a:latin typeface="+mn-lt"/>
              <a:ea typeface="+mn-ea"/>
              <a:cs typeface="+mn-cs"/>
            </a:endParaRP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dirty="0">
                <a:solidFill>
                  <a:schemeClr val="tx1"/>
                </a:solidFill>
                <a:latin typeface="+mn-lt"/>
                <a:ea typeface="+mn-ea"/>
                <a:cs typeface="+mn-cs"/>
              </a:rPr>
              <a:t>Cette section sert à présenter quelques informations liminaires. </a:t>
            </a:r>
          </a:p>
          <a:p>
            <a:r>
              <a:rPr lang="fr-FR" sz="120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fr-FR" sz="1200" baseline="0" dirty="0">
              <a:solidFill>
                <a:schemeClr val="tx1"/>
              </a:solidFill>
              <a:latin typeface="+mn-lt"/>
              <a:ea typeface="+mn-ea"/>
              <a:cs typeface="+mn-cs"/>
            </a:endParaRPr>
          </a:p>
          <a:p>
            <a:r>
              <a:rPr lang="fr-FR" sz="1200" baseline="0" dirty="0">
                <a:solidFill>
                  <a:schemeClr val="tx1"/>
                </a:solidFill>
                <a:latin typeface="+mn-lt"/>
                <a:ea typeface="+mn-ea"/>
                <a:cs typeface="+mn-cs"/>
              </a:rPr>
              <a:t>LE FORMATEUR VEILLERA A CE QUE LES RÉFÉRENCES AUX EXEMPLES DONNÉS DANS CHAQUE COURS SOIENT ACTUALISÉES.</a:t>
            </a:r>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13</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lgn="just">
              <a:spcBef>
                <a:spcPts val="600"/>
              </a:spcBef>
              <a:spcAft>
                <a:spcPts val="600"/>
              </a:spcAft>
              <a:buNone/>
            </a:pPr>
            <a:r>
              <a:rPr lang="fr-FR" sz="1200" dirty="0">
                <a:cs typeface="Verdana" charset="0"/>
              </a:rPr>
              <a:t>En février 2016, des instructions ont été envoyées par le réseau SWIFT pour transférer 951 millions USD déposés à la Bangladesh Bank, la banque centrale du Bangladesh.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fr-FR" sz="1200" dirty="0">
                <a:cs typeface="Verdana" charset="0"/>
              </a:rPr>
              <a:t>Cinq transactions d'une valeur de 101 millions d’USD ont été effectuées par des pirates informatiques en vue de retirer cette somme déposée sur un compte de la Bangladesh Bank à la </a:t>
            </a:r>
            <a:r>
              <a:rPr lang="fr-FR" sz="1200" dirty="0" err="1">
                <a:cs typeface="Verdana" charset="0"/>
              </a:rPr>
              <a:t>Federal</a:t>
            </a:r>
            <a:r>
              <a:rPr lang="fr-FR" sz="1200" dirty="0">
                <a:cs typeface="Verdana" charset="0"/>
              </a:rPr>
              <a:t> Reserve Bank of New York. Les pirates ont réussi à virer 20 millions d’USD au Sri Lanka (récupérés depuis lors) et 81 millions d’USD aux Philippines (dont environ 18 millions d’USD ont été récupérés).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fr-FR" sz="1200" dirty="0">
                <a:cs typeface="Verdana" charset="0"/>
              </a:rPr>
              <a:t>La </a:t>
            </a:r>
            <a:r>
              <a:rPr lang="fr-FR" sz="1200" dirty="0" err="1">
                <a:cs typeface="Verdana" charset="0"/>
              </a:rPr>
              <a:t>Federal</a:t>
            </a:r>
            <a:r>
              <a:rPr lang="fr-FR" sz="1200" dirty="0">
                <a:cs typeface="Verdana" charset="0"/>
              </a:rPr>
              <a:t> Reserve Bank of New York a bloqué les trente opérations restantes, soit 850 millions d’USD, à la demande de la Bangladesh Bank.</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fr-FR" sz="1200" dirty="0">
                <a:cs typeface="Verdana" charset="0"/>
              </a:rPr>
              <a:t>La cyberattaque de 2016 contre la banque centrale du Bangladesh n'a pas été la première attaque de ce genre. En 2015, deux autres tentatives de piratage contre le réseau SWIFT ont été enregistrées: un vol de 12 millions d’USD de Banco </a:t>
            </a:r>
            <a:r>
              <a:rPr lang="fr-FR" sz="1200" dirty="0" err="1">
                <a:cs typeface="Verdana" charset="0"/>
              </a:rPr>
              <a:t>del</a:t>
            </a:r>
            <a:r>
              <a:rPr lang="fr-FR" sz="1200" dirty="0">
                <a:cs typeface="Verdana" charset="0"/>
              </a:rPr>
              <a:t> Austro en Équateur en janvier et une attaque contre la banque Tien </a:t>
            </a:r>
            <a:r>
              <a:rPr lang="fr-FR" sz="1200" dirty="0" err="1">
                <a:cs typeface="Verdana" charset="0"/>
              </a:rPr>
              <a:t>Phong</a:t>
            </a:r>
            <a:r>
              <a:rPr lang="fr-FR" sz="1200" dirty="0">
                <a:cs typeface="Verdana" charset="0"/>
              </a:rPr>
              <a:t> du Vietnam en décembre qui n'a pas réussi. Dans  toutes ces affaires, on soupçonne les auteurs d'avoir été aidés par des initiés au sein des banques ciblées, Ces « infiltrés » leur ont permis d’exploiter les faiblesses du réseau de paiement mondial SWIFT.</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fr-FR" dirty="0"/>
              <a:t>16 février: le juge fédéral ordonne à Apple d'aider le FBI à accéder au contenu de l’iPhone</a:t>
            </a:r>
          </a:p>
          <a:p>
            <a:pPr marL="171450" indent="-171450">
              <a:buFont typeface="Arial"/>
              <a:buChar char="•"/>
            </a:pPr>
            <a:r>
              <a:rPr lang="fr-FR" dirty="0"/>
              <a:t>25 février: Apple s’oppose à l'ordonnance du tribunal et demande une suspension de la décision</a:t>
            </a:r>
          </a:p>
          <a:p>
            <a:pPr marL="171450" indent="-171450">
              <a:buFont typeface="Arial"/>
              <a:buChar char="•"/>
            </a:pPr>
            <a:r>
              <a:rPr lang="fr-FR" dirty="0"/>
              <a:t>2 mars: Apple dépose un recours contre l'ordonnance et affirme qu'elle refusera d'écrire le code pour aider le FBI à déverrouiller l'iPhone crypté.</a:t>
            </a:r>
          </a:p>
          <a:p>
            <a:pPr marL="171450" indent="-171450">
              <a:buFont typeface="Arial"/>
              <a:buChar char="•"/>
            </a:pPr>
            <a:r>
              <a:rPr lang="fr-FR" dirty="0"/>
              <a:t>10 mars: le ministère de la Justice rend sa décision concernant le recours d'Apple. […] le ministère déclare qu’Apple soulève de faux arguments et qu'il ne demande pas un « code universel ou une porte dérobée ».</a:t>
            </a:r>
          </a:p>
          <a:p>
            <a:pPr marL="171450" indent="-171450">
              <a:buFont typeface="Arial"/>
              <a:buChar char="•"/>
            </a:pPr>
            <a:r>
              <a:rPr lang="fr-FR" dirty="0"/>
              <a:t>21 mars: 24 heures avant le début de la première audience, le ministère de la Justice demande un report en expliquant qu'il a besoin de tester une nouvelle méthode pour déverrouiller l'iPhone.</a:t>
            </a:r>
          </a:p>
          <a:p>
            <a:pPr marL="171450" indent="-171450">
              <a:buFont typeface="Arial"/>
              <a:buChar char="•"/>
            </a:pPr>
            <a:r>
              <a:rPr lang="fr-FR" dirty="0"/>
              <a:t>28 mars: le ministère de la Justice retire son action en justice contre Apple Inc., déclarant que la méthode utilisée par un intervenant extérieur pour contourner la fonction de verrouillage du téléphone mobile s’est avérée fructueuse. Le ministère n’a pas expliqué en détail la méthode utilisée ou l’aide apportée par l’intervenant extérieur.</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16</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17</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19</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a:solidFill>
                  <a:schemeClr val="tx1"/>
                </a:solidFill>
                <a:latin typeface="+mn-lt"/>
                <a:ea typeface="+mn-ea"/>
                <a:cs typeface="+mn-cs"/>
              </a:rPr>
              <a:t>Les questions relatives aux modalités logistiques (santé, sécurité) seront également abordées. Leur contenu dépendra du lieu de la formation. Le formateur veillera à ce que les informations communiquées aux participants soient correctes.</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2</a:t>
            </a:fld>
            <a:endParaRPr lang="en-US"/>
          </a:p>
        </p:txBody>
      </p:sp>
    </p:spTree>
    <p:extLst>
      <p:ext uri="{BB962C8B-B14F-4D97-AF65-F5344CB8AC3E}">
        <p14:creationId xmlns:p14="http://schemas.microsoft.com/office/powerpoint/2010/main" val="141462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spcBef>
                <a:spcPts val="600"/>
              </a:spcBef>
              <a:spcAft>
                <a:spcPts val="600"/>
              </a:spcAft>
              <a:buFont typeface="Arial" charset="0"/>
              <a:buNone/>
            </a:pPr>
            <a:r>
              <a:rPr lang="fr-FR"/>
              <a:t>Par ailleurs, en octobre 2016, Harold Martin, un ancien employé, a volé 50 téraoctets de données de l'agence, la plupart classifiées.</a:t>
            </a:r>
            <a:r>
              <a:rPr lang="fr-FR" sz="1200">
                <a:latin typeface="Verdana" charset="0"/>
                <a:cs typeface="Verdana" charset="0"/>
              </a:rPr>
              <a:t> </a:t>
            </a:r>
          </a:p>
          <a:p>
            <a:pPr marL="0" indent="0">
              <a:spcBef>
                <a:spcPts val="600"/>
              </a:spcBef>
              <a:spcAft>
                <a:spcPts val="600"/>
              </a:spcAft>
              <a:buFont typeface="Arial" charset="0"/>
              <a:buNone/>
            </a:pPr>
            <a:r>
              <a:rPr lang="fr-FR" sz="1200">
                <a:latin typeface="Verdana" charset="0"/>
                <a:cs typeface="Verdana" charset="0"/>
              </a:rPr>
              <a:t>Ce vol est bien plus important que celui qu’avait commis Edward Snowden, qui avait volé un peu plus de 50 000 dossiers. </a:t>
            </a:r>
          </a:p>
          <a:p>
            <a:endParaRPr lang="en-GB" dirty="0"/>
          </a:p>
          <a:p>
            <a:r>
              <a:rPr lang="fr-FR"/>
              <a:t>On a su ensuite que les outils de piratage exfiltrés avaient été utilisés pour déployer des attaques massives, notamment au moyen du logiciel rançonneur WannaCry en 2017 (voir la diapositive suivante)</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30000"/>
              </a:lnSpc>
              <a:spcBef>
                <a:spcPts val="600"/>
              </a:spcBef>
            </a:pPr>
            <a:r>
              <a:rPr lang="fr-FR" dirty="0">
                <a:latin typeface="Verdana"/>
                <a:cs typeface="Verdana"/>
              </a:rPr>
              <a:t>Impact mondial – les victimes sont réparties sur environ 200 pays</a:t>
            </a:r>
          </a:p>
          <a:p>
            <a:pPr>
              <a:lnSpc>
                <a:spcPct val="130000"/>
              </a:lnSpc>
              <a:spcBef>
                <a:spcPts val="600"/>
              </a:spcBef>
            </a:pPr>
            <a:endParaRPr lang="it-IT" dirty="0">
              <a:latin typeface="Verdana"/>
              <a:cs typeface="Verdana"/>
            </a:endParaRPr>
          </a:p>
          <a:p>
            <a:pPr>
              <a:lnSpc>
                <a:spcPct val="130000"/>
              </a:lnSpc>
              <a:spcBef>
                <a:spcPts val="600"/>
              </a:spcBef>
            </a:pPr>
            <a:r>
              <a:rPr lang="fr-FR" dirty="0">
                <a:latin typeface="Verdana"/>
                <a:cs typeface="Verdana"/>
              </a:rPr>
              <a:t>Conçu pour une diffusion maximale – logiciel rançonneur + ver</a:t>
            </a:r>
          </a:p>
          <a:p>
            <a:pPr lvl="1">
              <a:lnSpc>
                <a:spcPct val="130000"/>
              </a:lnSpc>
              <a:spcBef>
                <a:spcPts val="600"/>
              </a:spcBef>
            </a:pPr>
            <a:r>
              <a:rPr lang="fr-FR" dirty="0">
                <a:latin typeface="Verdana"/>
                <a:cs typeface="Verdana"/>
              </a:rPr>
              <a:t>Le code malveillant est automatiquement copié sur chaque PC d’un même réseau présentant la même vulnérabilité</a:t>
            </a:r>
          </a:p>
          <a:p>
            <a:pPr>
              <a:lnSpc>
                <a:spcPct val="130000"/>
              </a:lnSpc>
              <a:spcBef>
                <a:spcPts val="600"/>
              </a:spcBef>
            </a:pPr>
            <a:endParaRPr lang="it-IT" b="1" dirty="0">
              <a:latin typeface="Verdana"/>
              <a:cs typeface="Verdana"/>
            </a:endParaRPr>
          </a:p>
          <a:p>
            <a:pPr>
              <a:lnSpc>
                <a:spcPct val="130000"/>
              </a:lnSpc>
              <a:spcBef>
                <a:spcPts val="600"/>
              </a:spcBef>
            </a:pPr>
            <a:r>
              <a:rPr lang="fr-FR" b="1" dirty="0">
                <a:latin typeface="Verdana"/>
                <a:cs typeface="Verdana"/>
              </a:rPr>
              <a:t>Vecteur de l'attaque</a:t>
            </a:r>
          </a:p>
          <a:p>
            <a:pPr lvl="1">
              <a:lnSpc>
                <a:spcPct val="130000"/>
              </a:lnSpc>
              <a:spcBef>
                <a:spcPts val="600"/>
              </a:spcBef>
            </a:pPr>
            <a:r>
              <a:rPr lang="fr-FR" dirty="0">
                <a:latin typeface="Verdana"/>
                <a:cs typeface="Verdana"/>
              </a:rPr>
              <a:t>Exploitation des vulnérabilités du réseau ou dues à un mauvais déploiement du système de sécurité</a:t>
            </a:r>
          </a:p>
          <a:p>
            <a:pPr lvl="1">
              <a:lnSpc>
                <a:spcPct val="130000"/>
              </a:lnSpc>
              <a:spcBef>
                <a:spcPts val="600"/>
              </a:spcBef>
            </a:pPr>
            <a:r>
              <a:rPr lang="fr-FR" dirty="0">
                <a:latin typeface="Verdana"/>
                <a:cs typeface="Verdana"/>
              </a:rPr>
              <a:t>Aucune utilisation détectée des moyens traditionnels: hameçonnage + </a:t>
            </a:r>
            <a:r>
              <a:rPr lang="fr-FR" dirty="0" err="1">
                <a:latin typeface="Verdana"/>
                <a:cs typeface="Verdana"/>
              </a:rPr>
              <a:t>pdf</a:t>
            </a:r>
            <a:r>
              <a:rPr lang="fr-FR" dirty="0">
                <a:latin typeface="Verdana"/>
                <a:cs typeface="Verdana"/>
              </a:rPr>
              <a:t> malveillant, téléchargement furtif, clés USB, réseaux sociaux</a:t>
            </a:r>
          </a:p>
          <a:p>
            <a:pPr>
              <a:lnSpc>
                <a:spcPct val="130000"/>
              </a:lnSpc>
              <a:spcBef>
                <a:spcPts val="600"/>
              </a:spcBef>
            </a:pPr>
            <a:endParaRPr lang="it-IT" b="1" dirty="0">
              <a:latin typeface="Verdana"/>
              <a:cs typeface="Verdana"/>
            </a:endParaRPr>
          </a:p>
          <a:p>
            <a:pPr>
              <a:lnSpc>
                <a:spcPct val="130000"/>
              </a:lnSpc>
              <a:spcBef>
                <a:spcPts val="600"/>
              </a:spcBef>
            </a:pPr>
            <a:r>
              <a:rPr lang="fr-FR" b="1" dirty="0">
                <a:latin typeface="Verdana"/>
                <a:cs typeface="Verdana"/>
              </a:rPr>
              <a:t>Arrêté par accident</a:t>
            </a:r>
          </a:p>
          <a:p>
            <a:pPr lvl="1">
              <a:lnSpc>
                <a:spcPct val="130000"/>
              </a:lnSpc>
              <a:spcBef>
                <a:spcPts val="600"/>
              </a:spcBef>
            </a:pPr>
            <a:r>
              <a:rPr lang="fr-FR" dirty="0">
                <a:latin typeface="Verdana"/>
                <a:cs typeface="Verdana"/>
              </a:rPr>
              <a:t>Le code malveillant s’est propagé rapidement et à longue distance, ce qui a attiré l'attention des informaticiens qui se sont employés à le maîtriser et à l'étudier.</a:t>
            </a:r>
          </a:p>
          <a:p>
            <a:pPr lvl="1">
              <a:lnSpc>
                <a:spcPct val="130000"/>
              </a:lnSpc>
              <a:spcBef>
                <a:spcPts val="600"/>
              </a:spcBef>
            </a:pPr>
            <a:r>
              <a:rPr lang="fr-FR" dirty="0">
                <a:latin typeface="Verdana"/>
                <a:cs typeface="Verdana"/>
              </a:rPr>
              <a:t>Une sécurité a été conçue pour enrayer sa propagation. Lors de son installation, </a:t>
            </a:r>
            <a:r>
              <a:rPr lang="fr-FR" dirty="0" err="1">
                <a:latin typeface="Verdana"/>
                <a:cs typeface="Verdana"/>
              </a:rPr>
              <a:t>WannaCry</a:t>
            </a:r>
            <a:r>
              <a:rPr lang="fr-FR" dirty="0">
                <a:latin typeface="Verdana"/>
                <a:cs typeface="Verdana"/>
              </a:rPr>
              <a:t> envoyait un ping à une adresse non enregistrée, par exemple afn38sj729.com. En cas de non réponse au ping, l’attaque progressait. En cas de réponse (sauf un erreur de DNS), le chiffrement n’avait pas lieu car il était probable que son trafic était manipulé. Le code arrêtait alors de se propager pour éviter une analyse plus poussée.</a:t>
            </a:r>
          </a:p>
          <a:p>
            <a:pPr>
              <a:lnSpc>
                <a:spcPct val="130000"/>
              </a:lnSpc>
              <a:spcBef>
                <a:spcPts val="600"/>
              </a:spcBef>
            </a:pPr>
            <a:endParaRPr lang="it-IT" b="1" dirty="0">
              <a:latin typeface="Verdana"/>
              <a:cs typeface="Verdana"/>
            </a:endParaRPr>
          </a:p>
          <a:p>
            <a:pPr>
              <a:lnSpc>
                <a:spcPct val="130000"/>
              </a:lnSpc>
              <a:spcBef>
                <a:spcPts val="600"/>
              </a:spcBef>
            </a:pPr>
            <a:r>
              <a:rPr lang="fr-FR" dirty="0">
                <a:latin typeface="Verdana"/>
                <a:cs typeface="Verdana"/>
              </a:rPr>
              <a:t>En définitive, l’impact financier a été faible, de l’ordre de quelques centaines de milliers d’USB,</a:t>
            </a:r>
          </a:p>
          <a:p>
            <a:pPr>
              <a:lnSpc>
                <a:spcPct val="130000"/>
              </a:lnSpc>
              <a:spcBef>
                <a:spcPts val="600"/>
              </a:spcBef>
            </a:pPr>
            <a:endParaRPr lang="it-IT" b="1" dirty="0">
              <a:latin typeface="Verdana"/>
              <a:cs typeface="Verdana"/>
            </a:endParaRPr>
          </a:p>
          <a:p>
            <a:pPr>
              <a:lnSpc>
                <a:spcPct val="130000"/>
              </a:lnSpc>
              <a:spcBef>
                <a:spcPts val="600"/>
              </a:spcBef>
            </a:pPr>
            <a:r>
              <a:rPr lang="fr-FR" b="1" dirty="0">
                <a:latin typeface="Verdana"/>
                <a:cs typeface="Verdana"/>
              </a:rPr>
              <a:t>Responsabilité</a:t>
            </a:r>
          </a:p>
          <a:p>
            <a:pPr>
              <a:lnSpc>
                <a:spcPct val="130000"/>
              </a:lnSpc>
              <a:spcBef>
                <a:spcPts val="600"/>
              </a:spcBef>
            </a:pPr>
            <a:r>
              <a:rPr lang="fr-FR" dirty="0">
                <a:latin typeface="Verdana"/>
                <a:cs typeface="Verdana"/>
              </a:rPr>
              <a:t>On a cru au départ que l’attaque avait été déclenchée par des « hackers » américains, qui utilisaient des outils volés à la NSA, On a soupçonné ensuite des hackers nord-coréens, puis russes, en raison des traces détectées.</a:t>
            </a:r>
            <a:r>
              <a:rPr lang="fr-FR" baseline="0" dirty="0">
                <a:latin typeface="Verdana"/>
                <a:cs typeface="Verdana"/>
              </a:rPr>
              <a:t> Il n’a pas été possible à ce jour d’identifier les véritables auteurs de cette cyberattaque sans précédent.</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fr-FR" sz="1200">
                <a:latin typeface="Verdana" charset="0"/>
                <a:cs typeface="Verdana" charset="0"/>
              </a:rPr>
              <a:t>Les attaques ont été axées sur Dyn, une des entreprises qui gèrent le système de noms de domaine (DNS) de l'internet.</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22</a:t>
            </a:fld>
            <a:endParaRPr lang="en-US"/>
          </a:p>
        </p:txBody>
      </p:sp>
    </p:spTree>
    <p:extLst>
      <p:ext uri="{BB962C8B-B14F-4D97-AF65-F5344CB8AC3E}">
        <p14:creationId xmlns:p14="http://schemas.microsoft.com/office/powerpoint/2010/main" val="3693217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fr-FR" b="1">
                <a:latin typeface="Verdana"/>
                <a:cs typeface="Verdana"/>
              </a:rPr>
              <a:t>https://www.theguardian.com/technology/2016/oct/26/ddos-attack-dyn-mirai-botnet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23</a:t>
            </a:fld>
            <a:endParaRPr lang="en-US"/>
          </a:p>
        </p:txBody>
      </p:sp>
    </p:spTree>
    <p:extLst>
      <p:ext uri="{BB962C8B-B14F-4D97-AF65-F5344CB8AC3E}">
        <p14:creationId xmlns:p14="http://schemas.microsoft.com/office/powerpoint/2010/main" val="936133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nSpc>
                <a:spcPct val="130000"/>
              </a:lnSpc>
              <a:spcBef>
                <a:spcPts val="600"/>
              </a:spcBef>
            </a:pPr>
            <a:r>
              <a:rPr lang="fr-FR" b="1" dirty="0">
                <a:latin typeface="Verdana"/>
                <a:cs typeface="Verdana"/>
              </a:rPr>
              <a:t>Quatre vérités:</a:t>
            </a:r>
          </a:p>
          <a:p>
            <a:pPr>
              <a:lnSpc>
                <a:spcPct val="130000"/>
              </a:lnSpc>
              <a:spcBef>
                <a:spcPts val="600"/>
              </a:spcBef>
            </a:pPr>
            <a:endParaRPr lang="en-US" b="1" dirty="0">
              <a:latin typeface="Verdana"/>
              <a:cs typeface="Verdana"/>
            </a:endParaRPr>
          </a:p>
          <a:p>
            <a:pPr>
              <a:lnSpc>
                <a:spcPct val="130000"/>
              </a:lnSpc>
              <a:spcBef>
                <a:spcPts val="600"/>
              </a:spcBef>
            </a:pPr>
            <a:endParaRPr lang="en-US" b="1" dirty="0">
              <a:latin typeface="Verdana"/>
              <a:cs typeface="Verdana"/>
            </a:endParaRPr>
          </a:p>
          <a:p>
            <a:pPr>
              <a:lnSpc>
                <a:spcPct val="130000"/>
              </a:lnSpc>
              <a:spcBef>
                <a:spcPts val="600"/>
              </a:spcBef>
            </a:pPr>
            <a:r>
              <a:rPr lang="fr-FR" sz="1800" b="1" dirty="0">
                <a:latin typeface="Verdana"/>
                <a:cs typeface="Verdana"/>
              </a:rPr>
              <a:t>« Il est plus facile d’attaquer que de défendre »</a:t>
            </a:r>
          </a:p>
          <a:p>
            <a:pPr>
              <a:lnSpc>
                <a:spcPct val="130000"/>
              </a:lnSpc>
              <a:spcBef>
                <a:spcPts val="600"/>
              </a:spcBef>
            </a:pPr>
            <a:endParaRPr lang="en-US" sz="1800" b="1" dirty="0">
              <a:latin typeface="Verdana"/>
              <a:cs typeface="Verdana"/>
            </a:endParaRPr>
          </a:p>
          <a:p>
            <a:pPr>
              <a:lnSpc>
                <a:spcPct val="130000"/>
              </a:lnSpc>
              <a:spcBef>
                <a:spcPts val="600"/>
              </a:spcBef>
            </a:pPr>
            <a:r>
              <a:rPr lang="fr-FR" sz="1800" b="1" dirty="0">
                <a:latin typeface="Verdana"/>
                <a:cs typeface="Verdana"/>
              </a:rPr>
              <a:t>« Il existe de nouvelles vulnérabilités dans les interconnexions »</a:t>
            </a:r>
          </a:p>
          <a:p>
            <a:pPr>
              <a:lnSpc>
                <a:spcPct val="130000"/>
              </a:lnSpc>
              <a:spcBef>
                <a:spcPts val="600"/>
              </a:spcBef>
            </a:pPr>
            <a:endParaRPr lang="en-US" sz="1800" b="1" dirty="0">
              <a:latin typeface="Verdana"/>
              <a:cs typeface="Verdana"/>
            </a:endParaRPr>
          </a:p>
          <a:p>
            <a:pPr>
              <a:lnSpc>
                <a:spcPct val="130000"/>
              </a:lnSpc>
              <a:spcBef>
                <a:spcPts val="600"/>
              </a:spcBef>
            </a:pPr>
            <a:r>
              <a:rPr lang="fr-FR" sz="1800" b="1" dirty="0">
                <a:latin typeface="Verdana"/>
                <a:cs typeface="Verdana"/>
              </a:rPr>
              <a:t>« L'internet donne des moyens importants aux agresseurs »</a:t>
            </a:r>
          </a:p>
          <a:p>
            <a:pPr>
              <a:lnSpc>
                <a:spcPct val="130000"/>
              </a:lnSpc>
              <a:spcBef>
                <a:spcPts val="600"/>
              </a:spcBef>
            </a:pPr>
            <a:endParaRPr lang="en-US" sz="1800" b="1" dirty="0">
              <a:latin typeface="Verdana"/>
              <a:cs typeface="Verdana"/>
            </a:endParaRPr>
          </a:p>
          <a:p>
            <a:pPr>
              <a:lnSpc>
                <a:spcPct val="130000"/>
              </a:lnSpc>
              <a:spcBef>
                <a:spcPts val="600"/>
              </a:spcBef>
            </a:pPr>
            <a:r>
              <a:rPr lang="fr-FR" sz="1800" b="1" dirty="0">
                <a:latin typeface="Verdana"/>
                <a:cs typeface="Verdana"/>
              </a:rPr>
              <a:t>« L’activité économique est peu affectée »</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24</a:t>
            </a:fld>
            <a:endParaRPr lang="en-US"/>
          </a:p>
        </p:txBody>
      </p:sp>
    </p:spTree>
    <p:extLst>
      <p:ext uri="{BB962C8B-B14F-4D97-AF65-F5344CB8AC3E}">
        <p14:creationId xmlns:p14="http://schemas.microsoft.com/office/powerpoint/2010/main" val="3044879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fr-FR" sz="1200" dirty="0">
                <a:solidFill>
                  <a:schemeClr val="tx1"/>
                </a:solidFill>
                <a:latin typeface="+mn-lt"/>
                <a:ea typeface="+mn-ea"/>
                <a:cs typeface="+mn-cs"/>
              </a:rPr>
              <a:t>Les principaux points énumérés dans la diapositive peuvent être complétés par les informations supplémentaires suivantes, qui ont été publiées dans l'IOCTA 2017.</a:t>
            </a:r>
          </a:p>
          <a:p>
            <a:endParaRPr lang="en-US" sz="1200" kern="1200" dirty="0">
              <a:solidFill>
                <a:schemeClr val="tx1"/>
              </a:solidFill>
              <a:effectLst/>
              <a:latin typeface="+mn-lt"/>
              <a:ea typeface="+mn-ea"/>
              <a:cs typeface="+mn-cs"/>
            </a:endParaRPr>
          </a:p>
          <a:p>
            <a:r>
              <a:rPr lang="fr-FR" sz="1200" dirty="0">
                <a:solidFill>
                  <a:schemeClr val="tx1"/>
                </a:solidFill>
                <a:latin typeface="+mn-lt"/>
                <a:ea typeface="+mn-ea"/>
                <a:cs typeface="+mn-cs"/>
              </a:rPr>
              <a:t>La CME, qui a des formes multiples, consiste généralement à usurper ou pirater le compte de messagerie électronique d’un cadre exécutif de la société visée ou celui d’un fournisseur tiers. Dès que le compte est sous contrôle, le fraudeur demande à un employé « involontaire » de virer une somme d’argent Y sur un compte X. Dans certains cas, le fraudeur peut également utiliser des logiciels malveillants, tels que des enregistreurs de frappe. Il s’agit cependant, dans la plupart des cas, d’ingénierie sociale pure.</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Contrairement à l'hameçonnage « normal », la plupart des fraudes CME sont très ciblées et peuvent nécessiter beaucoup de travaux d’approche pour bien connaître le fonctionnement de l’entreprise visée.</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Selon les services de répression, les victimes sont quasi exclusivement des petites et moyennes entreprises (PME).</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Les rapports concernant le secteur soulignent que la majorité des fraudes CME  se produisent aux États-Unis mais que les attaques en Europe sont concentrées au Royaume-Uni et que la France et la Norvège sont également visées. En août 2016, le fabricant allemand de fils Leoni AG a subi des pertes de 40 millions d’euros qui seraient dues à ce type d’escroquerie.</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Depuis 2013, les principaux cas de CME dans le monde ont coûté aux entreprises un montant estimé à 5 milliards d’USD.</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Les services de répression européens ont fait état de deux types de mode opératoire: la fraude au président et la fraude au fournisseur</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Dans le cas d'une fraude au fournisseur, les fraudeurs usurpent, par exemple, l'adresse électronique ou le site internet d’un fournisseur tiers étranger ou d’une autre société à laquelle la victime fait régulièrement des virements bancaires. Ils y parviennent souvent en ne changeant qu'une seule lettre dans la chaîne de caractères.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Ils indiquent ensuite un autre compte bancaire, frauduleux, vers lequel la société victime doit faire ses virements.</a:t>
            </a:r>
          </a:p>
          <a:p>
            <a:r>
              <a:rPr lang="fr-FR" sz="1200" dirty="0">
                <a:solidFill>
                  <a:schemeClr val="tx1"/>
                </a:solidFill>
                <a:latin typeface="+mn-lt"/>
                <a:ea typeface="+mn-ea"/>
                <a:cs typeface="+mn-cs"/>
              </a:rPr>
              <a:t>La fraude au PDG n'est pas foncièrement différente mais dans ce type de fraude, l'adresse de messagerie électronique usurpée est celle d'un cadre exécutif interne, en général de haut rang (d'où le nom de « fraude au président »). Les fraudeurs utilisent ensuite cette adresse pour donner l’ordre à d’autres employés de faire des virements (souvent urgents) à un compte qu'ils contrôlent. Dans la plupart des cas , ils utilisent des adresses électroniques usurpées pour ces attaques car elles sont relativement peu coûteuses et faciles à créer. Autre possibilité, moins fréquente, les comptes des cadres ciblés ont été infiltrés, peut-être lors d'une attaque d'hameçonnage précoce ou d’une attaque du serveur de messagerie de l'entreprise.</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Plusieurs rapports soulignent que les attaques de cette nature viennent de plus en plus de l'Afrique de l'Ouest car les cybercriminels de cette région font évoluer leurs tactiques, qui étaient auparavant axées sur les domaines plus traditionnels de l'ingénierie sociale , comme la fraude à l'avance.</a:t>
            </a:r>
          </a:p>
          <a:p>
            <a:endParaRPr lang="fr-FR" sz="120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26</a:t>
            </a:fld>
            <a:endParaRPr lang="en-US"/>
          </a:p>
        </p:txBody>
      </p:sp>
    </p:spTree>
    <p:extLst>
      <p:ext uri="{BB962C8B-B14F-4D97-AF65-F5344CB8AC3E}">
        <p14:creationId xmlns:p14="http://schemas.microsoft.com/office/powerpoint/2010/main" val="41835608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formateur pose aux participants la question qui figure sur la diapositive. S’il n’y a pas de réponse, il passera à la diapositive suivante. </a:t>
            </a:r>
            <a:r>
              <a:rPr lang="fr-FR" baseline="0" dirty="0"/>
              <a:t>  Si des participants fournissent des exemples, le formateur leur donnera du temps pour qu’ils s’expriment et utilisera les informations communiquées pour comparer avec celles qui figurent dans la présentation.</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27</a:t>
            </a:fld>
            <a:endParaRPr lang="en-US"/>
          </a:p>
        </p:txBody>
      </p:sp>
    </p:spTree>
    <p:extLst>
      <p:ext uri="{BB962C8B-B14F-4D97-AF65-F5344CB8AC3E}">
        <p14:creationId xmlns:p14="http://schemas.microsoft.com/office/powerpoint/2010/main" val="25712769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t>Les huit diapositives suivantes permettent au formateur de développer les informations présentées dans le clip vidéo et de demander aux délégués de faire part, le cas échéant, de leur expérience en matière de CME.</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28</a:t>
            </a:fld>
            <a:endParaRPr lang="en-US"/>
          </a:p>
        </p:txBody>
      </p:sp>
    </p:spTree>
    <p:extLst>
      <p:ext uri="{BB962C8B-B14F-4D97-AF65-F5344CB8AC3E}">
        <p14:creationId xmlns:p14="http://schemas.microsoft.com/office/powerpoint/2010/main" val="2224844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30</a:t>
            </a:fld>
            <a:endParaRPr lang="en-US"/>
          </a:p>
        </p:txBody>
      </p:sp>
    </p:spTree>
    <p:extLst>
      <p:ext uri="{BB962C8B-B14F-4D97-AF65-F5344CB8AC3E}">
        <p14:creationId xmlns:p14="http://schemas.microsoft.com/office/powerpoint/2010/main" val="2348596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a:r>
              <a:rPr lang="fr-FR" dirty="0"/>
              <a:t>Voici quelques conseils sur la façon de se protéger contre la CME et de l’empêcher</a:t>
            </a:r>
          </a:p>
          <a:p>
            <a:pPr algn="just"/>
            <a:endParaRPr lang="en-US" dirty="0"/>
          </a:p>
          <a:p>
            <a:pPr algn="just"/>
            <a:r>
              <a:rPr lang="fr-FR" dirty="0"/>
              <a:t>Examinez soigneusement tous les messages électroniques, Méfiez-vous des messages électroniques anormaux envoyés par des cadres supérieurs car ils peuvent être utilisés pour manipuler les employés et les contraindre à agir de façon urgente. Examinez les messages électroniques qui demandent un virement bancaire pour déterminer si les demandes sont normales.</a:t>
            </a:r>
          </a:p>
          <a:p>
            <a:pPr marL="0" marR="0" indent="0" algn="just" defTabSz="457200" rtl="0" eaLnBrk="1" fontAlgn="auto" latinLnBrk="0" hangingPunct="1">
              <a:lnSpc>
                <a:spcPct val="100000"/>
              </a:lnSpc>
              <a:spcBef>
                <a:spcPts val="0"/>
              </a:spcBef>
              <a:spcAft>
                <a:spcPts val="0"/>
              </a:spcAft>
              <a:buClrTx/>
              <a:buSzTx/>
              <a:buFontTx/>
              <a:buNone/>
              <a:tabLst/>
              <a:defRPr/>
            </a:pPr>
            <a:r>
              <a:rPr lang="fr-FR" dirty="0"/>
              <a:t>Éduquez et formez les employés: les employés constituent le plus gros atout d'une entreprise mais ils sont aussi généralement son maillon le plus faible en matière de sécurité. Veillez à former les employés conformément aux meilleures pratiques de l'entreprise. Rappelez-leur que l'adhésion aux politiques de l'entreprise est une chose mais que l’adoption de bonnes habitudes en matière de sécurité en est une autre.</a:t>
            </a:r>
          </a:p>
          <a:p>
            <a:pPr marL="0" marR="0" indent="0" algn="just" defTabSz="457200" rtl="0" eaLnBrk="1" fontAlgn="auto" latinLnBrk="0" hangingPunct="1">
              <a:lnSpc>
                <a:spcPct val="100000"/>
              </a:lnSpc>
              <a:spcBef>
                <a:spcPts val="0"/>
              </a:spcBef>
              <a:spcAft>
                <a:spcPts val="0"/>
              </a:spcAft>
              <a:buClrTx/>
              <a:buSzTx/>
              <a:buFontTx/>
              <a:buNone/>
              <a:tabLst/>
              <a:defRPr/>
            </a:pPr>
            <a:r>
              <a:rPr lang="fr-FR" sz="1200" b="0" i="0" dirty="0">
                <a:solidFill>
                  <a:schemeClr val="tx1"/>
                </a:solidFill>
                <a:latin typeface="+mn-lt"/>
                <a:ea typeface="+mn-ea"/>
                <a:cs typeface="+mn-cs"/>
              </a:rPr>
              <a:t>Vérifiez tout changement concernant les coordonnées de paiement du fournisseur en procédant à une délégation de signature au personnel de l'entreprise (double signature).</a:t>
            </a:r>
          </a:p>
          <a:p>
            <a:pPr marL="0" marR="0" indent="0" algn="just" defTabSz="457200" rtl="0" eaLnBrk="1" fontAlgn="auto" latinLnBrk="0" hangingPunct="1">
              <a:lnSpc>
                <a:spcPct val="100000"/>
              </a:lnSpc>
              <a:spcBef>
                <a:spcPts val="0"/>
              </a:spcBef>
              <a:spcAft>
                <a:spcPts val="0"/>
              </a:spcAft>
              <a:buClrTx/>
              <a:buSzTx/>
              <a:buFontTx/>
              <a:buNone/>
              <a:tabLst/>
              <a:defRPr/>
            </a:pPr>
            <a:r>
              <a:rPr lang="fr-FR" sz="1200" b="0" i="0" dirty="0">
                <a:solidFill>
                  <a:schemeClr val="tx1"/>
                </a:solidFill>
                <a:latin typeface="+mn-lt"/>
                <a:ea typeface="+mn-ea"/>
                <a:cs typeface="+mn-cs"/>
              </a:rPr>
              <a:t>Actualisez régulièrement vos connaissances sur les habitudes de vos clients (renseignements détaillés, etc.) et sur les motifs des virements.</a:t>
            </a:r>
          </a:p>
          <a:p>
            <a:pPr marL="0" marR="0" indent="0" algn="just" defTabSz="457200" rtl="0" eaLnBrk="1" fontAlgn="auto" latinLnBrk="0" hangingPunct="1">
              <a:lnSpc>
                <a:spcPct val="100000"/>
              </a:lnSpc>
              <a:spcBef>
                <a:spcPts val="0"/>
              </a:spcBef>
              <a:spcAft>
                <a:spcPts val="0"/>
              </a:spcAft>
              <a:buClrTx/>
              <a:buSzTx/>
              <a:buFontTx/>
              <a:buNone/>
              <a:tabLst/>
              <a:defRPr/>
            </a:pPr>
            <a:r>
              <a:rPr lang="fr-FR" sz="1200" b="0" i="0" dirty="0">
                <a:solidFill>
                  <a:schemeClr val="tx1"/>
                </a:solidFill>
                <a:latin typeface="+mn-lt"/>
                <a:ea typeface="+mn-ea"/>
                <a:cs typeface="+mn-cs"/>
              </a:rPr>
              <a:t>Confirmez les demandes de virements bancaires par téléphone dans le cadre d'une double authentification; utilisez des numéros connus et non les coordonnées fournies dans les demandes  reçues par courriel.</a:t>
            </a:r>
          </a:p>
          <a:p>
            <a:pPr marL="0" marR="0" indent="0" algn="just" defTabSz="457200" rtl="0" eaLnBrk="1" fontAlgn="auto" latinLnBrk="0" hangingPunct="1">
              <a:lnSpc>
                <a:spcPct val="100000"/>
              </a:lnSpc>
              <a:spcBef>
                <a:spcPts val="0"/>
              </a:spcBef>
              <a:spcAft>
                <a:spcPts val="0"/>
              </a:spcAft>
              <a:buClrTx/>
              <a:buSzTx/>
              <a:buFontTx/>
              <a:buNone/>
              <a:tabLst/>
              <a:defRPr/>
            </a:pPr>
            <a:r>
              <a:rPr lang="fr-FR" sz="1200" b="0" i="0" dirty="0">
                <a:solidFill>
                  <a:schemeClr val="tx1"/>
                </a:solidFill>
                <a:latin typeface="+mn-lt"/>
                <a:ea typeface="+mn-ea"/>
                <a:cs typeface="+mn-cs"/>
              </a:rPr>
              <a:t>Si vous pensez que vous avez été la cible d’un message électronique frauduleux (CME), signalez immédiatement l'incident aux services de répression ou déposez une plainte auprès de l'autorité compétente de votre pays.</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35</a:t>
            </a:fld>
            <a:endParaRPr lang="en-US"/>
          </a:p>
        </p:txBody>
      </p:sp>
    </p:spTree>
    <p:extLst>
      <p:ext uri="{BB962C8B-B14F-4D97-AF65-F5344CB8AC3E}">
        <p14:creationId xmlns:p14="http://schemas.microsoft.com/office/powerpoint/2010/main" val="2779024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a:solidFill>
                  <a:schemeClr val="tx1"/>
                </a:solidFill>
                <a:latin typeface="+mn-lt"/>
                <a:ea typeface="+mn-ea"/>
                <a:cs typeface="+mn-cs"/>
              </a:rPr>
              <a:t>Les objectifs de la session  sont d’aider les participants à se familiariser avec un certain nombre de techniques utilisées par la cybercriminalité. Ces objectifs peuvent être utilisés pour tester les connaissances que les participants ont acquises et leur permettre d'évaluer la formation.  Au terme de cette session, les participants pourront :</a:t>
            </a:r>
          </a:p>
          <a:p>
            <a:pPr marL="171450" lvl="0" indent="-171450">
              <a:buFont typeface="Arial" panose="020B0604020202020204" pitchFamily="34" charset="0"/>
              <a:buChar char="•"/>
            </a:pPr>
            <a:r>
              <a:rPr lang="fr-FR" dirty="0"/>
              <a:t>identifier les formateurs et les autres participants</a:t>
            </a:r>
          </a:p>
          <a:p>
            <a:pPr marL="171450" lvl="0" indent="-171450">
              <a:buFont typeface="Arial" panose="020B0604020202020204" pitchFamily="34" charset="0"/>
              <a:buChar char="•"/>
            </a:pPr>
            <a:r>
              <a:rPr lang="fr-FR" dirty="0"/>
              <a:t>discuter de l’objectif global de la formation</a:t>
            </a:r>
          </a:p>
          <a:p>
            <a:pPr marL="171450" lvl="0" indent="-171450">
              <a:buFont typeface="Arial" panose="020B0604020202020204" pitchFamily="34" charset="0"/>
              <a:buChar char="•"/>
            </a:pPr>
            <a:r>
              <a:rPr lang="fr-FR" dirty="0"/>
              <a:t>expliquer pourquoi cette formation est nécessaire</a:t>
            </a:r>
          </a:p>
          <a:p>
            <a:pPr marL="171450" lvl="0" indent="-171450">
              <a:buFont typeface="Arial" panose="020B0604020202020204" pitchFamily="34" charset="0"/>
              <a:buChar char="•"/>
            </a:pPr>
            <a:r>
              <a:rPr lang="fr-FR" dirty="0"/>
              <a:t>dresser la liste des différents éléments du plan de cours et des activités</a:t>
            </a:r>
          </a:p>
          <a:p>
            <a:pPr marL="171450" indent="-171450">
              <a:buFont typeface="Arial" panose="020B0604020202020204" pitchFamily="34" charset="0"/>
              <a:buChar char="•"/>
            </a:pPr>
            <a:r>
              <a:rPr lang="fr-FR" dirty="0"/>
              <a:t>mentionner les procédures liées à la santé et à la sécurité concernant le lieu de la formation.</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3</a:t>
            </a:fld>
            <a:endParaRPr lang="en-US"/>
          </a:p>
        </p:txBody>
      </p:sp>
    </p:spTree>
    <p:extLst>
      <p:ext uri="{BB962C8B-B14F-4D97-AF65-F5344CB8AC3E}">
        <p14:creationId xmlns:p14="http://schemas.microsoft.com/office/powerpoint/2010/main" val="573425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Cette vidéo</a:t>
            </a:r>
            <a:r>
              <a:rPr lang="fr-FR" baseline="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36</a:t>
            </a:fld>
            <a:endParaRPr lang="en-US"/>
          </a:p>
        </p:txBody>
      </p:sp>
    </p:spTree>
    <p:extLst>
      <p:ext uri="{BB962C8B-B14F-4D97-AF65-F5344CB8AC3E}">
        <p14:creationId xmlns:p14="http://schemas.microsoft.com/office/powerpoint/2010/main" val="2500478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 formateur devrait présenter le sujet en demandant aux participants s'ils ont entendu parler de l'internet des objets et s’ils comprennent en quoi il consiste.</a:t>
            </a:r>
            <a:r>
              <a:rPr lang="fr-FR" baseline="0"/>
              <a:t> Le formateur peut dresser une liste des réponses sur un tableau à feuilles mobiles pour les comparer à celles qui seront fournies à la fin du cours.</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38</a:t>
            </a:fld>
            <a:endParaRPr lang="en-US"/>
          </a:p>
        </p:txBody>
      </p:sp>
    </p:spTree>
    <p:extLst>
      <p:ext uri="{BB962C8B-B14F-4D97-AF65-F5344CB8AC3E}">
        <p14:creationId xmlns:p14="http://schemas.microsoft.com/office/powerpoint/2010/main" val="8382619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dirty="0">
                <a:solidFill>
                  <a:schemeClr val="tx1"/>
                </a:solidFill>
                <a:latin typeface="+mn-lt"/>
                <a:ea typeface="+mn-ea"/>
                <a:cs typeface="+mn-cs"/>
              </a:rPr>
              <a:t>Cette vidéo donne un très bon exemple de la façon dont un véhicule automobile peut être connecté à plusieurs services par </a:t>
            </a:r>
            <a:r>
              <a:rPr lang="fr-FR" sz="1200" dirty="0" err="1">
                <a:solidFill>
                  <a:schemeClr val="tx1"/>
                </a:solidFill>
                <a:latin typeface="+mn-lt"/>
                <a:ea typeface="+mn-ea"/>
                <a:cs typeface="+mn-cs"/>
              </a:rPr>
              <a:t>IdO</a:t>
            </a:r>
            <a:r>
              <a:rPr lang="fr-FR" sz="1200" dirty="0">
                <a:solidFill>
                  <a:schemeClr val="tx1"/>
                </a:solidFill>
                <a:latin typeface="+mn-lt"/>
                <a:ea typeface="+mn-ea"/>
                <a:cs typeface="+mn-cs"/>
              </a:rPr>
              <a:t>; elle montre également les avantages de ces services pour le client.  Le formateur peut également réfléchir à l’existence de preuves électroniques qui peuvent résulter de ces connexions.</a:t>
            </a:r>
            <a:r>
              <a:rPr lang="fr-FR"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39</a:t>
            </a:fld>
            <a:endParaRPr lang="en-US"/>
          </a:p>
        </p:txBody>
      </p:sp>
    </p:spTree>
    <p:extLst>
      <p:ext uri="{BB962C8B-B14F-4D97-AF65-F5344CB8AC3E}">
        <p14:creationId xmlns:p14="http://schemas.microsoft.com/office/powerpoint/2010/main" val="3244890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40</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85000" lnSpcReduction="20000"/>
          </a:bodyPr>
          <a:lstStyle/>
          <a:p>
            <a:pPr>
              <a:lnSpc>
                <a:spcPct val="90000"/>
              </a:lnSpc>
              <a:buNone/>
              <a:tabLst>
                <a:tab pos="895350" algn="l"/>
              </a:tabLst>
            </a:pPr>
            <a:r>
              <a:rPr lang="fr-FR" sz="3500" b="0" dirty="0" err="1">
                <a:latin typeface="Calibri" pitchFamily="34" charset="0"/>
                <a:cs typeface="Arial" charset="0"/>
              </a:rPr>
              <a:t>L'IdO</a:t>
            </a:r>
            <a:r>
              <a:rPr lang="fr-FR" sz="3500" b="0" dirty="0">
                <a:latin typeface="Calibri" pitchFamily="34" charset="0"/>
                <a:cs typeface="Arial" charset="0"/>
              </a:rPr>
              <a:t> ne peut fonctionner que grâce à la version IP 6 et au nombre d'adresses IP qui seront disponibles.</a:t>
            </a:r>
            <a:r>
              <a:rPr lang="fr-FR" sz="3500" b="0" baseline="0" dirty="0">
                <a:latin typeface="Calibri" pitchFamily="34" charset="0"/>
                <a:cs typeface="Arial" charset="0"/>
              </a:rPr>
              <a:t> Tous les objets animés et inanimés dans le monde peuvent avoir leur propre adresse IP</a:t>
            </a:r>
          </a:p>
          <a:p>
            <a:pPr>
              <a:lnSpc>
                <a:spcPct val="90000"/>
              </a:lnSpc>
              <a:buNone/>
              <a:tabLst>
                <a:tab pos="895350" algn="l"/>
              </a:tabLst>
            </a:pPr>
            <a:endParaRPr lang="en-GB" sz="3500" b="1" dirty="0">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nSpc>
                <a:spcPct val="90000"/>
              </a:lnSpc>
              <a:buClr>
                <a:srgbClr val="FF3300"/>
              </a:buClr>
              <a:buNone/>
              <a:tabLst>
                <a:tab pos="895350" algn="l"/>
              </a:tabLst>
            </a:pPr>
            <a:r>
              <a:rPr lang="fr-FR" sz="3500" dirty="0">
                <a:solidFill>
                  <a:schemeClr val="accent1">
                    <a:lumMod val="25000"/>
                  </a:schemeClr>
                </a:solidFill>
                <a:latin typeface="Calibri" pitchFamily="34" charset="0"/>
                <a:cs typeface="Arial" charset="0"/>
              </a:rPr>
              <a:t>Il ne s’agira donc pas de 4, mais de 16 blocs de 8 commutateurs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eaLnBrk="1" hangingPunct="1">
              <a:lnSpc>
                <a:spcPct val="90000"/>
              </a:lnSpc>
              <a:buClr>
                <a:srgbClr val="FF3300"/>
              </a:buClr>
              <a:buNone/>
              <a:tabLst>
                <a:tab pos="895350" algn="l"/>
              </a:tabLst>
            </a:pPr>
            <a:r>
              <a:rPr lang="fr-FR" dirty="0">
                <a:latin typeface="Calibri" pitchFamily="34" charset="0"/>
              </a:rPr>
              <a:t>	</a:t>
            </a:r>
            <a:r>
              <a:rPr lang="fr-FR" i="1" dirty="0">
                <a:latin typeface="Calibri" pitchFamily="34" charset="0"/>
              </a:rPr>
              <a:t>Si l'espace d'adressage de IPv4 était comparé à 1 millimètre, celui de IPv6 serait égal à 80 fois le diamètre de l'ensemble du système galactique </a:t>
            </a:r>
          </a:p>
          <a:p>
            <a:pPr eaLnBrk="1" hangingPunct="1"/>
            <a:endParaRPr lang="en-US" dirty="0"/>
          </a:p>
        </p:txBody>
      </p:sp>
    </p:spTree>
    <p:extLst>
      <p:ext uri="{BB962C8B-B14F-4D97-AF65-F5344CB8AC3E}">
        <p14:creationId xmlns:p14="http://schemas.microsoft.com/office/powerpoint/2010/main" val="22038251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dirty="0">
                <a:solidFill>
                  <a:schemeClr val="tx1"/>
                </a:solidFill>
                <a:latin typeface="+mn-lt"/>
                <a:ea typeface="+mn-ea"/>
                <a:cs typeface="+mn-cs"/>
              </a:rPr>
              <a:t>Avec cette diapositive, le formateur peut éventuellement discuter des questions de sécurité concernant les  « appareils connectés » et expliquer que leurs fabricants ne sont pas des experts en matière de sécurité.  Les appareils IOT sont une bombe à retardement. Le formateur souhaitera peut-être développer certains points en fonction de sa propre connaissance du sujet.</a:t>
            </a:r>
            <a:r>
              <a:rPr lang="fr-FR"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41</a:t>
            </a:fld>
            <a:endParaRPr lang="en-US"/>
          </a:p>
        </p:txBody>
      </p:sp>
    </p:spTree>
    <p:extLst>
      <p:ext uri="{BB962C8B-B14F-4D97-AF65-F5344CB8AC3E}">
        <p14:creationId xmlns:p14="http://schemas.microsoft.com/office/powerpoint/2010/main" val="20137340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 rapport IOCTA 2017 est actuellement la source d’informations la plus récente sur les cybermenaces.</a:t>
            </a:r>
            <a:r>
              <a:rPr lang="fr-FR" baseline="0"/>
              <a:t>  Cette citation vient à l’appui des affirmations présentées sur les diapositives précédentes.</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42</a:t>
            </a:fld>
            <a:endParaRPr lang="en-US"/>
          </a:p>
        </p:txBody>
      </p:sp>
    </p:spTree>
    <p:extLst>
      <p:ext uri="{BB962C8B-B14F-4D97-AF65-F5344CB8AC3E}">
        <p14:creationId xmlns:p14="http://schemas.microsoft.com/office/powerpoint/2010/main" val="24099323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fr-FR" sz="1200" dirty="0">
                <a:solidFill>
                  <a:schemeClr val="tx1"/>
                </a:solidFill>
                <a:latin typeface="+mn-lt"/>
                <a:ea typeface="+mn-ea"/>
                <a:cs typeface="+mn-cs"/>
              </a:rPr>
              <a:t>Informations complémentaires figurant dans le rapport l'IOCTA 2017. Elles ont pour objet d’aider le formateur.</a:t>
            </a:r>
          </a:p>
          <a:p>
            <a:endParaRPr lang="en-US" sz="1200" kern="1200" dirty="0">
              <a:solidFill>
                <a:schemeClr val="tx1"/>
              </a:solidFill>
              <a:effectLst/>
              <a:latin typeface="+mn-lt"/>
              <a:ea typeface="+mn-ea"/>
              <a:cs typeface="+mn-cs"/>
            </a:endParaRPr>
          </a:p>
          <a:p>
            <a:r>
              <a:rPr lang="fr-FR" sz="1200" dirty="0">
                <a:solidFill>
                  <a:schemeClr val="tx1"/>
                </a:solidFill>
                <a:latin typeface="+mn-lt"/>
                <a:ea typeface="+mn-ea"/>
                <a:cs typeface="+mn-cs"/>
              </a:rPr>
              <a:t>Les attaques visant le déni de service demeurent une préoccupation constante pour les services de répression européens. L’extorsion constituait plus d’un tiers des attaques signalées. Globalement, les attaques qui étaient purement malveillantes ou celles qui ont été menées pour des motifs apparemment politiques ou idéologiques représentaient près de la moitié des attaques recensées. Ces attaques sont bien entendu pénibles ou problématiques pour les victimes. Bien que leur durée soit souvent limitée, elles peuvent avoir des répercussions négatives sur les finances ou l’image des sociétés visées. Les attaques visant le déni de service sont généralement très médiatisées. Cette médiatisation n’est pas due à l’ampleur des dommages mais au fait que certains aspects liés à la taille ou à la source des attaques ou encore à la nature de l'objectif sont « vendeurs ». D’ailleurs, la médiatisation est peut être l’un des objectifs de l'agresseur.</a:t>
            </a:r>
            <a:r>
              <a:rPr lang="fr-FR" sz="1200" baseline="0" dirty="0">
                <a:solidFill>
                  <a:schemeClr val="tx1"/>
                </a:solidFill>
                <a:latin typeface="+mn-lt"/>
                <a:ea typeface="+mn-ea"/>
                <a:cs typeface="+mn-cs"/>
              </a:rPr>
              <a:t> </a:t>
            </a:r>
          </a:p>
          <a:p>
            <a:endParaRPr lang="en-US" sz="1200" kern="1200" baseline="0" dirty="0">
              <a:solidFill>
                <a:schemeClr val="tx1"/>
              </a:solidFill>
              <a:effectLst/>
              <a:latin typeface="+mn-lt"/>
              <a:ea typeface="+mn-ea"/>
              <a:cs typeface="+mn-cs"/>
            </a:endParaRPr>
          </a:p>
          <a:p>
            <a:r>
              <a:rPr lang="fr-FR" sz="1200" dirty="0">
                <a:solidFill>
                  <a:schemeClr val="tx1"/>
                </a:solidFill>
                <a:latin typeface="+mn-lt"/>
                <a:ea typeface="+mn-ea"/>
                <a:cs typeface="+mn-cs"/>
              </a:rPr>
              <a:t>En ce qui concerne les tentatives d'extorsion d’argent, les attaques visent généralement des grandes entreprises ou des entreprises de taille moyenne car le paiement est presque exclusivement exigé en bitcoins. Ces attaques ciblent souvent des victimes dont l’activité coïncide avec des événements ou des occasions spécifiques qui promettent d’être lucratives, par exemple des fleuristes à la Saint-Valentin ou des sites de jeux en ligne lors de grands événements sportifs.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Dans certains pays, des groupes de « hackers » tels que le collectif Armada ont cessé leurs activités mais certains agresseurs se font toujours passer pour le groupe criminel disparu. En effet, ils comptent sur la réputation du groupe pour effrayer des victimes potentielles et les obliger à payer. On peut cependant douter de leurs capacités de piratage réelles. </a:t>
            </a:r>
          </a:p>
          <a:p>
            <a:endParaRPr lang="fr-FR" sz="1200" dirty="0">
              <a:solidFill>
                <a:schemeClr val="tx1"/>
              </a:solidFill>
              <a:latin typeface="+mn-lt"/>
              <a:ea typeface="+mn-ea"/>
              <a:cs typeface="+mn-cs"/>
            </a:endParaRPr>
          </a:p>
          <a:p>
            <a:r>
              <a:rPr lang="fr-FR" sz="1200" dirty="0">
                <a:solidFill>
                  <a:schemeClr val="tx1"/>
                </a:solidFill>
                <a:latin typeface="+mn-lt"/>
                <a:ea typeface="+mn-ea"/>
                <a:cs typeface="+mn-cs"/>
              </a:rPr>
              <a:t>D'autres groupes de hackers lancent des petites attaques qui entraînent une interruption des services avant de menacer les victimes de lancer une attaque plus massive si une rançon n’est pas payée. On note que ces menaces sont rarement mises à exécution même si la rançon n’est pas payée, ce qui suggère que la capacité réelle de nuisance de ces groupes est négligeable. Les attaques « pour tenter sa chance » risquent de devenir plus fréquentes en raison de la facilité avec laquelle on peut se procurer des outils DDoS (tels que les sites « </a:t>
            </a:r>
            <a:r>
              <a:rPr lang="fr-FR" sz="1200" dirty="0" err="1">
                <a:solidFill>
                  <a:schemeClr val="tx1"/>
                </a:solidFill>
                <a:latin typeface="+mn-lt"/>
                <a:ea typeface="+mn-ea"/>
                <a:cs typeface="+mn-cs"/>
              </a:rPr>
              <a:t>booters</a:t>
            </a:r>
            <a:r>
              <a:rPr lang="fr-FR" sz="1200" dirty="0">
                <a:solidFill>
                  <a:schemeClr val="tx1"/>
                </a:solidFill>
                <a:latin typeface="+mn-lt"/>
                <a:ea typeface="+mn-ea"/>
                <a:cs typeface="+mn-cs"/>
              </a:rPr>
              <a:t> » et « </a:t>
            </a:r>
            <a:r>
              <a:rPr lang="fr-FR" sz="1200" dirty="0" err="1">
                <a:solidFill>
                  <a:schemeClr val="tx1"/>
                </a:solidFill>
                <a:latin typeface="+mn-lt"/>
                <a:ea typeface="+mn-ea"/>
                <a:cs typeface="+mn-cs"/>
              </a:rPr>
              <a:t>stressers</a:t>
            </a:r>
            <a:r>
              <a:rPr lang="fr-FR" sz="1200" dirty="0">
                <a:solidFill>
                  <a:schemeClr val="tx1"/>
                </a:solidFill>
                <a:latin typeface="+mn-lt"/>
                <a:ea typeface="+mn-ea"/>
                <a:cs typeface="+mn-cs"/>
              </a:rPr>
              <a:t> » qui imitent des outils de test de serveurs) et utiliser des plateformes DDoS « clés en main » sur internet et le darknet. Certains rapports montrent qu'une attaque de 5 minutes lancée contre un grand vendeur au détail en ligne ne coûte que 5 USD au maximum. Or elle coûte beaucoup plus cher à l'entreprise ciblée³⁶. Cet écart entre le coût des attaques et les coûts de prévention et de réparation est alarmant.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43</a:t>
            </a:fld>
            <a:endParaRPr lang="en-US"/>
          </a:p>
        </p:txBody>
      </p:sp>
    </p:spTree>
    <p:extLst>
      <p:ext uri="{BB962C8B-B14F-4D97-AF65-F5344CB8AC3E}">
        <p14:creationId xmlns:p14="http://schemas.microsoft.com/office/powerpoint/2010/main" val="7647939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Dans chaque foyer, une </a:t>
            </a:r>
            <a:r>
              <a:rPr lang="fr-FR" baseline="0" dirty="0"/>
              <a:t>bouilloire peut désormais être utilisée à partir d’une application installée sur un téléphone portable.  Mais comme l</a:t>
            </a:r>
            <a:r>
              <a:rPr lang="fr-FR" dirty="0"/>
              <a:t>a version 1 de la bouilloire ne vérifiait pas s’il y avait de l'eau dans</a:t>
            </a:r>
            <a:r>
              <a:rPr lang="fr-FR" baseline="0" dirty="0"/>
              <a:t> la bouilloire, de nombreuses bouilloires chauffaient à vide jusqu’à s’enflammer.  La version 2 corrigeait ce problème mais ne réglait pas les problèmes de sécurité qui en découlaient, ce qui la rendait vulnérable à une attaque éventuelle. </a:t>
            </a:r>
          </a:p>
          <a:p>
            <a:endParaRPr lang="en-GB" baseline="0" dirty="0"/>
          </a:p>
          <a:p>
            <a:r>
              <a:rPr lang="fr-FR" baseline="0" dirty="0"/>
              <a:t>  Le code d'application du produit, qui est disponible sur internet, est 0000.  L'accès aux paramètres de la bouilloire </a:t>
            </a:r>
            <a:r>
              <a:rPr lang="fr-FR" baseline="0" dirty="0" err="1"/>
              <a:t>iKettle</a:t>
            </a:r>
            <a:r>
              <a:rPr lang="fr-FR" baseline="0" dirty="0"/>
              <a:t> permet également d'afficher les informations d'identification sans fil du réseau.</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2942360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fr-FR" sz="1200" dirty="0">
                <a:solidFill>
                  <a:schemeClr val="tx1"/>
                </a:solidFill>
                <a:latin typeface="+mn-lt"/>
                <a:ea typeface="ＭＳ Ｐゴシック" charset="0"/>
                <a:cs typeface="ＭＳ Ｐゴシック" charset="0"/>
              </a:rPr>
              <a:t>Source: Pentestpartners.com</a:t>
            </a:r>
          </a:p>
          <a:p>
            <a:pPr fontAlgn="base"/>
            <a:endParaRPr lang="fr-FR" sz="1200" u="sng" dirty="0">
              <a:solidFill>
                <a:schemeClr val="tx1"/>
              </a:solidFill>
              <a:latin typeface="+mn-lt"/>
              <a:ea typeface="ＭＳ Ｐゴシック" charset="0"/>
              <a:cs typeface="ＭＳ Ｐゴシック" charset="0"/>
              <a:hlinkClick r:id="rId3"/>
            </a:endParaRPr>
          </a:p>
          <a:p>
            <a:pPr fontAlgn="base"/>
            <a:r>
              <a:rPr lang="fr-FR" sz="1200" u="sng" dirty="0">
                <a:solidFill>
                  <a:schemeClr val="bg1"/>
                </a:solidFill>
                <a:latin typeface="+mn-lt"/>
                <a:ea typeface="ＭＳ Ｐゴシック" charset="0"/>
                <a:cs typeface="ＭＳ Ｐゴシック" charset="0"/>
                <a:hlinkClick r:id="rId3"/>
              </a:rPr>
              <a:t>L'</a:t>
            </a:r>
            <a:r>
              <a:rPr lang="fr-FR" sz="1200" u="sng" dirty="0" err="1">
                <a:solidFill>
                  <a:schemeClr val="bg1"/>
                </a:solidFill>
                <a:latin typeface="+mn-lt"/>
                <a:ea typeface="ＭＳ Ｐゴシック" charset="0"/>
                <a:cs typeface="ＭＳ Ｐゴシック" charset="0"/>
                <a:hlinkClick r:id="rId3"/>
              </a:rPr>
              <a:t>iKettle</a:t>
            </a:r>
            <a:r>
              <a:rPr lang="fr-FR" sz="1200" u="sng" dirty="0">
                <a:solidFill>
                  <a:schemeClr val="bg1"/>
                </a:solidFill>
                <a:latin typeface="+mn-lt"/>
                <a:ea typeface="ＭＳ Ｐゴシック" charset="0"/>
                <a:cs typeface="ＭＳ Ｐゴシック" charset="0"/>
                <a:hlinkClick r:id="rId3"/>
              </a:rPr>
              <a:t> 2.0 et la machine </a:t>
            </a:r>
            <a:r>
              <a:rPr lang="fr-FR" sz="1200" u="sng" dirty="0" err="1">
                <a:solidFill>
                  <a:schemeClr val="bg1"/>
                </a:solidFill>
                <a:latin typeface="+mn-lt"/>
                <a:ea typeface="ＭＳ Ｐゴシック" charset="0"/>
                <a:cs typeface="ＭＳ Ｐゴシック" charset="0"/>
                <a:hlinkClick r:id="rId3"/>
              </a:rPr>
              <a:t>Smarter</a:t>
            </a:r>
            <a:r>
              <a:rPr lang="fr-FR" sz="1200" u="sng" dirty="0">
                <a:solidFill>
                  <a:schemeClr val="bg1"/>
                </a:solidFill>
                <a:latin typeface="+mn-lt"/>
                <a:ea typeface="ＭＳ Ｐゴシック" charset="0"/>
                <a:cs typeface="ＭＳ Ｐゴシック" charset="0"/>
                <a:hlinkClick r:id="rId3"/>
              </a:rPr>
              <a:t> Coffee </a:t>
            </a:r>
            <a:r>
              <a:rPr lang="fr-FR" sz="1200" dirty="0">
                <a:solidFill>
                  <a:schemeClr val="bg1"/>
                </a:solidFill>
                <a:latin typeface="+mn-lt"/>
                <a:ea typeface="ＭＳ Ｐゴシック" charset="0"/>
                <a:cs typeface="ＭＳ Ｐゴシック" charset="0"/>
              </a:rPr>
              <a:t> </a:t>
            </a:r>
            <a:r>
              <a:rPr lang="fr-FR" sz="1200" dirty="0">
                <a:solidFill>
                  <a:schemeClr val="tx1"/>
                </a:solidFill>
                <a:latin typeface="+mn-lt"/>
                <a:ea typeface="ＭＳ Ｐゴシック" charset="0"/>
                <a:cs typeface="ＭＳ Ｐゴシック" charset="0"/>
              </a:rPr>
              <a:t>ont été examinées pendant l’émission </a:t>
            </a:r>
            <a:r>
              <a:rPr lang="fr-FR" sz="1200" b="1" dirty="0">
                <a:solidFill>
                  <a:schemeClr val="tx1"/>
                </a:solidFill>
                <a:latin typeface="+mn-lt"/>
                <a:ea typeface="ＭＳ Ｐゴシック" charset="0"/>
                <a:cs typeface="ＭＳ Ｐゴシック" charset="0"/>
              </a:rPr>
              <a:t>This Morning</a:t>
            </a:r>
            <a:r>
              <a:rPr lang="fr-FR" sz="1200" dirty="0">
                <a:solidFill>
                  <a:schemeClr val="tx1"/>
                </a:solidFill>
                <a:latin typeface="+mn-lt"/>
                <a:ea typeface="ＭＳ Ｐゴシック" charset="0"/>
                <a:cs typeface="ＭＳ Ｐゴシック" charset="0"/>
              </a:rPr>
              <a:t> de la chaîne </a:t>
            </a:r>
            <a:r>
              <a:rPr lang="fr-FR" sz="1200" b="1" dirty="0">
                <a:solidFill>
                  <a:schemeClr val="tx1"/>
                </a:solidFill>
                <a:latin typeface="+mn-lt"/>
                <a:ea typeface="ＭＳ Ｐゴシック" charset="0"/>
                <a:cs typeface="ＭＳ Ｐゴシック" charset="0"/>
              </a:rPr>
              <a:t>ITV</a:t>
            </a:r>
            <a:r>
              <a:rPr lang="fr-FR" sz="1200" dirty="0">
                <a:solidFill>
                  <a:schemeClr val="tx1"/>
                </a:solidFill>
                <a:latin typeface="+mn-lt"/>
                <a:ea typeface="ＭＳ Ｐゴシック" charset="0"/>
                <a:cs typeface="ＭＳ Ｐゴシック" charset="0"/>
              </a:rPr>
              <a:t>. La bouilloire </a:t>
            </a:r>
            <a:r>
              <a:rPr lang="fr-FR" sz="1200" dirty="0" err="1">
                <a:solidFill>
                  <a:schemeClr val="tx1"/>
                </a:solidFill>
                <a:latin typeface="+mn-lt"/>
                <a:ea typeface="ＭＳ Ｐゴシック" charset="0"/>
                <a:cs typeface="ＭＳ Ｐゴシック" charset="0"/>
              </a:rPr>
              <a:t>iKettle</a:t>
            </a:r>
            <a:r>
              <a:rPr lang="fr-FR" sz="1200" dirty="0">
                <a:solidFill>
                  <a:schemeClr val="tx1"/>
                </a:solidFill>
                <a:latin typeface="+mn-lt"/>
                <a:ea typeface="ＭＳ Ｐゴシック" charset="0"/>
                <a:cs typeface="ＭＳ Ｐゴシック" charset="0"/>
              </a:rPr>
              <a:t>, si vous ne la connaissez pas, est un appareil qui résout un problème (qui est de se lever et de changer de bouilloire!) mais en crée beaucoup d’autres. </a:t>
            </a:r>
          </a:p>
          <a:p>
            <a:pPr fontAlgn="base"/>
            <a:endParaRPr lang="fr-FR" sz="1200" b="1" dirty="0">
              <a:solidFill>
                <a:schemeClr val="tx1"/>
              </a:solidFill>
              <a:latin typeface="+mn-lt"/>
              <a:ea typeface="ＭＳ Ｐゴシック" charset="0"/>
              <a:cs typeface="ＭＳ Ｐゴシック" charset="0"/>
            </a:endParaRPr>
          </a:p>
          <a:p>
            <a:pPr fontAlgn="base"/>
            <a:r>
              <a:rPr lang="fr-FR" sz="1200" b="1" dirty="0">
                <a:solidFill>
                  <a:schemeClr val="tx1"/>
                </a:solidFill>
                <a:latin typeface="+mn-lt"/>
                <a:ea typeface="ＭＳ Ｐゴシック" charset="0"/>
                <a:cs typeface="ＭＳ Ｐゴシック" charset="0"/>
              </a:rPr>
              <a:t>Quel est le problème de cette bouilloire?</a:t>
            </a:r>
          </a:p>
          <a:p>
            <a:pPr fontAlgn="base"/>
            <a:r>
              <a:rPr lang="fr-FR" sz="1200" dirty="0">
                <a:solidFill>
                  <a:schemeClr val="tx1"/>
                </a:solidFill>
                <a:latin typeface="+mn-lt"/>
                <a:ea typeface="ＭＳ Ｐゴシック" charset="0"/>
                <a:cs typeface="ＭＳ Ｐゴシック" charset="0"/>
              </a:rPr>
              <a:t>Le problème est le suivant: si  votre bouilloire est connectée au wifi, un hacker peut passer devant votre maison et voler votre clé wifi (le PSK).</a:t>
            </a:r>
          </a:p>
          <a:p>
            <a:pPr fontAlgn="base"/>
            <a:r>
              <a:rPr lang="fr-FR" sz="1200" dirty="0">
                <a:solidFill>
                  <a:schemeClr val="tx1"/>
                </a:solidFill>
                <a:latin typeface="+mn-lt"/>
                <a:ea typeface="ＭＳ Ｐゴシック" charset="0"/>
                <a:cs typeface="ＭＳ Ｐゴシック" charset="0"/>
              </a:rPr>
              <a:t>Cette manipulation est TRÈS facile avec l'application Android qui sert à contrôler votre bouilloire. Elle est un peu plus longue si vous utilisez l'application iPhone.</a:t>
            </a:r>
          </a:p>
          <a:p>
            <a:pPr fontAlgn="base"/>
            <a:r>
              <a:rPr lang="fr-FR" sz="1200" dirty="0">
                <a:solidFill>
                  <a:schemeClr val="tx1"/>
                </a:solidFill>
                <a:latin typeface="+mn-lt"/>
                <a:ea typeface="ＭＳ Ｐゴシック" charset="0"/>
                <a:cs typeface="ＭＳ Ｐゴシック" charset="0"/>
              </a:rPr>
              <a:t>Si vous n'avez pas configuré la bouilloire, les hackers peuvent très facilement localiser votre maison et prendre le contrôle de votre appareil. Notre carte montre où se trouvent des bouilloires </a:t>
            </a:r>
            <a:r>
              <a:rPr lang="fr-FR" sz="1200" dirty="0" err="1">
                <a:solidFill>
                  <a:schemeClr val="tx1"/>
                </a:solidFill>
                <a:latin typeface="+mn-lt"/>
                <a:ea typeface="ＭＳ Ｐゴシック" charset="0"/>
                <a:cs typeface="ＭＳ Ｐゴシック" charset="0"/>
              </a:rPr>
              <a:t>iKettle</a:t>
            </a:r>
            <a:r>
              <a:rPr lang="fr-FR" sz="1200" dirty="0">
                <a:solidFill>
                  <a:schemeClr val="tx1"/>
                </a:solidFill>
                <a:latin typeface="+mn-lt"/>
                <a:ea typeface="ＭＳ Ｐゴシック" charset="0"/>
                <a:cs typeface="ＭＳ Ｐゴシック" charset="0"/>
              </a:rPr>
              <a:t> non configurées dans l’ouest de Londres:</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46</a:t>
            </a:fld>
            <a:endParaRPr lang="en-US"/>
          </a:p>
        </p:txBody>
      </p:sp>
    </p:spTree>
    <p:extLst>
      <p:ext uri="{BB962C8B-B14F-4D97-AF65-F5344CB8AC3E}">
        <p14:creationId xmlns:p14="http://schemas.microsoft.com/office/powerpoint/2010/main" val="30946071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47</a:t>
            </a:fld>
            <a:endParaRPr lang="en-US"/>
          </a:p>
        </p:txBody>
      </p:sp>
    </p:spTree>
    <p:extLst>
      <p:ext uri="{BB962C8B-B14F-4D97-AF65-F5344CB8AC3E}">
        <p14:creationId xmlns:p14="http://schemas.microsoft.com/office/powerpoint/2010/main" val="824038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dirty="0">
                <a:solidFill>
                  <a:schemeClr val="tx1"/>
                </a:solidFill>
                <a:latin typeface="+mn-lt"/>
                <a:ea typeface="+mn-ea"/>
                <a:cs typeface="+mn-cs"/>
              </a:rPr>
              <a:t>Cette section sert à présenter quelques informations liminaires.</a:t>
            </a:r>
            <a:r>
              <a:rPr lang="fr-FR" sz="1200" baseline="0" dirty="0">
                <a:solidFill>
                  <a:schemeClr val="tx1"/>
                </a:solidFill>
                <a:latin typeface="+mn-lt"/>
                <a:ea typeface="+mn-ea"/>
                <a:cs typeface="+mn-cs"/>
              </a:rPr>
              <a:t> </a:t>
            </a:r>
          </a:p>
          <a:p>
            <a:r>
              <a:rPr lang="fr-FR" sz="1200" baseline="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Les diapositives suivantes fournissent des informations</a:t>
            </a:r>
            <a:r>
              <a:rPr lang="fr-FR" baseline="0"/>
              <a:t> sur certains appareils connectés (IdO) actuellement disponibles.</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48</a:t>
            </a:fld>
            <a:endParaRPr lang="en-US"/>
          </a:p>
        </p:txBody>
      </p:sp>
    </p:spTree>
    <p:extLst>
      <p:ext uri="{BB962C8B-B14F-4D97-AF65-F5344CB8AC3E}">
        <p14:creationId xmlns:p14="http://schemas.microsoft.com/office/powerpoint/2010/main" val="28357094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Imaginez qu’une voiture sans conducteur ait un accident avec</a:t>
            </a:r>
            <a:r>
              <a:rPr lang="fr-FR" baseline="0"/>
              <a:t> une voiture avec conducteur.  Comment les assureurs pourront-ils définir les responsabilités?   Et comment y parviendront-ils si ce sont deux voitures sans conducteur qui entrent en collision.</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51</a:t>
            </a:fld>
            <a:endParaRPr lang="en-US"/>
          </a:p>
        </p:txBody>
      </p:sp>
    </p:spTree>
    <p:extLst>
      <p:ext uri="{BB962C8B-B14F-4D97-AF65-F5344CB8AC3E}">
        <p14:creationId xmlns:p14="http://schemas.microsoft.com/office/powerpoint/2010/main" val="12468741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a:t>
            </a:r>
            <a:r>
              <a:rPr lang="fr-FR" baseline="0"/>
              <a:t>utres informations publiées dans le rapport IOCTA 2017 sur la menace que représentent les activités menées dans le darknet.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53</a:t>
            </a:fld>
            <a:endParaRPr lang="en-US"/>
          </a:p>
        </p:txBody>
      </p:sp>
    </p:spTree>
    <p:extLst>
      <p:ext uri="{BB962C8B-B14F-4D97-AF65-F5344CB8AC3E}">
        <p14:creationId xmlns:p14="http://schemas.microsoft.com/office/powerpoint/2010/main" val="25469015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fr-FR" sz="1200" b="0" i="0" cap="all" dirty="0">
                <a:solidFill>
                  <a:schemeClr val="tx1"/>
                </a:solidFill>
                <a:latin typeface="+mn-lt"/>
                <a:ea typeface="ＭＳ Ｐゴシック" charset="0"/>
                <a:cs typeface="ＭＳ Ｐゴシック" charset="0"/>
              </a:rPr>
              <a:t>DEEP WEB (web profond)</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Le « web profond » est constitué de pages web qui ne sont pas indexées (quelle qu’en soit la raison) par les moteurs de recherche standards. Beaucoup se demandent pourquoi le « web profond » est si vaste alors que le « web de surface » héberge déjà des masses considérables d'informations.</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Pour l’expliquer, prenons l’exemple de votre compte bancaire en ligne. En principe, vous pouvez chercher et consulter la page internet de la </a:t>
            </a:r>
            <a:r>
              <a:rPr lang="fr-FR" sz="1200" b="0" i="1" dirty="0">
                <a:solidFill>
                  <a:schemeClr val="tx1"/>
                </a:solidFill>
                <a:latin typeface="+mn-lt"/>
                <a:ea typeface="ＭＳ Ｐゴシック" charset="0"/>
                <a:cs typeface="ＭＳ Ｐゴシック" charset="0"/>
              </a:rPr>
              <a:t>Bank of America</a:t>
            </a:r>
            <a:r>
              <a:rPr lang="fr-FR" sz="1200" b="0" dirty="0">
                <a:solidFill>
                  <a:schemeClr val="tx1"/>
                </a:solidFill>
                <a:latin typeface="+mn-lt"/>
                <a:ea typeface="ＭＳ Ｐゴシック" charset="0"/>
                <a:cs typeface="ＭＳ Ｐゴシック" charset="0"/>
              </a:rPr>
              <a:t> en utilisant Google, mais vous ne pouvez pas chercher et consulter toutes les pages associées à votre compte client. Vous ne pouvez le faire que si vous êtes connecté à votre compte bancaire. Or ces pages qui affichent vos dossiers bancaires et financiers existent sur internet mais elles ne sont pas indexées et ne peuvent pas être consultées. </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Il en va de même pour tous les dossiers archivés stockés dans  différents services du « cloud ». Les différentes pages contenues dans le « cloud » existent bel et bien sur internet et </a:t>
            </a:r>
            <a:r>
              <a:rPr lang="fr-FR" sz="1200" b="0" i="1" dirty="0">
                <a:solidFill>
                  <a:schemeClr val="tx1"/>
                </a:solidFill>
                <a:latin typeface="+mn-lt"/>
                <a:ea typeface="ＭＳ Ｐゴシック" charset="0"/>
                <a:cs typeface="ＭＳ Ｐゴシック" charset="0"/>
              </a:rPr>
              <a:t>Microsoft</a:t>
            </a:r>
            <a:r>
              <a:rPr lang="fr-FR" sz="1200" b="0" i="0" dirty="0">
                <a:solidFill>
                  <a:schemeClr val="tx1"/>
                </a:solidFill>
                <a:latin typeface="+mn-lt"/>
                <a:ea typeface="ＭＳ Ｐゴシック" charset="0"/>
                <a:cs typeface="ＭＳ Ｐゴシック" charset="0"/>
              </a:rPr>
              <a:t> a besoin d'une connexion internet pour parcourir ses archives. Mais pour des raisons évidentes, tous les contenus du cloud ne seront jamais indexés par les moteurs de recherche ou ouverts au public.</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Autre exemple: le nombre de pages internet différentes qui existent dans votre compte de messagerie.  Chacune de ces pages existe quelque part sur internet, mais personne n’utilise </a:t>
            </a:r>
            <a:r>
              <a:rPr lang="fr-FR" sz="1200" b="0" dirty="0">
                <a:solidFill>
                  <a:schemeClr val="tx1"/>
                </a:solidFill>
                <a:latin typeface="+mn-lt"/>
                <a:ea typeface="ＭＳ Ｐゴシック" charset="0"/>
                <a:cs typeface="ＭＳ Ｐゴシック" charset="0"/>
              </a:rPr>
              <a:t>Google pour trouver l'URL ou le contenu associé au compte Gmail de tous les autres utilisateurs. </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Outre les archives et les dossiers décrits ci-dessus, il existe d'autres types de pages dans le web profond. Pour les consulter il faut des programmes particulier, notamment le navigateur Tor. On sait que des quantités massives de pages web sont stockées dans le </a:t>
            </a:r>
            <a:r>
              <a:rPr lang="fr-FR" sz="1200" b="0" i="0" dirty="0" err="1">
                <a:solidFill>
                  <a:schemeClr val="tx1"/>
                </a:solidFill>
                <a:latin typeface="+mn-lt"/>
                <a:ea typeface="ＭＳ Ｐゴシック" charset="0"/>
                <a:cs typeface="ＭＳ Ｐゴシック" charset="0"/>
              </a:rPr>
              <a:t>Deep</a:t>
            </a:r>
            <a:r>
              <a:rPr lang="fr-FR" sz="1200" b="0" i="0" dirty="0">
                <a:solidFill>
                  <a:schemeClr val="tx1"/>
                </a:solidFill>
                <a:latin typeface="+mn-lt"/>
                <a:ea typeface="ＭＳ Ｐゴシック" charset="0"/>
                <a:cs typeface="ＭＳ Ｐゴシック" charset="0"/>
              </a:rPr>
              <a:t> Web et consultables au moyen de divers logiciels, tels que Tor, I2P ou </a:t>
            </a:r>
            <a:r>
              <a:rPr lang="fr-FR" sz="1200" b="0" i="0" dirty="0" err="1">
                <a:solidFill>
                  <a:schemeClr val="tx1"/>
                </a:solidFill>
                <a:latin typeface="+mn-lt"/>
                <a:ea typeface="ＭＳ Ｐゴシック" charset="0"/>
                <a:cs typeface="ＭＳ Ｐゴシック" charset="0"/>
              </a:rPr>
              <a:t>Freenet</a:t>
            </a:r>
            <a:r>
              <a:rPr lang="fr-FR" sz="1200" b="0" i="0" dirty="0">
                <a:solidFill>
                  <a:schemeClr val="tx1"/>
                </a:solidFill>
                <a:latin typeface="+mn-lt"/>
                <a:ea typeface="ＭＳ Ｐゴシック" charset="0"/>
                <a:cs typeface="ＭＳ Ｐゴシック" charset="0"/>
              </a:rPr>
              <a:t>, qui  ne sont pas tous illégaux ou tabous. Sachez qu’il existe différentes façons de trouver des sites web pouvant être consultés au moyen de Tor, mais cette question ne sera pas abordée dans le cadre de ce cours. </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55</a:t>
            </a:fld>
            <a:endParaRPr lang="en-US"/>
          </a:p>
        </p:txBody>
      </p:sp>
    </p:spTree>
    <p:extLst>
      <p:ext uri="{BB962C8B-B14F-4D97-AF65-F5344CB8AC3E}">
        <p14:creationId xmlns:p14="http://schemas.microsoft.com/office/powerpoint/2010/main" val="24712498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fr-FR" sz="1200" b="0" i="0" cap="all" dirty="0">
                <a:solidFill>
                  <a:schemeClr val="tx1"/>
                </a:solidFill>
                <a:latin typeface="+mn-lt"/>
                <a:ea typeface="ＭＳ Ｐゴシック" charset="0"/>
                <a:cs typeface="ＭＳ Ｐゴシック" charset="0"/>
              </a:rPr>
              <a:t>DARKNET</a:t>
            </a:r>
          </a:p>
          <a:p>
            <a:r>
              <a:rPr lang="fr-FR" sz="1200" b="0" i="0" dirty="0">
                <a:solidFill>
                  <a:schemeClr val="tx1"/>
                </a:solidFill>
                <a:latin typeface="+mn-lt"/>
                <a:ea typeface="ＭＳ Ｐゴシック" charset="0"/>
                <a:cs typeface="ＭＳ Ｐゴシック" charset="0"/>
              </a:rPr>
              <a:t>Vous vous demandez ce que James Bond fait sur son ordinateur pour accéder à toutes ces pages d'espionnage bizarres que vous voyez défiler dans ses films? Il est sur le darknet!</a:t>
            </a:r>
          </a:p>
          <a:p>
            <a:endParaRPr lang="en-US" sz="1200" b="0" i="0" kern="1200" dirty="0">
              <a:solidFill>
                <a:schemeClr val="tx1"/>
              </a:solidFill>
              <a:effectLst/>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Le darknet se compose de pages web qui ont été configurées aux fins de ne pas être vues tout en existant sur internet. En fait, leur URL a été cryptée avec une séquence aléatoire de lettres et de chiffres. Il s'agit d'une stratégie souvent utilisée pour créer des mots de passe non piratables, mais les utilisateurs du darknet emploient cette technique pour chiffrer ou masquer l’URL qui permet d’accéder à leurs pages web.</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Pour les consulter, vous devrez non seulement chiffrer l’URL de ces pages mais aussi choisir un certain type de logiciel tel que le navigateur Tor.  Au préalable, il vous faudra très probablement saisir un mot  de passe ou des identifiants. Ces différentes contraintes font qu’il est très difficile de trouver ou de consulter par accident des pages qui sont stockées sur le darknet.  En fait, si vous n'avez pas reçu l'URL spécifique d'une page web stockée sur ce réseau parallèle et le mot de passe de quelqu'un qui y a déjà accès, vous ne pourrez jamais l'utiliser, du moins théoriquement. </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Il est important de noter cependant que la plus grande partie des pages stockées sur le darknet le sont pour des activités illégales mais que certaines d'entre elles sont hébergées pour des raisons légitimes. Par exemple, si vous voulez envoyer une contribution à une publication telle que </a:t>
            </a:r>
            <a:r>
              <a:rPr lang="fr-FR" sz="1200" b="0" i="1" dirty="0">
                <a:solidFill>
                  <a:schemeClr val="tx1"/>
                </a:solidFill>
                <a:latin typeface="+mn-lt"/>
                <a:ea typeface="ＭＳ Ｐゴシック" charset="0"/>
                <a:cs typeface="ＭＳ Ｐゴシック" charset="0"/>
              </a:rPr>
              <a:t>The Intercept</a:t>
            </a:r>
            <a:r>
              <a:rPr lang="fr-FR" sz="1200" b="0" i="0" dirty="0">
                <a:solidFill>
                  <a:schemeClr val="tx1"/>
                </a:solidFill>
                <a:latin typeface="+mn-lt"/>
                <a:ea typeface="ＭＳ Ｐゴシック" charset="0"/>
                <a:cs typeface="ＭＳ Ｐゴシック" charset="0"/>
              </a:rPr>
              <a:t> ou </a:t>
            </a:r>
            <a:r>
              <a:rPr lang="fr-FR" sz="1200" b="0" i="1" dirty="0">
                <a:solidFill>
                  <a:schemeClr val="tx1"/>
                </a:solidFill>
                <a:latin typeface="+mn-lt"/>
                <a:ea typeface="ＭＳ Ｐゴシック" charset="0"/>
                <a:cs typeface="ＭＳ Ｐゴシック" charset="0"/>
              </a:rPr>
              <a:t>Wikileaks</a:t>
            </a:r>
            <a:r>
              <a:rPr lang="fr-FR" sz="1200" b="0" i="0" dirty="0">
                <a:solidFill>
                  <a:schemeClr val="tx1"/>
                </a:solidFill>
                <a:latin typeface="+mn-lt"/>
                <a:ea typeface="ＭＳ Ｐゴシック" charset="0"/>
                <a:cs typeface="ＭＳ Ｐゴシック" charset="0"/>
              </a:rPr>
              <a:t>, chacun de ces sites contient des pages configurées sur le darknet qui vous permettront de le faire. D'autres pages du darknet sont créées temporairement par un petit groupe de personnes afin d'organiser des événements ou de coordonner une communication qu'elles veulent garder privée pour des raisons spécifiques, notamment des mouvements de protestation à l’échelon national. </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Sachez surtout que le darknet a été inventé pour la première fois par des organismes gouvernementaux pour commettre des actes d'espionnage au niveau international et établir des communications privées entre agents et bureaux, comme James Bond et le MI6.</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Plus largement, le darknet pourrait également être considéré comme étant constitué de pages web sur des systèmes de gestion de contenu tels </a:t>
            </a:r>
            <a:r>
              <a:rPr lang="fr-FR" sz="1200" b="0" i="1" dirty="0">
                <a:solidFill>
                  <a:schemeClr val="tx1"/>
                </a:solidFill>
                <a:latin typeface="+mn-lt"/>
                <a:ea typeface="ＭＳ Ｐゴシック" charset="0"/>
                <a:cs typeface="ＭＳ Ｐゴシック" charset="0"/>
              </a:rPr>
              <a:t>que WordPress</a:t>
            </a:r>
            <a:r>
              <a:rPr lang="fr-FR" sz="1200" b="0" i="0" dirty="0">
                <a:solidFill>
                  <a:schemeClr val="tx1"/>
                </a:solidFill>
                <a:latin typeface="+mn-lt"/>
                <a:ea typeface="ＭＳ Ｐゴシック" charset="0"/>
                <a:cs typeface="ＭＳ Ｐゴシック" charset="0"/>
              </a:rPr>
              <a:t>. Par exemple, l'article que vous lisez actuellement, mais tel qu'il existait dans le passé. En effet, cet article a été publié et vous pouvez désormais le trouver sur n'importe quel moteur de recherche. Mais vous n’auriez jamais pu en consulter le brouillon alors que, techniquement, il existait bel et bien quelque part sur internet.  Or il est impossible de consulter un projet de texte sur une page web parce qu’il est protégé par le mot de passe d'un site et l'URL spécifique nécessaire pour y accéder, qui est basée sur le titre de cet article, lequel pourrait théoriquement changer autant de fois qu’il est rédigé.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56</a:t>
            </a:fld>
            <a:endParaRPr lang="en-US"/>
          </a:p>
        </p:txBody>
      </p:sp>
    </p:spTree>
    <p:extLst>
      <p:ext uri="{BB962C8B-B14F-4D97-AF65-F5344CB8AC3E}">
        <p14:creationId xmlns:p14="http://schemas.microsoft.com/office/powerpoint/2010/main" val="6156577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fr-FR" dirty="0">
                <a:latin typeface="Verdana"/>
                <a:cs typeface="Verdana"/>
              </a:rPr>
              <a:t>TOR (The </a:t>
            </a:r>
            <a:r>
              <a:rPr lang="fr-FR" dirty="0" err="1">
                <a:latin typeface="Verdana"/>
                <a:cs typeface="Verdana"/>
              </a:rPr>
              <a:t>Onion</a:t>
            </a:r>
            <a:r>
              <a:rPr lang="fr-FR" dirty="0">
                <a:latin typeface="Verdana"/>
                <a:cs typeface="Verdana"/>
              </a:rPr>
              <a:t> Router) est un système de communication anonyme sur internet</a:t>
            </a:r>
          </a:p>
          <a:p>
            <a:pPr>
              <a:lnSpc>
                <a:spcPct val="120000"/>
              </a:lnSpc>
              <a:spcBef>
                <a:spcPts val="600"/>
              </a:spcBef>
              <a:spcAft>
                <a:spcPts val="600"/>
              </a:spcAft>
            </a:pPr>
            <a:endParaRPr lang="en-US" dirty="0">
              <a:latin typeface="Verdana"/>
              <a:cs typeface="Verdana"/>
            </a:endParaRPr>
          </a:p>
          <a:p>
            <a:pPr>
              <a:lnSpc>
                <a:spcPct val="120000"/>
              </a:lnSpc>
            </a:pPr>
            <a:r>
              <a:rPr lang="fr-FR" dirty="0">
                <a:latin typeface="Verdana"/>
                <a:cs typeface="Verdana"/>
              </a:rPr>
              <a:t>Créé au milieu de 1990</a:t>
            </a:r>
            <a:r>
              <a:rPr lang="fr-FR" baseline="0" dirty="0">
                <a:latin typeface="Verdana"/>
                <a:cs typeface="Verdana"/>
              </a:rPr>
              <a:t> pour un </a:t>
            </a:r>
            <a:r>
              <a:rPr lang="fr-FR" dirty="0">
                <a:latin typeface="Verdana"/>
                <a:cs typeface="Verdana"/>
              </a:rPr>
              <a:t>usage militaire, il a été utilisé progressivement comme un moyen:</a:t>
            </a:r>
          </a:p>
          <a:p>
            <a:pPr marL="628650" lvl="1" indent="-171450">
              <a:lnSpc>
                <a:spcPct val="120000"/>
              </a:lnSpc>
              <a:buFont typeface="Arial" panose="020B0604020202020204" pitchFamily="34" charset="0"/>
              <a:buChar char="•"/>
            </a:pPr>
            <a:r>
              <a:rPr lang="fr-FR" dirty="0">
                <a:latin typeface="Verdana"/>
                <a:cs typeface="Verdana"/>
              </a:rPr>
              <a:t>de contourner la censure</a:t>
            </a:r>
          </a:p>
          <a:p>
            <a:pPr marL="628650" lvl="1" indent="-171450">
              <a:lnSpc>
                <a:spcPct val="120000"/>
              </a:lnSpc>
              <a:buFont typeface="Arial" panose="020B0604020202020204" pitchFamily="34" charset="0"/>
              <a:buChar char="•"/>
            </a:pPr>
            <a:r>
              <a:rPr lang="fr-FR" dirty="0">
                <a:latin typeface="Verdana"/>
                <a:cs typeface="Verdana"/>
              </a:rPr>
              <a:t>pour les journalistes, de recueillir des rapports/données/informations anonymes</a:t>
            </a:r>
          </a:p>
          <a:p>
            <a:pPr marL="628650" lvl="1" indent="-171450">
              <a:lnSpc>
                <a:spcPct val="120000"/>
              </a:lnSpc>
              <a:buFont typeface="Arial" panose="020B0604020202020204" pitchFamily="34" charset="0"/>
              <a:buChar char="•"/>
            </a:pPr>
            <a:endParaRPr lang="en-US" dirty="0">
              <a:latin typeface="Verdana"/>
              <a:cs typeface="Verdana"/>
            </a:endParaRPr>
          </a:p>
          <a:p>
            <a:pPr>
              <a:lnSpc>
                <a:spcPct val="120000"/>
              </a:lnSpc>
            </a:pPr>
            <a:r>
              <a:rPr lang="fr-FR" dirty="0">
                <a:latin typeface="Verdana"/>
                <a:cs typeface="Verdana"/>
              </a:rPr>
              <a:t>Le cryptage du trafic le rend résistant à l'écoute et à l'analyse du trafic</a:t>
            </a:r>
          </a:p>
          <a:p>
            <a:endParaRPr lang="en-US" dirty="0"/>
          </a:p>
          <a:p>
            <a:r>
              <a:rPr lang="fr-FR" dirty="0"/>
              <a:t>Un navigateur spécifique (le navigateur TOR) est nécessaire pour accéder aux sites web des darknets qui ne sont pas accessibles par des navigateurs habituels</a:t>
            </a:r>
            <a:r>
              <a:rPr lang="fr-FR" baseline="0" dirty="0"/>
              <a:t> tels que Firefox, Explorer, Chrome, Opera, etc.</a:t>
            </a:r>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extLst>
      <p:ext uri="{BB962C8B-B14F-4D97-AF65-F5344CB8AC3E}">
        <p14:creationId xmlns:p14="http://schemas.microsoft.com/office/powerpoint/2010/main" val="4455919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a:t>Il convient d'expliquer le mécanisme de découplage effectué par plusieurs relais et le fait que les informations passent par une série d'étapes de cryptage consécutives, de sorte que l'adresse de la source n'</a:t>
            </a:r>
            <a:r>
              <a:rPr lang="fr-FR" baseline="0"/>
              <a:t>est pas détectable à la destination.</a:t>
            </a:r>
          </a:p>
        </p:txBody>
      </p:sp>
      <p:sp>
        <p:nvSpPr>
          <p:cNvPr id="4" name="Foliennummernplatzhalter 3"/>
          <p:cNvSpPr>
            <a:spLocks noGrp="1"/>
          </p:cNvSpPr>
          <p:nvPr>
            <p:ph type="sldNum" sz="quarter" idx="10"/>
          </p:nvPr>
        </p:nvSpPr>
        <p:spPr/>
        <p:txBody>
          <a:bodyPr/>
          <a:lstStyle/>
          <a:p>
            <a:fld id="{B2221978-7AB2-D644-A1FF-AF545A1745C1}" type="slidenum">
              <a:rPr lang="en-US" smtClean="0"/>
              <a:pPr/>
              <a:t>58</a:t>
            </a:fld>
            <a:endParaRPr lang="en-US"/>
          </a:p>
        </p:txBody>
      </p:sp>
    </p:spTree>
    <p:extLst>
      <p:ext uri="{BB962C8B-B14F-4D97-AF65-F5344CB8AC3E}">
        <p14:creationId xmlns:p14="http://schemas.microsoft.com/office/powerpoint/2010/main" val="17886611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59</a:t>
            </a:fld>
            <a:endParaRPr lang="en-US"/>
          </a:p>
        </p:txBody>
      </p:sp>
    </p:spTree>
    <p:extLst>
      <p:ext uri="{BB962C8B-B14F-4D97-AF65-F5344CB8AC3E}">
        <p14:creationId xmlns:p14="http://schemas.microsoft.com/office/powerpoint/2010/main" val="40918415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fr-FR" sz="1200" dirty="0">
                <a:solidFill>
                  <a:schemeClr val="tx1"/>
                </a:solidFill>
                <a:latin typeface="+mn-lt"/>
                <a:ea typeface="ＭＳ Ｐゴシック" charset="0"/>
                <a:cs typeface="ＭＳ Ｐゴシック" charset="0"/>
              </a:rPr>
              <a:t>Quand </a:t>
            </a:r>
            <a:r>
              <a:rPr lang="fr-FR" sz="1200" dirty="0" err="1">
                <a:solidFill>
                  <a:schemeClr val="tx1"/>
                </a:solidFill>
                <a:latin typeface="+mn-lt"/>
                <a:ea typeface="ＭＳ Ｐゴシック" charset="0"/>
                <a:cs typeface="ＭＳ Ｐゴシック" charset="0"/>
              </a:rPr>
              <a:t>AlphaBay</a:t>
            </a:r>
            <a:r>
              <a:rPr lang="fr-FR" sz="1200" dirty="0">
                <a:solidFill>
                  <a:schemeClr val="tx1"/>
                </a:solidFill>
                <a:latin typeface="+mn-lt"/>
                <a:ea typeface="ＭＳ Ｐゴシック" charset="0"/>
                <a:cs typeface="ＭＳ Ｐゴシック" charset="0"/>
              </a:rPr>
              <a:t> a été fermée, les criminels qui utilisaient le darknet pour acheter ou vendre des armes, des drogues et des logiciels malveillants ont choisi de migrer en masse vers un site rival, </a:t>
            </a:r>
            <a:r>
              <a:rPr lang="fr-FR" sz="1200" dirty="0" err="1">
                <a:solidFill>
                  <a:schemeClr val="tx1"/>
                </a:solidFill>
                <a:latin typeface="+mn-lt"/>
                <a:ea typeface="ＭＳ Ｐゴシック" charset="0"/>
                <a:cs typeface="ＭＳ Ｐゴシック" charset="0"/>
              </a:rPr>
              <a:t>Hansa</a:t>
            </a:r>
            <a:r>
              <a:rPr lang="fr-FR" sz="1200" dirty="0">
                <a:solidFill>
                  <a:schemeClr val="tx1"/>
                </a:solidFill>
                <a:latin typeface="+mn-lt"/>
                <a:ea typeface="ＭＳ Ｐゴシック" charset="0"/>
                <a:cs typeface="ＭＳ Ｐゴシック" charset="0"/>
              </a:rPr>
              <a:t> </a:t>
            </a:r>
            <a:r>
              <a:rPr lang="fr-FR" sz="1200" dirty="0" err="1">
                <a:solidFill>
                  <a:schemeClr val="tx1"/>
                </a:solidFill>
                <a:latin typeface="+mn-lt"/>
                <a:ea typeface="ＭＳ Ｐゴシック" charset="0"/>
                <a:cs typeface="ＭＳ Ｐゴシック" charset="0"/>
              </a:rPr>
              <a:t>Market</a:t>
            </a:r>
            <a:r>
              <a:rPr lang="fr-FR" sz="1200" dirty="0">
                <a:solidFill>
                  <a:schemeClr val="tx1"/>
                </a:solidFill>
                <a:latin typeface="+mn-lt"/>
                <a:ea typeface="ＭＳ Ｐゴシック" charset="0"/>
                <a:cs typeface="ＭＳ Ｐゴシック" charset="0"/>
              </a:rPr>
              <a:t>,  ce qui a été un mauvais choix de leur part. </a:t>
            </a:r>
          </a:p>
          <a:p>
            <a:pPr fontAlgn="t"/>
            <a:endParaRPr lang="fr-FR" sz="1200" i="1" dirty="0">
              <a:solidFill>
                <a:schemeClr val="tx1"/>
              </a:solidFill>
              <a:latin typeface="+mn-lt"/>
              <a:ea typeface="ＭＳ Ｐゴシック" charset="0"/>
              <a:cs typeface="ＭＳ Ｐゴシック" charset="0"/>
            </a:endParaRPr>
          </a:p>
          <a:p>
            <a:pPr fontAlgn="t"/>
            <a:r>
              <a:rPr lang="fr-FR" sz="1200" i="1" dirty="0">
                <a:solidFill>
                  <a:schemeClr val="tx1"/>
                </a:solidFill>
                <a:latin typeface="+mn-lt"/>
                <a:ea typeface="ＭＳ Ｐゴシック" charset="0"/>
                <a:cs typeface="ＭＳ Ｐゴシック" charset="0"/>
              </a:rPr>
              <a:t>Par</a:t>
            </a:r>
            <a:r>
              <a:rPr lang="fr-FR" sz="1200" dirty="0">
                <a:solidFill>
                  <a:schemeClr val="tx1"/>
                </a:solidFill>
                <a:latin typeface="+mn-lt"/>
                <a:ea typeface="ＭＳ Ｐゴシック" charset="0"/>
                <a:cs typeface="ＭＳ Ｐゴシック" charset="0"/>
              </a:rPr>
              <a:t> </a:t>
            </a:r>
            <a:r>
              <a:rPr lang="fr-FR" sz="1200" cap="all" dirty="0">
                <a:solidFill>
                  <a:schemeClr val="tx1"/>
                </a:solidFill>
                <a:latin typeface="+mn-lt"/>
                <a:ea typeface="ＭＳ Ｐゴシック" charset="0"/>
                <a:cs typeface="ＭＳ Ｐゴシック" charset="0"/>
              </a:rPr>
              <a:t>CAMERON COLQUHOUN</a:t>
            </a:r>
          </a:p>
          <a:p>
            <a:endParaRPr lang="fr-FR" sz="1200" dirty="0">
              <a:solidFill>
                <a:schemeClr val="tx1"/>
              </a:solidFill>
              <a:latin typeface="+mn-lt"/>
              <a:ea typeface="ＭＳ Ｐゴシック" charset="0"/>
              <a:cs typeface="ＭＳ Ｐゴシック" charset="0"/>
            </a:endParaRPr>
          </a:p>
          <a:p>
            <a:r>
              <a:rPr lang="fr-FR" sz="1200" dirty="0">
                <a:solidFill>
                  <a:schemeClr val="tx1"/>
                </a:solidFill>
                <a:latin typeface="+mn-lt"/>
                <a:ea typeface="ＭＳ Ｐゴシック" charset="0"/>
                <a:cs typeface="ＭＳ Ｐゴシック" charset="0"/>
              </a:rPr>
              <a:t>Les autorités de sept pays et d'Europol ont pris le contrôle de </a:t>
            </a:r>
            <a:r>
              <a:rPr lang="fr-FR" sz="1200" dirty="0" err="1">
                <a:solidFill>
                  <a:schemeClr val="tx1"/>
                </a:solidFill>
                <a:latin typeface="+mn-lt"/>
                <a:ea typeface="ＭＳ Ｐゴシック" charset="0"/>
                <a:cs typeface="ＭＳ Ｐゴシック" charset="0"/>
              </a:rPr>
              <a:t>Hansa</a:t>
            </a:r>
            <a:r>
              <a:rPr lang="fr-FR" sz="1200" dirty="0">
                <a:solidFill>
                  <a:schemeClr val="tx1"/>
                </a:solidFill>
                <a:latin typeface="+mn-lt"/>
                <a:ea typeface="ＭＳ Ｐゴシック" charset="0"/>
                <a:cs typeface="ＭＳ Ｐゴシック" charset="0"/>
              </a:rPr>
              <a:t> </a:t>
            </a:r>
            <a:r>
              <a:rPr lang="fr-FR" sz="1200" dirty="0" err="1">
                <a:solidFill>
                  <a:schemeClr val="tx1"/>
                </a:solidFill>
                <a:latin typeface="+mn-lt"/>
                <a:ea typeface="ＭＳ Ｐゴシック" charset="0"/>
                <a:cs typeface="ＭＳ Ｐゴシック" charset="0"/>
              </a:rPr>
              <a:t>Market</a:t>
            </a:r>
            <a:r>
              <a:rPr lang="fr-FR" sz="1200" dirty="0">
                <a:solidFill>
                  <a:schemeClr val="tx1"/>
                </a:solidFill>
                <a:latin typeface="+mn-lt"/>
                <a:ea typeface="ＭＳ Ｐゴシック" charset="0"/>
                <a:cs typeface="ＭＳ Ｐゴシック" charset="0"/>
              </a:rPr>
              <a:t> le 20 juin et l’ont laissé fonctionner pour mieux appréhender les vendeurs d'</a:t>
            </a:r>
            <a:r>
              <a:rPr lang="fr-FR" sz="1200" dirty="0" err="1">
                <a:solidFill>
                  <a:schemeClr val="tx1"/>
                </a:solidFill>
                <a:latin typeface="+mn-lt"/>
                <a:ea typeface="ＭＳ Ｐゴシック" charset="0"/>
                <a:cs typeface="ＭＳ Ｐゴシック" charset="0"/>
              </a:rPr>
              <a:t>AlphaBay</a:t>
            </a:r>
            <a:r>
              <a:rPr lang="fr-FR" sz="1200" dirty="0">
                <a:solidFill>
                  <a:schemeClr val="tx1"/>
                </a:solidFill>
                <a:latin typeface="+mn-lt"/>
                <a:ea typeface="ＭＳ Ｐゴシック" charset="0"/>
                <a:cs typeface="ＭＳ Ｐゴシック" charset="0"/>
              </a:rPr>
              <a:t> et leurs clients après que ce site a été mis hors service le 4 juillet.</a:t>
            </a:r>
          </a:p>
          <a:p>
            <a:r>
              <a:rPr lang="fr-FR" sz="1200" dirty="0">
                <a:solidFill>
                  <a:schemeClr val="tx1"/>
                </a:solidFill>
                <a:latin typeface="+mn-lt"/>
                <a:ea typeface="ＭＳ Ｐゴシック" charset="0"/>
                <a:cs typeface="ＭＳ Ｐゴシック" charset="0"/>
              </a:rPr>
              <a:t>Rob Wainwright, directeur d'Europol, a déclaré que les autorités néerlandaises avaient laissé </a:t>
            </a:r>
            <a:r>
              <a:rPr lang="fr-FR" sz="1200" dirty="0" err="1">
                <a:solidFill>
                  <a:schemeClr val="tx1"/>
                </a:solidFill>
                <a:latin typeface="+mn-lt"/>
                <a:ea typeface="ＭＳ Ｐゴシック" charset="0"/>
                <a:cs typeface="ＭＳ Ｐゴシック" charset="0"/>
              </a:rPr>
              <a:t>Hansa</a:t>
            </a:r>
            <a:r>
              <a:rPr lang="fr-FR" sz="1200" dirty="0">
                <a:solidFill>
                  <a:schemeClr val="tx1"/>
                </a:solidFill>
                <a:latin typeface="+mn-lt"/>
                <a:ea typeface="ＭＳ Ｐゴシック" charset="0"/>
                <a:cs typeface="ＭＳ Ｐゴシック" charset="0"/>
              </a:rPr>
              <a:t> fonctionner pendant quelques semaines pour « rafler » tous les nouveaux utilisateurs qui avaient basculé sur ce site après la mise hors service d’</a:t>
            </a:r>
            <a:r>
              <a:rPr lang="fr-FR" sz="1200" dirty="0" err="1">
                <a:solidFill>
                  <a:schemeClr val="tx1"/>
                </a:solidFill>
                <a:latin typeface="+mn-lt"/>
                <a:ea typeface="ＭＳ Ｐゴシック" charset="0"/>
                <a:cs typeface="ＭＳ Ｐゴシック" charset="0"/>
              </a:rPr>
              <a:t>AlphaBay</a:t>
            </a:r>
            <a:r>
              <a:rPr lang="fr-FR" sz="1200" dirty="0">
                <a:solidFill>
                  <a:schemeClr val="tx1"/>
                </a:solidFill>
                <a:latin typeface="+mn-lt"/>
                <a:ea typeface="ＭＳ Ｐゴシック" charset="0"/>
                <a:cs typeface="ＭＳ Ｐゴシック" charset="0"/>
              </a:rPr>
              <a:t>. </a:t>
            </a:r>
          </a:p>
          <a:p>
            <a:endParaRPr lang="fr-FR" sz="1200" dirty="0">
              <a:solidFill>
                <a:schemeClr val="tx1"/>
              </a:solidFill>
              <a:latin typeface="+mn-lt"/>
              <a:ea typeface="ＭＳ Ｐゴシック" charset="0"/>
              <a:cs typeface="ＭＳ Ｐゴシック" charset="0"/>
            </a:endParaRPr>
          </a:p>
          <a:p>
            <a:r>
              <a:rPr lang="fr-FR" sz="1200" dirty="0">
                <a:solidFill>
                  <a:schemeClr val="tx1"/>
                </a:solidFill>
                <a:latin typeface="+mn-lt"/>
                <a:ea typeface="ＭＳ Ｐゴシック" charset="0"/>
                <a:cs typeface="ＭＳ Ｐゴシック" charset="0"/>
              </a:rPr>
              <a:t>« Ils sont arrivés en masse sur ce site. Nous avons constaté que le nombre d'utilisateurs présents sur </a:t>
            </a:r>
            <a:r>
              <a:rPr lang="fr-FR" sz="1200" dirty="0" err="1">
                <a:solidFill>
                  <a:schemeClr val="tx1"/>
                </a:solidFill>
                <a:latin typeface="+mn-lt"/>
                <a:ea typeface="ＭＳ Ｐゴシック" charset="0"/>
                <a:cs typeface="ＭＳ Ｐゴシック" charset="0"/>
              </a:rPr>
              <a:t>Hansa</a:t>
            </a:r>
            <a:r>
              <a:rPr lang="fr-FR" sz="1200" dirty="0">
                <a:solidFill>
                  <a:schemeClr val="tx1"/>
                </a:solidFill>
                <a:latin typeface="+mn-lt"/>
                <a:ea typeface="ＭＳ Ｐゴシック" charset="0"/>
                <a:cs typeface="ＭＳ Ｐゴシック" charset="0"/>
              </a:rPr>
              <a:t> avait été multiplié par huit immédiatement après l’arrêt d'</a:t>
            </a:r>
            <a:r>
              <a:rPr lang="fr-FR" sz="1200" dirty="0" err="1">
                <a:solidFill>
                  <a:schemeClr val="tx1"/>
                </a:solidFill>
                <a:latin typeface="+mn-lt"/>
                <a:ea typeface="ＭＳ Ｐゴシック" charset="0"/>
                <a:cs typeface="ＭＳ Ｐゴシック" charset="0"/>
              </a:rPr>
              <a:t>AlphaBay</a:t>
            </a:r>
            <a:r>
              <a:rPr lang="fr-FR" sz="1200" dirty="0">
                <a:solidFill>
                  <a:schemeClr val="tx1"/>
                </a:solidFill>
                <a:latin typeface="+mn-lt"/>
                <a:ea typeface="ＭＳ Ｐゴシック" charset="0"/>
                <a:cs typeface="ＭＳ Ｐゴシック" charset="0"/>
              </a:rPr>
              <a:t> », a-t-il expliqué lors d'</a:t>
            </a:r>
            <a:r>
              <a:rPr lang="fr-FR" sz="1200" dirty="0">
                <a:solidFill>
                  <a:schemeClr val="tx1"/>
                </a:solidFill>
                <a:latin typeface="+mn-lt"/>
                <a:ea typeface="ＭＳ Ｐゴシック" charset="0"/>
                <a:cs typeface="ＭＳ Ｐゴシック" charset="0"/>
                <a:hlinkClick r:id="rId3"/>
              </a:rPr>
              <a:t>une conférence de presse</a:t>
            </a:r>
            <a:r>
              <a:rPr lang="fr-FR" sz="1200" dirty="0">
                <a:solidFill>
                  <a:schemeClr val="tx1"/>
                </a:solidFill>
                <a:latin typeface="+mn-lt"/>
                <a:ea typeface="ＭＳ Ｐゴシック" charset="0"/>
                <a:cs typeface="ＭＳ Ｐゴシック" charset="0"/>
              </a:rPr>
              <a:t>, ajoutant que les noms d'utilisateur et les mots de passe des acheteurs et des vendeurs avaient été récupérés et serviront aux enquêtes ultérieures. </a:t>
            </a:r>
          </a:p>
          <a:p>
            <a:endParaRPr lang="fr-FR" sz="1200" dirty="0">
              <a:solidFill>
                <a:schemeClr val="tx1"/>
              </a:solidFill>
              <a:latin typeface="+mn-lt"/>
              <a:ea typeface="ＭＳ Ｐゴシック" charset="0"/>
              <a:cs typeface="ＭＳ Ｐゴシック" charset="0"/>
            </a:endParaRPr>
          </a:p>
          <a:p>
            <a:r>
              <a:rPr lang="fr-FR" sz="1200" dirty="0">
                <a:solidFill>
                  <a:schemeClr val="tx1"/>
                </a:solidFill>
                <a:latin typeface="+mn-lt"/>
                <a:ea typeface="ＭＳ Ｐゴシック" charset="0"/>
                <a:cs typeface="ＭＳ Ｐゴシック" charset="0"/>
              </a:rPr>
              <a:t>Des policiers des États-Unis et des Pays-Bas ont déclaré que plusieurs arrestations avaient été effectuées et que des serveurs avaient été saisis. Alexandre Cazes, fondateur d'</a:t>
            </a:r>
            <a:r>
              <a:rPr lang="fr-FR" sz="1200" dirty="0" err="1">
                <a:solidFill>
                  <a:schemeClr val="tx1"/>
                </a:solidFill>
                <a:latin typeface="+mn-lt"/>
                <a:ea typeface="ＭＳ Ｐゴシック" charset="0"/>
                <a:cs typeface="ＭＳ Ｐゴシック" charset="0"/>
              </a:rPr>
              <a:t>AlphaBay</a:t>
            </a:r>
            <a:r>
              <a:rPr lang="fr-FR" sz="1200" dirty="0">
                <a:solidFill>
                  <a:schemeClr val="tx1"/>
                </a:solidFill>
                <a:latin typeface="+mn-lt"/>
                <a:ea typeface="ＭＳ Ｐゴシック" charset="0"/>
                <a:cs typeface="ＭＳ Ｐゴシック" charset="0"/>
              </a:rPr>
              <a:t>, arrêté précédemment, a été retrouvé mort dans une prison thaïlandaise le 12 juillet, apparemment des suites d’un suicide. </a:t>
            </a:r>
          </a:p>
          <a:p>
            <a:endParaRPr lang="fr-FR" sz="1200" dirty="0">
              <a:solidFill>
                <a:schemeClr val="tx1"/>
              </a:solidFill>
              <a:latin typeface="+mn-lt"/>
              <a:ea typeface="ＭＳ Ｐゴシック" charset="0"/>
              <a:cs typeface="ＭＳ Ｐゴシック" charset="0"/>
            </a:endParaRPr>
          </a:p>
          <a:p>
            <a:r>
              <a:rPr lang="fr-FR" sz="1200" dirty="0">
                <a:solidFill>
                  <a:schemeClr val="tx1"/>
                </a:solidFill>
                <a:latin typeface="+mn-lt"/>
                <a:ea typeface="ＭＳ Ｐゴシック" charset="0"/>
                <a:cs typeface="ＭＳ Ｐゴシック" charset="0"/>
              </a:rPr>
              <a:t>Les statistiques publiées par les autorités ont montré l'ampleur des activités d’</a:t>
            </a:r>
            <a:r>
              <a:rPr lang="fr-FR" sz="1200" dirty="0" err="1">
                <a:solidFill>
                  <a:schemeClr val="tx1"/>
                </a:solidFill>
                <a:latin typeface="+mn-lt"/>
                <a:ea typeface="ＭＳ Ｐゴシック" charset="0"/>
                <a:cs typeface="ＭＳ Ｐゴシック" charset="0"/>
              </a:rPr>
              <a:t>AlphaBay</a:t>
            </a:r>
            <a:r>
              <a:rPr lang="fr-FR" sz="1200" dirty="0">
                <a:solidFill>
                  <a:schemeClr val="tx1"/>
                </a:solidFill>
                <a:latin typeface="+mn-lt"/>
                <a:ea typeface="ＭＳ Ｐゴシック" charset="0"/>
                <a:cs typeface="ＭＳ Ｐゴシック" charset="0"/>
              </a:rPr>
              <a:t>, qui étaient dix fois supérieures à celle de  </a:t>
            </a:r>
            <a:r>
              <a:rPr lang="fr-FR" sz="1200" dirty="0" err="1">
                <a:solidFill>
                  <a:schemeClr val="tx1"/>
                </a:solidFill>
                <a:latin typeface="+mn-lt"/>
                <a:ea typeface="ＭＳ Ｐゴシック" charset="0"/>
                <a:cs typeface="ＭＳ Ｐゴシック" charset="0"/>
                <a:hlinkClick r:id="rId4"/>
              </a:rPr>
              <a:t>Silk</a:t>
            </a:r>
            <a:r>
              <a:rPr lang="fr-FR" sz="1200" dirty="0">
                <a:solidFill>
                  <a:schemeClr val="tx1"/>
                </a:solidFill>
                <a:latin typeface="+mn-lt"/>
                <a:ea typeface="ＭＳ Ｐゴシック" charset="0"/>
                <a:cs typeface="ＭＳ Ｐゴシック" charset="0"/>
                <a:hlinkClick r:id="rId4"/>
              </a:rPr>
              <a:t> Road</a:t>
            </a:r>
            <a:r>
              <a:rPr lang="fr-FR" sz="1200" dirty="0">
                <a:solidFill>
                  <a:schemeClr val="tx1"/>
                </a:solidFill>
                <a:latin typeface="+mn-lt"/>
                <a:ea typeface="ＭＳ Ｐゴシック" charset="0"/>
                <a:cs typeface="ＭＳ Ｐゴシック" charset="0"/>
              </a:rPr>
              <a:t>, soit 40 000 fournisseurs, 200 000 clients et 1 milliard d’USD de transactions depuis 2014. On sait que plusieurs Américains sont morts de surdoses dues à la consommation excessive de drogues achetées sur le site, notamment un adolescent de 13 ans.</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Les autorités américaines ont coopéré avec la police en Thaïlande, aux Pays-Bas, en Lituanie, au Canada, au Royaume-Uni et en France, et avec Europol.</a:t>
            </a:r>
          </a:p>
          <a:p>
            <a:r>
              <a:rPr lang="fr-FR" sz="1200" b="0" i="0" dirty="0">
                <a:solidFill>
                  <a:schemeClr val="tx1"/>
                </a:solidFill>
                <a:latin typeface="+mn-lt"/>
                <a:ea typeface="ＭＳ Ｐゴシック" charset="0"/>
                <a:cs typeface="ＭＳ Ｐゴシック" charset="0"/>
              </a:rPr>
              <a:t>Les diverses autorités ont fait état de leur capacité de travailler ensemble contre la criminalité en ligne et de la capacité des enquêteurs d'identifier ceux qui utilisent le réseau Tor. « Ceux qui utilisent ces sites web pensent qu'ils agiront dans l’anonymat, mais cette affaire démontre que ce n'est pas toujours vrai », a déclaré </a:t>
            </a:r>
            <a:r>
              <a:rPr lang="fr-FR" sz="1200" b="0" i="0" dirty="0" err="1">
                <a:solidFill>
                  <a:schemeClr val="tx1"/>
                </a:solidFill>
                <a:latin typeface="+mn-lt"/>
                <a:ea typeface="ＭＳ Ｐゴシック" charset="0"/>
                <a:cs typeface="ＭＳ Ｐゴシック" charset="0"/>
              </a:rPr>
              <a:t>Rosenstein</a:t>
            </a:r>
            <a:r>
              <a:rPr lang="fr-FR" sz="1200" b="0" i="0" dirty="0">
                <a:solidFill>
                  <a:schemeClr val="tx1"/>
                </a:solidFill>
                <a:latin typeface="+mn-lt"/>
                <a:ea typeface="ＭＳ Ｐゴシック" charset="0"/>
                <a:cs typeface="ＭＳ Ｐゴシック" charset="0"/>
              </a:rPr>
              <a:t>.</a:t>
            </a:r>
          </a:p>
          <a:p>
            <a:endParaRPr lang="fr-FR" sz="1200" b="0" i="0" dirty="0">
              <a:solidFill>
                <a:schemeClr val="tx1"/>
              </a:solidFill>
              <a:latin typeface="+mn-lt"/>
              <a:ea typeface="ＭＳ Ｐゴシック" charset="0"/>
              <a:cs typeface="ＭＳ Ｐゴシック" charset="0"/>
            </a:endParaRPr>
          </a:p>
          <a:p>
            <a:r>
              <a:rPr lang="fr-FR" sz="1200" b="0" i="0" dirty="0">
                <a:solidFill>
                  <a:schemeClr val="tx1"/>
                </a:solidFill>
                <a:latin typeface="+mn-lt"/>
                <a:ea typeface="ＭＳ Ｐゴシック" charset="0"/>
                <a:cs typeface="ＭＳ Ｐゴシック" charset="0"/>
              </a:rPr>
              <a:t>Andrew McCabe, directeur par intérim du FBI, a admis que d'autres sites apparaîtront probablement pour combler le vide laissé par </a:t>
            </a:r>
            <a:r>
              <a:rPr lang="fr-FR" sz="1200" b="0" i="0" dirty="0" err="1">
                <a:solidFill>
                  <a:schemeClr val="tx1"/>
                </a:solidFill>
                <a:latin typeface="+mn-lt"/>
                <a:ea typeface="ＭＳ Ｐゴシック" charset="0"/>
                <a:cs typeface="ＭＳ Ｐゴシック" charset="0"/>
              </a:rPr>
              <a:t>AlphaBay</a:t>
            </a:r>
            <a:r>
              <a:rPr lang="fr-FR" sz="1200" b="0" i="0" dirty="0">
                <a:solidFill>
                  <a:schemeClr val="tx1"/>
                </a:solidFill>
                <a:latin typeface="+mn-lt"/>
                <a:ea typeface="ＭＳ Ｐゴシック" charset="0"/>
                <a:cs typeface="ＭＳ Ｐゴシック" charset="0"/>
              </a:rPr>
              <a:t> et </a:t>
            </a:r>
            <a:r>
              <a:rPr lang="fr-FR" sz="1200" b="0" i="0" dirty="0" err="1">
                <a:solidFill>
                  <a:schemeClr val="tx1"/>
                </a:solidFill>
                <a:latin typeface="+mn-lt"/>
                <a:ea typeface="ＭＳ Ｐゴシック" charset="0"/>
                <a:cs typeface="ＭＳ Ｐゴシック" charset="0"/>
              </a:rPr>
              <a:t>Hansa</a:t>
            </a:r>
            <a:r>
              <a:rPr lang="fr-FR" sz="1200" b="0" i="0" dirty="0">
                <a:solidFill>
                  <a:schemeClr val="tx1"/>
                </a:solidFill>
                <a:latin typeface="+mn-lt"/>
                <a:ea typeface="ＭＳ Ｐゴシック" charset="0"/>
                <a:cs typeface="ＭＳ Ｐゴシック" charset="0"/>
              </a:rPr>
              <a:t> </a:t>
            </a:r>
            <a:r>
              <a:rPr lang="fr-FR" sz="1200" b="0" i="0" dirty="0" err="1">
                <a:solidFill>
                  <a:schemeClr val="tx1"/>
                </a:solidFill>
                <a:latin typeface="+mn-lt"/>
                <a:ea typeface="ＭＳ Ｐゴシック" charset="0"/>
                <a:cs typeface="ＭＳ Ｐゴシック" charset="0"/>
              </a:rPr>
              <a:t>Market</a:t>
            </a:r>
            <a:r>
              <a:rPr lang="fr-FR" sz="1200" b="0" i="0" dirty="0">
                <a:solidFill>
                  <a:schemeClr val="tx1"/>
                </a:solidFill>
                <a:latin typeface="+mn-lt"/>
                <a:ea typeface="ＭＳ Ｐゴシック" charset="0"/>
                <a:cs typeface="ＭＳ Ｐゴシック" charset="0"/>
              </a:rPr>
              <a:t>, et ajouté que c'était la nature du travail criminel. « Nous savons que l'élimination des principaux criminels agissant dans l'infrastructure n'est pas une solution à long terme », a-t-il déclaré. «  Car il y a toujours un nouvel acteur qui se tient prêt dans les coulisses pour reprendre leur rôle. »  Andrew Mc </a:t>
            </a:r>
            <a:r>
              <a:rPr lang="fr-FR" sz="1200" b="0" i="0" dirty="0" err="1">
                <a:solidFill>
                  <a:schemeClr val="tx1"/>
                </a:solidFill>
                <a:latin typeface="+mn-lt"/>
                <a:ea typeface="ＭＳ Ｐゴシック" charset="0"/>
                <a:cs typeface="ＭＳ Ｐゴシック" charset="0"/>
              </a:rPr>
              <a:t>Cabe</a:t>
            </a:r>
            <a:r>
              <a:rPr lang="fr-FR" sz="1200" b="0" i="0" dirty="0">
                <a:solidFill>
                  <a:schemeClr val="tx1"/>
                </a:solidFill>
                <a:latin typeface="+mn-lt"/>
                <a:ea typeface="ＭＳ Ｐゴシック" charset="0"/>
                <a:cs typeface="ＭＳ Ｐゴシック" charset="0"/>
              </a:rPr>
              <a:t> a également déclaré que cette opération particulière avait eu un impact majeur et avait réussi à « démanteler » les organisations criminelles qui se cachaient derrière ces sites.</a:t>
            </a:r>
          </a:p>
          <a:p>
            <a:endParaRPr lang="fr-FR" sz="1200" dirty="0">
              <a:solidFill>
                <a:schemeClr val="tx1"/>
              </a:solidFill>
              <a:latin typeface="+mn-lt"/>
              <a:ea typeface="+mn-ea"/>
              <a:cs typeface="+mn-cs"/>
            </a:endParaRPr>
          </a:p>
          <a:p>
            <a:r>
              <a:rPr lang="fr-FR" sz="1200" dirty="0">
                <a:solidFill>
                  <a:schemeClr val="tx1"/>
                </a:solidFill>
                <a:latin typeface="+mn-lt"/>
                <a:ea typeface="+mn-ea"/>
                <a:cs typeface="+mn-cs"/>
              </a:rPr>
              <a:t>En fermant deux des trois plus grands marchés criminels du darknet, un élément majeur de l'infrastructure de</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l'économie criminelle souterraine a été mis hors service.  L’opération</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a gravement perturbé les entreprises criminelles à l’échelle mondiale. Elle a notamment permis d’arrêter de grandes figures du banditisme impliquées dans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des activités criminelles en ligne et de recueillir de grandes quantités de renseignements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qui mèneront à d'autres enquêtes.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Forte de l’action combinée des forces opérationnelles et techniques de plusieurs services de répression aux États-Unis et en Europe, l'opération</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a été un succès extraordinaire et a montré de façon flagrante que le pouvoir collectif de la communauté judiciaire internationale peut entraîner le démantèlement d’activités criminelles d’envergure.</a:t>
            </a:r>
          </a:p>
          <a:p>
            <a:endParaRPr lang="en-GB" sz="1200" b="0" i="0" kern="1200" dirty="0">
              <a:solidFill>
                <a:schemeClr val="tx1"/>
              </a:solidFill>
              <a:effectLst/>
              <a:latin typeface="+mn-lt"/>
              <a:ea typeface="ＭＳ Ｐゴシック" charset="0"/>
              <a:cs typeface="ＭＳ Ｐゴシック" charset="0"/>
            </a:endParaRPr>
          </a:p>
          <a:p>
            <a:endParaRPr lang="en-GB" sz="1200" kern="1200" dirty="0">
              <a:solidFill>
                <a:schemeClr val="tx1"/>
              </a:solidFill>
              <a:effectLst/>
              <a:latin typeface="+mn-lt"/>
              <a:ea typeface="ＭＳ Ｐゴシック" charset="0"/>
              <a:cs typeface="ＭＳ Ｐゴシック" charset="0"/>
            </a:endParaRP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60</a:t>
            </a:fld>
            <a:endParaRPr lang="en-US"/>
          </a:p>
        </p:txBody>
      </p:sp>
    </p:spTree>
    <p:extLst>
      <p:ext uri="{BB962C8B-B14F-4D97-AF65-F5344CB8AC3E}">
        <p14:creationId xmlns:p14="http://schemas.microsoft.com/office/powerpoint/2010/main" val="40859932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fr-FR" sz="1200" dirty="0">
                <a:solidFill>
                  <a:schemeClr val="tx1"/>
                </a:solidFill>
                <a:latin typeface="+mn-lt"/>
                <a:ea typeface="+mn-ea"/>
                <a:cs typeface="+mn-cs"/>
              </a:rPr>
              <a:t>Le formateur pourrait également s’appuyer sur les informations suivantes, qui figurent dans le rapport IOCTA 2017.</a:t>
            </a:r>
          </a:p>
          <a:p>
            <a:endParaRPr lang="en-US" sz="1200" kern="1200" dirty="0">
              <a:solidFill>
                <a:schemeClr val="tx1"/>
              </a:solidFill>
              <a:effectLst/>
              <a:latin typeface="+mn-lt"/>
              <a:ea typeface="+mn-ea"/>
              <a:cs typeface="+mn-cs"/>
            </a:endParaRPr>
          </a:p>
          <a:p>
            <a:r>
              <a:rPr lang="fr-FR" sz="1200" dirty="0">
                <a:solidFill>
                  <a:schemeClr val="tx1"/>
                </a:solidFill>
                <a:latin typeface="+mn-lt"/>
                <a:ea typeface="+mn-ea"/>
                <a:cs typeface="+mn-cs"/>
              </a:rPr>
              <a:t>En juin et juillet 2017, deux grandes opérations de répression</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dirigées par le </a:t>
            </a:r>
            <a:r>
              <a:rPr lang="fr-FR" sz="1200" dirty="0" err="1">
                <a:solidFill>
                  <a:schemeClr val="tx1"/>
                </a:solidFill>
                <a:latin typeface="+mn-lt"/>
                <a:ea typeface="+mn-ea"/>
                <a:cs typeface="+mn-cs"/>
              </a:rPr>
              <a:t>Federal</a:t>
            </a:r>
            <a:r>
              <a:rPr lang="fr-FR" sz="1200" dirty="0">
                <a:solidFill>
                  <a:schemeClr val="tx1"/>
                </a:solidFill>
                <a:latin typeface="+mn-lt"/>
                <a:ea typeface="+mn-ea"/>
                <a:cs typeface="+mn-cs"/>
              </a:rPr>
              <a:t> Bureau of Investigation (FBI), l'Agence américaine de lutte contre la drogue (DEA) et la Police nationale néerlandaise, avec l'appui d'Europol et d'un certain nombre d'autres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services de répression partenaires, ont permis de mettre hors service deux des plus grands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marchés du darknet: </a:t>
            </a:r>
            <a:r>
              <a:rPr lang="fr-FR" sz="1200" dirty="0" err="1">
                <a:solidFill>
                  <a:schemeClr val="tx1"/>
                </a:solidFill>
                <a:latin typeface="+mn-lt"/>
                <a:ea typeface="+mn-ea"/>
                <a:cs typeface="+mn-cs"/>
              </a:rPr>
              <a:t>AlphaBay</a:t>
            </a:r>
            <a:r>
              <a:rPr lang="fr-FR" sz="1200" dirty="0">
                <a:solidFill>
                  <a:schemeClr val="tx1"/>
                </a:solidFill>
                <a:latin typeface="+mn-lt"/>
                <a:ea typeface="+mn-ea"/>
                <a:cs typeface="+mn-cs"/>
              </a:rPr>
              <a:t> and </a:t>
            </a:r>
            <a:r>
              <a:rPr lang="fr-FR" sz="1200" dirty="0" err="1">
                <a:solidFill>
                  <a:schemeClr val="tx1"/>
                </a:solidFill>
                <a:latin typeface="+mn-lt"/>
                <a:ea typeface="+mn-ea"/>
                <a:cs typeface="+mn-cs"/>
              </a:rPr>
              <a:t>Hansa</a:t>
            </a:r>
            <a:r>
              <a:rPr lang="fr-FR" sz="1200" dirty="0">
                <a:solidFill>
                  <a:schemeClr val="tx1"/>
                </a:solidFill>
                <a:latin typeface="+mn-lt"/>
                <a:ea typeface="+mn-ea"/>
                <a:cs typeface="+mn-cs"/>
              </a:rPr>
              <a:t>.</a:t>
            </a:r>
            <a:r>
              <a:rPr lang="fr-FR" sz="1200" baseline="0" dirty="0">
                <a:solidFill>
                  <a:schemeClr val="tx1"/>
                </a:solidFill>
                <a:latin typeface="+mn-lt"/>
                <a:ea typeface="+mn-ea"/>
                <a:cs typeface="+mn-cs"/>
              </a:rPr>
              <a:t> </a:t>
            </a:r>
          </a:p>
          <a:p>
            <a:endParaRPr lang="fr-FR" sz="1200" baseline="0" dirty="0">
              <a:solidFill>
                <a:schemeClr val="tx1"/>
              </a:solidFill>
              <a:latin typeface="+mn-lt"/>
              <a:ea typeface="+mn-ea"/>
              <a:cs typeface="+mn-cs"/>
            </a:endParaRPr>
          </a:p>
          <a:p>
            <a:r>
              <a:rPr lang="fr-FR" sz="1200" dirty="0" err="1">
                <a:solidFill>
                  <a:schemeClr val="tx1"/>
                </a:solidFill>
                <a:latin typeface="+mn-lt"/>
                <a:ea typeface="+mn-ea"/>
                <a:cs typeface="+mn-cs"/>
              </a:rPr>
              <a:t>AlphaBay</a:t>
            </a:r>
            <a:r>
              <a:rPr lang="fr-FR" sz="1200" dirty="0">
                <a:solidFill>
                  <a:schemeClr val="tx1"/>
                </a:solidFill>
                <a:latin typeface="+mn-lt"/>
                <a:ea typeface="+mn-ea"/>
                <a:cs typeface="+mn-cs"/>
              </a:rPr>
              <a:t>, qui était le plus grand marché criminel, utilisait</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un service (dissimulé) de Tor pour masquer les identités des utilisateurs et</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les emplacements des serveurs.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Avant son démantèlement, </a:t>
            </a:r>
            <a:r>
              <a:rPr lang="fr-FR" sz="1200" dirty="0" err="1">
                <a:solidFill>
                  <a:schemeClr val="tx1"/>
                </a:solidFill>
                <a:latin typeface="+mn-lt"/>
                <a:ea typeface="+mn-ea"/>
                <a:cs typeface="+mn-cs"/>
              </a:rPr>
              <a:t>AlphaBay</a:t>
            </a:r>
            <a:r>
              <a:rPr lang="fr-FR" sz="1200" dirty="0">
                <a:solidFill>
                  <a:schemeClr val="tx1"/>
                </a:solidFill>
                <a:latin typeface="+mn-lt"/>
                <a:ea typeface="+mn-ea"/>
                <a:cs typeface="+mn-cs"/>
              </a:rPr>
              <a:t> comptait</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plus de 200 000 utilisateurs et 40 000 fournisseurs. Ce site proposait 250 000 offres de drogues illicites et de produits chimiques toxiques et plus de 100 000 offres de fausses pièces d’identité et de dispositifs d'accès, de produits de contrefaçon, de logiciels malveillants et d'autres outils de piratage informatique, d’armes à feu, et de services frauduleux. Selon une estimation prudente, le montant des ventes sur ce marché se serait élevé à 1 milliard d’USD depuis sa création</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en 2014; les transactions étaient payées en bitcoins et d'autres devises.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Avant la fermeture d'</a:t>
            </a:r>
            <a:r>
              <a:rPr lang="fr-FR" sz="1200" dirty="0" err="1">
                <a:solidFill>
                  <a:schemeClr val="tx1"/>
                </a:solidFill>
                <a:latin typeface="+mn-lt"/>
                <a:ea typeface="+mn-ea"/>
                <a:cs typeface="+mn-cs"/>
              </a:rPr>
              <a:t>AlphaBay</a:t>
            </a:r>
            <a:r>
              <a:rPr lang="fr-FR" sz="1200" dirty="0">
                <a:solidFill>
                  <a:schemeClr val="tx1"/>
                </a:solidFill>
                <a:latin typeface="+mn-lt"/>
                <a:ea typeface="+mn-ea"/>
                <a:cs typeface="+mn-cs"/>
              </a:rPr>
              <a:t> en juillet, la Police nationale néerlandaise, avec l'aide des autorités allemandes et</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lituaniennes, avait pris le contrôle des serveurs de </a:t>
            </a:r>
            <a:r>
              <a:rPr lang="fr-FR" sz="1200" dirty="0" err="1">
                <a:solidFill>
                  <a:schemeClr val="tx1"/>
                </a:solidFill>
                <a:latin typeface="+mn-lt"/>
                <a:ea typeface="+mn-ea"/>
                <a:cs typeface="+mn-cs"/>
              </a:rPr>
              <a:t>Hansa</a:t>
            </a:r>
            <a:r>
              <a:rPr lang="fr-FR" sz="1200" dirty="0">
                <a:solidFill>
                  <a:schemeClr val="tx1"/>
                </a:solidFill>
                <a:latin typeface="+mn-lt"/>
                <a:ea typeface="+mn-ea"/>
                <a:cs typeface="+mn-cs"/>
              </a:rPr>
              <a:t>, ce qui leur a permis de s’infiltrer sur ce marché et de recueillir des informations précieuses</a:t>
            </a:r>
            <a:r>
              <a:rPr lang="fr-FR" sz="1200" baseline="0" dirty="0">
                <a:solidFill>
                  <a:schemeClr val="tx1"/>
                </a:solidFill>
                <a:latin typeface="+mn-lt"/>
                <a:ea typeface="+mn-ea"/>
                <a:cs typeface="+mn-cs"/>
              </a:rPr>
              <a:t> </a:t>
            </a:r>
            <a:r>
              <a:rPr lang="fr-FR" sz="1200" dirty="0">
                <a:solidFill>
                  <a:schemeClr val="tx1"/>
                </a:solidFill>
                <a:latin typeface="+mn-lt"/>
                <a:ea typeface="+mn-ea"/>
                <a:cs typeface="+mn-cs"/>
              </a:rPr>
              <a:t>sur des cibles de grande valeur et des adresses de livraison.</a:t>
            </a:r>
            <a:r>
              <a:rPr lang="fr-FR" sz="1200" baseline="0" dirty="0">
                <a:solidFill>
                  <a:schemeClr val="tx1"/>
                </a:solidFill>
                <a:latin typeface="+mn-lt"/>
                <a:ea typeface="+mn-ea"/>
                <a:cs typeface="+mn-cs"/>
              </a:rPr>
              <a:t> </a:t>
            </a:r>
            <a:r>
              <a:rPr lang="fr-FR" sz="1200" dirty="0" err="1">
                <a:solidFill>
                  <a:schemeClr val="tx1"/>
                </a:solidFill>
                <a:latin typeface="+mn-lt"/>
                <a:ea typeface="+mn-ea"/>
                <a:cs typeface="+mn-cs"/>
              </a:rPr>
              <a:t>Hansa</a:t>
            </a:r>
            <a:r>
              <a:rPr lang="fr-FR" sz="1200" dirty="0">
                <a:solidFill>
                  <a:schemeClr val="tx1"/>
                </a:solidFill>
                <a:latin typeface="+mn-lt"/>
                <a:ea typeface="+mn-ea"/>
                <a:cs typeface="+mn-cs"/>
              </a:rPr>
              <a:t> était le troisième plus grand marché criminel opérant sur le darknet. Les volumes d’achats de drogues et d’autres produits étaient également très élevés. </a:t>
            </a:r>
          </a:p>
          <a:p>
            <a:endParaRPr lang="fr-FR" sz="120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61</a:t>
            </a:fld>
            <a:endParaRPr lang="en-US"/>
          </a:p>
        </p:txBody>
      </p:sp>
    </p:spTree>
    <p:extLst>
      <p:ext uri="{BB962C8B-B14F-4D97-AF65-F5344CB8AC3E}">
        <p14:creationId xmlns:p14="http://schemas.microsoft.com/office/powerpoint/2010/main" val="3558609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a:t>
            </a:r>
            <a:r>
              <a:rPr lang="fr-FR" sz="1200" baseline="0" dirty="0">
                <a:solidFill>
                  <a:schemeClr val="tx1"/>
                </a:solidFill>
                <a:latin typeface="+mn-lt"/>
                <a:ea typeface="+mn-ea"/>
                <a:cs typeface="+mn-cs"/>
              </a:rPr>
              <a:t> </a:t>
            </a:r>
          </a:p>
          <a:p>
            <a:r>
              <a:rPr lang="fr-FR" sz="1200" baseline="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fr-FR" sz="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sz="1200" baseline="0" dirty="0">
                <a:solidFill>
                  <a:schemeClr val="tx1"/>
                </a:solidFill>
                <a:latin typeface="+mn-lt"/>
                <a:ea typeface="+mn-ea"/>
                <a:cs typeface="+mn-cs"/>
              </a:rPr>
              <a:t>Source: http://www.internetlivestats.com/internet-users/,  27/11/2016</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Cette session rappelle certaines informations communiquées lors du cours initial et comprend quelques informations supplémentaires pour aider le formateur.</a:t>
            </a:r>
          </a:p>
        </p:txBody>
      </p:sp>
      <p:sp>
        <p:nvSpPr>
          <p:cNvPr id="4" name="Slide Number Placeholder 3"/>
          <p:cNvSpPr>
            <a:spLocks noGrp="1"/>
          </p:cNvSpPr>
          <p:nvPr>
            <p:ph type="sldNum" sz="quarter" idx="10"/>
          </p:nvPr>
        </p:nvSpPr>
        <p:spPr/>
        <p:txBody>
          <a:bodyPr/>
          <a:lstStyle/>
          <a:p>
            <a:fld id="{E074F20D-0887-9446-BF9C-17A991A9980B}" type="slidenum">
              <a:rPr lang="en-US" smtClean="0"/>
              <a:t>62</a:t>
            </a:fld>
            <a:endParaRPr lang="en-US"/>
          </a:p>
        </p:txBody>
      </p:sp>
    </p:spTree>
    <p:extLst>
      <p:ext uri="{BB962C8B-B14F-4D97-AF65-F5344CB8AC3E}">
        <p14:creationId xmlns:p14="http://schemas.microsoft.com/office/powerpoint/2010/main" val="32315928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Informations les plus récentes publiées dans le rapport IOCTA 2017 sur l'utilisation criminelle de la crypto-monnaie.</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63</a:t>
            </a:fld>
            <a:endParaRPr lang="en-US"/>
          </a:p>
        </p:txBody>
      </p:sp>
    </p:spTree>
    <p:extLst>
      <p:ext uri="{BB962C8B-B14F-4D97-AF65-F5344CB8AC3E}">
        <p14:creationId xmlns:p14="http://schemas.microsoft.com/office/powerpoint/2010/main" val="37882752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lnSpc>
                <a:spcPct val="150000"/>
              </a:lnSpc>
              <a:spcBef>
                <a:spcPts val="0"/>
              </a:spcBef>
              <a:buNone/>
            </a:pPr>
            <a:r>
              <a:rPr lang="fr-FR" sz="1200" i="0" dirty="0">
                <a:solidFill>
                  <a:schemeClr val="tx1"/>
                </a:solidFill>
                <a:latin typeface="+mn-lt"/>
                <a:ea typeface="+mn-ea"/>
                <a:cs typeface="+mn-cs"/>
              </a:rPr>
              <a:t>On entend par </a:t>
            </a:r>
            <a:r>
              <a:rPr lang="fr-FR" sz="1200" b="1" i="0" dirty="0">
                <a:solidFill>
                  <a:schemeClr val="tx1"/>
                </a:solidFill>
                <a:latin typeface="+mn-lt"/>
                <a:ea typeface="+mn-ea"/>
                <a:cs typeface="+mn-cs"/>
              </a:rPr>
              <a:t>monnaie numérique</a:t>
            </a:r>
            <a:r>
              <a:rPr lang="fr-FR" sz="1200" i="0" dirty="0">
                <a:solidFill>
                  <a:schemeClr val="tx1"/>
                </a:solidFill>
                <a:latin typeface="+mn-lt"/>
                <a:ea typeface="+mn-ea"/>
                <a:cs typeface="+mn-cs"/>
              </a:rPr>
              <a:t> une forme de </a:t>
            </a:r>
            <a:r>
              <a:rPr lang="fr-FR" sz="1200" b="1" i="0" dirty="0">
                <a:solidFill>
                  <a:schemeClr val="tx1"/>
                </a:solidFill>
                <a:latin typeface="+mn-lt"/>
                <a:ea typeface="+mn-ea"/>
                <a:cs typeface="+mn-cs"/>
              </a:rPr>
              <a:t>monnaie</a:t>
            </a:r>
            <a:r>
              <a:rPr lang="fr-FR" sz="1200" i="0" dirty="0">
                <a:solidFill>
                  <a:schemeClr val="tx1"/>
                </a:solidFill>
                <a:latin typeface="+mn-lt"/>
                <a:ea typeface="+mn-ea"/>
                <a:cs typeface="+mn-cs"/>
              </a:rPr>
              <a:t> ou de moyen d’échange sur internet qui est différente des monnaies physiques (billets et pièces). En effet, ses propriétés similaires à celles-ci mais elle permet d'effectuer des transactions instantanées et des transferts de biens transfrontières.</a:t>
            </a:r>
          </a:p>
          <a:p>
            <a:pPr marL="0" indent="0" algn="just">
              <a:lnSpc>
                <a:spcPct val="150000"/>
              </a:lnSpc>
              <a:spcBef>
                <a:spcPts val="0"/>
              </a:spcBef>
              <a:buNone/>
            </a:pPr>
            <a:endParaRPr lang="de-DE" b="0" baseline="0" dirty="0"/>
          </a:p>
          <a:p>
            <a:pPr marL="0" indent="0" algn="just">
              <a:lnSpc>
                <a:spcPct val="150000"/>
              </a:lnSpc>
              <a:spcBef>
                <a:spcPts val="0"/>
              </a:spcBef>
              <a:buNone/>
            </a:pPr>
            <a:r>
              <a:rPr lang="fr-FR" b="0" dirty="0"/>
              <a:t>Il s’agit d’une monnaie numérique dans laquelle des techniques de cryptage sont utilisées pour réguler la production d'unités monétaire et vérifier le transfert de fonds hors du contrôle d’une banque centrale. . Les crypto-monnaies sont un sous-ensemble de monnaies alternatives ou, plus précisément, de monnaies numériques..</a:t>
            </a:r>
          </a:p>
          <a:p>
            <a:pPr marL="0" indent="0" algn="just">
              <a:lnSpc>
                <a:spcPct val="150000"/>
              </a:lnSpc>
              <a:spcBef>
                <a:spcPts val="0"/>
              </a:spcBef>
              <a:buNone/>
            </a:pPr>
            <a:endParaRPr lang="en-GB" b="0" dirty="0"/>
          </a:p>
          <a:p>
            <a:pPr marL="0" marR="0" indent="0" algn="l" defTabSz="457200" rtl="0" eaLnBrk="1" fontAlgn="auto" latinLnBrk="0" hangingPunct="1">
              <a:lnSpc>
                <a:spcPct val="100000"/>
              </a:lnSpc>
              <a:spcBef>
                <a:spcPts val="0"/>
              </a:spcBef>
              <a:spcAft>
                <a:spcPts val="0"/>
              </a:spcAft>
              <a:buClrTx/>
              <a:buSzTx/>
              <a:buFontTx/>
              <a:buNone/>
              <a:tabLst/>
              <a:defRPr/>
            </a:pPr>
            <a:r>
              <a:rPr lang="fr-FR" dirty="0"/>
              <a:t>[Vous pouvez demander aux participants s'ils ont entendu parler des crypto-monnaies.</a:t>
            </a:r>
            <a:r>
              <a:rPr lang="fr-FR" baseline="0" dirty="0"/>
              <a:t> Si personne ne vous répond, demandez si </a:t>
            </a:r>
            <a:r>
              <a:rPr lang="fr-FR" baseline="0" dirty="0" err="1"/>
              <a:t>quelqu</a:t>
            </a:r>
            <a:r>
              <a:rPr lang="fr-FR" baseline="0" dirty="0"/>
              <a:t>' un a entendu parler du « bitcoin ». En fonction des réponses, vous pouvez continuer à solliciter les participants en leur demandant s’ils ont eu connaissance d’une affaire impliquant une crypto-monnaie. Si quelqu’un répond par l’affirmative, demandez-lui d’en dire un peu plus sur cette affaire.</a:t>
            </a:r>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64</a:t>
            </a:fld>
            <a:endParaRPr lang="en-US"/>
          </a:p>
        </p:txBody>
      </p:sp>
    </p:spTree>
    <p:extLst>
      <p:ext uri="{BB962C8B-B14F-4D97-AF65-F5344CB8AC3E}">
        <p14:creationId xmlns:p14="http://schemas.microsoft.com/office/powerpoint/2010/main" val="13451068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0000" lnSpcReduction="20000"/>
          </a:bodyPr>
          <a:lstStyle/>
          <a:p>
            <a:r>
              <a:rPr lang="fr-FR" baseline="0" noProof="0" dirty="0"/>
              <a:t>[La diapositive est animée.]</a:t>
            </a:r>
          </a:p>
          <a:p>
            <a:endParaRPr lang="en-GB" baseline="0" noProof="0" dirty="0"/>
          </a:p>
          <a:p>
            <a:r>
              <a:rPr lang="fr-FR" baseline="0" noProof="0" dirty="0"/>
              <a:t>« Vous connaissez tous l’existence de la monnaie réelle mais peut-être pas celle de la  crypto-monnaie. Vous vous demandez certainement comment on peut dépenser de l’argent réel pour acheter quelque chose de totalement virtuel. Mais réfléchissez. Dans le passé, la monnaie était liée à l'étalon-or : dans votre portefeuille, chaque billet signifiait que vous pouviez aller dans une banque et l’échanger contre une certaine quantité d'or physique. En clair, il y avait autant d’argent en circulation que d’or dans les coffres des banques centrales. Désormais, les principales monnaies ne sont plus liées à l'étalon-or et vos billets « réels » n’ont de valeur que celle du papier sur lequel ils sont imprimés. Bien sûr, ce n'est pas tout à fait vrai, mais, fondamentalement, la valeur du billet repose sur la certitude que vous pouvez acheter certains biens pour le montant qu’il représente. L'inflation et la déflation peuvent avoir un impact important sur la valeur de votre monnaie.</a:t>
            </a:r>
          </a:p>
          <a:p>
            <a:endParaRPr lang="en-GB" baseline="0" noProof="0" dirty="0"/>
          </a:p>
          <a:p>
            <a:r>
              <a:rPr lang="fr-FR" baseline="0" noProof="0" dirty="0"/>
              <a:t>En outre, votre argent est en grande partie déposé et transféré sur des comptes bancaires. Vous ne voyez plus les billets de banque, vous ne voyez que des chiffres binaires sur des systèmes informatiques. Bref, vous travaillez durement chaque mois pour qu’un certain nombre de chiffres soient transférés sur votre compte et la valeur réelle de ces chiffres tient au fait qu’ils sont acceptés dans des magasins et par des personnes comme votre propriétaire.</a:t>
            </a:r>
          </a:p>
          <a:p>
            <a:r>
              <a:rPr lang="en-GB" baseline="0" noProof="0" dirty="0"/>
              <a:t> </a:t>
            </a:r>
          </a:p>
          <a:p>
            <a:r>
              <a:rPr lang="fr-FR" baseline="0" noProof="0" dirty="0"/>
              <a:t>Une crypto-monnaie a beaucoup de points communs avec ce qui précède. La seule différence est qu’elle est déposée dans une autre forme de compte. Une crypto-monnaie présente cependant un gros désavantage pour le moment : elle n'est pas acceptée par tout le monde.</a:t>
            </a:r>
          </a:p>
          <a:p>
            <a:endParaRPr lang="en-GB" baseline="0" noProof="0" dirty="0"/>
          </a:p>
          <a:p>
            <a:r>
              <a:rPr lang="fr-FR" baseline="0" noProof="0" dirty="0"/>
              <a:t>Par ailleurs, une crypto-monnaie présent certaines caractéristiques qui la distinguent d’une monnaies traditionnelle :</a:t>
            </a:r>
          </a:p>
          <a:p>
            <a:endParaRPr lang="en-GB" baseline="0" noProof="0" dirty="0"/>
          </a:p>
          <a:p>
            <a:r>
              <a:rPr lang="fr-FR" baseline="0" noProof="0" dirty="0"/>
              <a:t>1. Elle est décentralisée!</a:t>
            </a:r>
          </a:p>
          <a:p>
            <a:endParaRPr lang="en-GB" baseline="0" noProof="0" dirty="0"/>
          </a:p>
          <a:p>
            <a:r>
              <a:rPr lang="fr-FR" baseline="0" noProof="0" dirty="0"/>
              <a:t>Les réseaux de crypto-monnaie ne sont pas contrôlés par une autorité centrale. Chaque machine qui produit de la monnaie et traite des opérations constitue une partie du réseau, et les machines travaillent ensemble.  En théorie, cela signifie qu’une autorité centrale ne peut pas jouer avec la politique monétaire et provoquer un effondrement, voire décider de retirer l’argent des banques, comme la Banque centrale européenne a décidé de le faire à Chypre au début de 2013. Et si une partie du réseau ne fonctionne pas pour une raison quelconque, l'argent continue de circuler.</a:t>
            </a:r>
          </a:p>
          <a:p>
            <a:endParaRPr lang="en-GB" baseline="0" noProof="0" dirty="0"/>
          </a:p>
          <a:p>
            <a:r>
              <a:rPr lang="fr-FR" baseline="0" noProof="0" dirty="0"/>
              <a:t>2. Elle est facile à mettre en place:</a:t>
            </a:r>
          </a:p>
          <a:p>
            <a:endParaRPr lang="en-GB" baseline="0" noProof="0" dirty="0"/>
          </a:p>
          <a:p>
            <a:r>
              <a:rPr lang="fr-FR" baseline="0" noProof="0" dirty="0"/>
              <a:t>Pour ouvrir un compte bancaire dans une banque classique, vous devez remplir des formulaires et répondre à un certain nombre de conditions. L’ouverture d’un compte professionnel pour les paiements de prestations ou de marchandises est une autre tâche kafkaïenne, compliquée par la bureaucratie. Or vous pouvez créer une adresse bitcoin en quelques secondes, sans poser de questions, et sans aucun frais à payer.</a:t>
            </a:r>
          </a:p>
          <a:p>
            <a:endParaRPr lang="en-GB" baseline="0" noProof="0" dirty="0"/>
          </a:p>
          <a:p>
            <a:r>
              <a:rPr lang="fr-FR" baseline="0" noProof="0" dirty="0"/>
              <a:t>3. Elle est anonyme:</a:t>
            </a:r>
          </a:p>
          <a:p>
            <a:endParaRPr lang="en-GB" baseline="0" noProof="0" dirty="0"/>
          </a:p>
          <a:p>
            <a:r>
              <a:rPr lang="fr-FR" baseline="0" noProof="0" dirty="0"/>
              <a:t>L'envoi et la réception d'argent dans un porte-monnaie virtuel au lieu d'un vrai compte en banque sont apparemment des opérations plus anonymes. Il n’est pas nécessaire en effet de prouver votre identité lors de la création d'un portefeuille. Un seul utilisateur peut détenir plusieurs adresses bitcoin, lesquelles ne sont pas liées aux noms, adresses, ou d’autres renseignements vous concernant. Cependant…</a:t>
            </a:r>
          </a:p>
          <a:p>
            <a:endParaRPr lang="en-GB" baseline="0" noProof="0" dirty="0"/>
          </a:p>
          <a:p>
            <a:r>
              <a:rPr lang="fr-FR" baseline="0" noProof="0" dirty="0"/>
              <a:t>4. Elle est complètement transparente:</a:t>
            </a:r>
          </a:p>
          <a:p>
            <a:endParaRPr lang="en-GB" baseline="0" noProof="0" dirty="0"/>
          </a:p>
          <a:p>
            <a:r>
              <a:rPr lang="fr-FR" baseline="0" noProof="0" dirty="0"/>
              <a:t>…Le bitcoin conserve les détails de chaque opération qui a eu lieu dans le réseau dans  une méga-version d’un grand livre comptable: la blockchain. La blockchain contient tous les renseignements.</a:t>
            </a:r>
          </a:p>
          <a:p>
            <a:endParaRPr lang="en-GB" baseline="0" noProof="0" dirty="0"/>
          </a:p>
          <a:p>
            <a:r>
              <a:rPr lang="fr-FR" baseline="0" noProof="0" dirty="0"/>
              <a:t>Si vous utilisez une adresse bitcoin publique, n'importe qui peut dire combien de bitcoins sont déposés à cette adresse, mais sans savoir que c'est la vôtre.</a:t>
            </a:r>
          </a:p>
          <a:p>
            <a:endParaRPr lang="en-GB" baseline="0" noProof="0" dirty="0"/>
          </a:p>
          <a:p>
            <a:r>
              <a:rPr lang="fr-FR" baseline="0" noProof="0" dirty="0"/>
              <a:t>Cependant, les utilisateurs peuvent prendre certaines mesures pour rendre leurs activités plus opaques sur le réseau bitcoin, par exemple, en n’utilisant pas les mêmes adresses bitcoin constamment et en ne transférant pas trop de bitcoins vers une seule adresse.</a:t>
            </a:r>
          </a:p>
          <a:p>
            <a:endParaRPr lang="en-GB" baseline="0" noProof="0" dirty="0"/>
          </a:p>
          <a:p>
            <a:r>
              <a:rPr lang="fr-FR" baseline="0" noProof="0" dirty="0"/>
              <a:t>5. Les frais de transaction sont faibles:</a:t>
            </a:r>
          </a:p>
          <a:p>
            <a:endParaRPr lang="en-GB" baseline="0" noProof="0" dirty="0"/>
          </a:p>
          <a:p>
            <a:r>
              <a:rPr lang="fr-FR" baseline="0" noProof="0" dirty="0"/>
              <a:t>Votre banque peut vous facturer des frais de 10 EUR pour les transferts internationaux. Il n’y a pas ce type de facturation avec le bitcoin, il n'y a que des coûts de transaction très faibles qui sont utilisés pour récompenser le travail et les coûts des « </a:t>
            </a:r>
            <a:r>
              <a:rPr lang="fr-FR" baseline="0" noProof="0" dirty="0" err="1"/>
              <a:t>miners</a:t>
            </a:r>
            <a:r>
              <a:rPr lang="fr-FR" baseline="0" noProof="0" dirty="0"/>
              <a:t> » [membres du réseau qui valident les transactions en bitcoins des usagers de ce réseau et qui sont rétribués en échange par un certain nombre de nouveaux bitcoins.]</a:t>
            </a:r>
          </a:p>
          <a:p>
            <a:endParaRPr lang="en-GB" baseline="0" noProof="0" dirty="0"/>
          </a:p>
          <a:p>
            <a:r>
              <a:rPr lang="fr-FR" baseline="0" noProof="0" dirty="0"/>
              <a:t>6. Elle permet des transferts rapides:</a:t>
            </a:r>
          </a:p>
          <a:p>
            <a:endParaRPr lang="en-GB" baseline="0" noProof="0" dirty="0"/>
          </a:p>
          <a:p>
            <a:r>
              <a:rPr lang="fr-FR" baseline="0" noProof="0" dirty="0"/>
              <a:t>Vous pouvez envoyer de l'argent n'importe où, cet argent arrivera quelques minutes plus tard, dès que le réseau bitcoin aura traité le paiement.</a:t>
            </a:r>
          </a:p>
          <a:p>
            <a:endParaRPr lang="en-GB" baseline="0" noProof="0" dirty="0"/>
          </a:p>
          <a:p>
            <a:r>
              <a:rPr lang="fr-FR" baseline="0" noProof="0" dirty="0"/>
              <a:t>7. Les opérations sont irréversibles</a:t>
            </a:r>
          </a:p>
          <a:p>
            <a:endParaRPr lang="en-GB" baseline="0" noProof="0" dirty="0"/>
          </a:p>
          <a:p>
            <a:r>
              <a:rPr lang="fr-FR" baseline="0" noProof="0" dirty="0"/>
              <a:t>Les bitcoins que vous envoyez ne sont jamais retournés, sauf si le destinataire vous les renvoie. Les frais de transaction sont faibles.</a:t>
            </a:r>
          </a:p>
          <a:p>
            <a:endParaRPr lang="en-GB" baseline="0"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65</a:t>
            </a:fld>
            <a:endParaRPr lang="en-US"/>
          </a:p>
        </p:txBody>
      </p:sp>
    </p:spTree>
    <p:extLst>
      <p:ext uri="{BB962C8B-B14F-4D97-AF65-F5344CB8AC3E}">
        <p14:creationId xmlns:p14="http://schemas.microsoft.com/office/powerpoint/2010/main" val="6541205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fr-FR" baseline="0" dirty="0"/>
              <a:t>[ Il est recommandé, si possible, de montrer la vidéo publiée sur https://bitcoin.org/ (https://youtu.be/Gc2en3nHxA4)]</a:t>
            </a:r>
          </a:p>
          <a:p>
            <a:endParaRPr lang="de-DE" baseline="0" dirty="0"/>
          </a:p>
          <a:p>
            <a:r>
              <a:rPr lang="fr-FR" baseline="0" dirty="0"/>
              <a:t>Voici un exemple simplifié de la façon dont fonctionne une crypto-monnaie:</a:t>
            </a:r>
          </a:p>
          <a:p>
            <a:endParaRPr lang="de-DE" baseline="0" dirty="0"/>
          </a:p>
          <a:p>
            <a:r>
              <a:rPr lang="fr-FR" baseline="0" dirty="0"/>
              <a:t>L'expéditeur et le destinataire ont chacun un portefeuille  en crypto-monnaie (ici le bitcoin). Le portefeuille est associé à une certaine adresse, qui ressemble à un numéro de compte bancaire. L'expéditeur conseille à son client « bitcoin » d'envoyer une certaine quantité de bitcoins au destinataire. Il s'authentifie avec sa clé privée. La transaction n’est lancée que lorsque la clé privée est correcte. Lorsque la transaction est créée, le réseau des « mineurs » commence à résoudre un problème mathématique extrêmement complexe pour valider ce transfert avec exactitude. Les « mineurs » reçoivent des frais de transaction pour leur travail. Cette rémunération garantit qu’il y a toujours suffisamment de mineurs sur le réseau et que toutes les transactions sont validées. Dès qu’elle est validée, la transaction est écrite dans la « blockchain », qui est un registre qui consigne toutes les transactions effectuées. La « blockchain » est stockée au niveau de chaque client dans le réseau bitcoin. </a:t>
            </a:r>
          </a:p>
          <a:p>
            <a:endParaRPr lang="de-DE" baseline="0" dirty="0"/>
          </a:p>
          <a:p>
            <a:r>
              <a:rPr lang="fr-FR" baseline="0" dirty="0"/>
              <a:t>Comme le montre le graphique, les destinataires de bitcoin ne  sont pas que des personnes privées. Un expéditeur peut également envoyer ses bitcoins à des banques, des services de transfert de fonds et des organismes de change pour changer des bitcoins contre de l'argent réel ou d'autres monnaies cryptées. Enfin, vous ne serez pas surpris d’apprendre qu’il y a des magasins, sur Internet et dans la vie réelle, qui acceptent le bitcoin comme moyen de paiement pour leurs produits et services.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66</a:t>
            </a:fld>
            <a:endParaRPr lang="en-US"/>
          </a:p>
        </p:txBody>
      </p:sp>
    </p:spTree>
    <p:extLst>
      <p:ext uri="{BB962C8B-B14F-4D97-AF65-F5344CB8AC3E}">
        <p14:creationId xmlns:p14="http://schemas.microsoft.com/office/powerpoint/2010/main" val="34490760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noProof="0" dirty="0"/>
              <a:t>Il existe plus de 640 crypto-monnaies différentes (07/2015). Une vue d’ensemble très instructive est présentée sur le site suivant: http://coinmarketcap.com/all/views/all/ </a:t>
            </a:r>
          </a:p>
          <a:p>
            <a:endParaRPr lang="en-GB" baseline="0" noProof="0" dirty="0"/>
          </a:p>
          <a:p>
            <a:r>
              <a:rPr lang="fr-FR" baseline="0" noProof="0" dirty="0"/>
              <a:t>La crypto-monnaie la plus importante et la plus connue est le bitcoin, qui a été inventé à la fin de 2008 par Satoshi </a:t>
            </a:r>
            <a:r>
              <a:rPr lang="fr-FR" baseline="0" noProof="0" dirty="0" err="1"/>
              <a:t>Nakamoto</a:t>
            </a:r>
            <a:r>
              <a:rPr lang="fr-FR" baseline="0" noProof="0" dirty="0"/>
              <a:t>. Il convient cependant de noter qu’il existe également d'autres crypto-monnaies. Certaines d'entre elles ont été créées parce que le bitcoin est devenu trop « lourd » au sens où il n’est pas vraiment pratique pour payer des transactions. D'autres crypto-monnaies ont été créés pour pallier les faiblesses du bitcoin, par exemple DASH (le Logo X11, anciennement </a:t>
            </a:r>
            <a:r>
              <a:rPr lang="fr-FR" baseline="0" noProof="0" dirty="0" err="1"/>
              <a:t>Darkcoin</a:t>
            </a:r>
            <a:r>
              <a:rPr lang="fr-FR" baseline="0" noProof="0" dirty="0"/>
              <a:t>) et effectuer des transactions entièrement anonymes, ou encore le </a:t>
            </a:r>
            <a:r>
              <a:rPr lang="fr-FR" baseline="0" noProof="0" dirty="0" err="1"/>
              <a:t>Litecoin</a:t>
            </a:r>
            <a:r>
              <a:rPr lang="fr-FR" baseline="0" noProof="0" dirty="0"/>
              <a:t>, qui permet d’effectuer des transactions plus petites et plus rapides.  </a:t>
            </a:r>
          </a:p>
          <a:p>
            <a:endParaRPr lang="en-GB" baseline="0" noProof="0" dirty="0"/>
          </a:p>
          <a:p>
            <a:r>
              <a:rPr lang="fr-FR" baseline="0" noProof="0" dirty="0"/>
              <a:t>La plupart des monnaies sont fondées sur la même approche: Un réseau pair à pair qui sert à « miner » (créer) des unités monétaires,  valider les transactions et proposer une offre de monnaie limitée et prédéfinie.</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67</a:t>
            </a:fld>
            <a:endParaRPr lang="en-US"/>
          </a:p>
        </p:txBody>
      </p:sp>
    </p:spTree>
    <p:extLst>
      <p:ext uri="{BB962C8B-B14F-4D97-AF65-F5344CB8AC3E}">
        <p14:creationId xmlns:p14="http://schemas.microsoft.com/office/powerpoint/2010/main" val="3526278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a:t>
            </a:r>
            <a:r>
              <a:rPr lang="fr-FR" baseline="0" dirty="0"/>
              <a:t> trois diapositives suivantes donnent des informations publiées dans le rapport IOCTA sur les formes de crypto-monnaies qui sont utilisées par les criminels et qui ne sont pas des bitcoins.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70</a:t>
            </a:fld>
            <a:endParaRPr lang="en-US"/>
          </a:p>
        </p:txBody>
      </p:sp>
    </p:spTree>
    <p:extLst>
      <p:ext uri="{BB962C8B-B14F-4D97-AF65-F5344CB8AC3E}">
        <p14:creationId xmlns:p14="http://schemas.microsoft.com/office/powerpoint/2010/main" val="778485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a:solidFill>
                  <a:schemeClr val="tx1"/>
                </a:solidFill>
                <a:latin typeface="+mn-lt"/>
                <a:ea typeface="+mn-ea"/>
                <a:cs typeface="+mn-cs"/>
              </a:rPr>
              <a:t>Les objectifs de la session  sont d’aider les participants à se familiariser avec un certain nombre de techniques utilisées par la cybercriminalité. Ces objectifs peuvent être utilisés pour tester les connaissances que les participants ont acquises et leur permettre d'évaluer la formation.  Au terme de cette session, les participants pourront :</a:t>
            </a:r>
          </a:p>
          <a:p>
            <a:pPr marL="171450" lvl="0" indent="-171450">
              <a:buFont typeface="Arial" panose="020B0604020202020204" pitchFamily="34" charset="0"/>
              <a:buChar char="•"/>
            </a:pPr>
            <a:r>
              <a:rPr lang="fr-FR" dirty="0"/>
              <a:t>identifier les formateurs et les autres participants</a:t>
            </a:r>
          </a:p>
          <a:p>
            <a:pPr marL="171450" lvl="0" indent="-171450">
              <a:buFont typeface="Arial" panose="020B0604020202020204" pitchFamily="34" charset="0"/>
              <a:buChar char="•"/>
            </a:pPr>
            <a:r>
              <a:rPr lang="fr-FR" dirty="0"/>
              <a:t>discuter de l’objectif global de la formation</a:t>
            </a:r>
          </a:p>
          <a:p>
            <a:pPr marL="171450" lvl="0" indent="-171450">
              <a:buFont typeface="Arial" panose="020B0604020202020204" pitchFamily="34" charset="0"/>
              <a:buChar char="•"/>
            </a:pPr>
            <a:r>
              <a:rPr lang="fr-FR" dirty="0"/>
              <a:t>expliquer pourquoi cette formation est nécessaire</a:t>
            </a:r>
          </a:p>
          <a:p>
            <a:pPr marL="171450" lvl="0" indent="-171450">
              <a:buFont typeface="Arial" panose="020B0604020202020204" pitchFamily="34" charset="0"/>
              <a:buChar char="•"/>
            </a:pPr>
            <a:r>
              <a:rPr lang="fr-FR" dirty="0"/>
              <a:t>dresser la liste des différents éléments du plan de cours et des activités</a:t>
            </a:r>
          </a:p>
          <a:p>
            <a:pPr marL="171450" indent="-171450">
              <a:buFont typeface="Arial" panose="020B0604020202020204" pitchFamily="34" charset="0"/>
              <a:buChar char="•"/>
            </a:pPr>
            <a:r>
              <a:rPr lang="fr-FR" dirty="0"/>
              <a:t>mentionner les procédures liées à la santé et à la sécurité concernant le lieu de la formation.</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71</a:t>
            </a:fld>
            <a:endParaRPr lang="en-US"/>
          </a:p>
        </p:txBody>
      </p:sp>
    </p:spTree>
    <p:extLst>
      <p:ext uri="{BB962C8B-B14F-4D97-AF65-F5344CB8AC3E}">
        <p14:creationId xmlns:p14="http://schemas.microsoft.com/office/powerpoint/2010/main" val="10165704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dirty="0">
                <a:solidFill>
                  <a:schemeClr val="tx1"/>
                </a:solidFill>
                <a:latin typeface="+mn-lt"/>
                <a:ea typeface="+mn-ea"/>
                <a:cs typeface="+mn-cs"/>
              </a:rPr>
              <a:t>Le formateur devrait donner aux participants la possibilité de poser des questions sur  le cours.</a:t>
            </a:r>
          </a:p>
          <a:p>
            <a:endParaRPr lang="en-GB" sz="1200" b="1" kern="1200" dirty="0">
              <a:solidFill>
                <a:schemeClr val="tx1"/>
              </a:solidFill>
              <a:effectLst/>
              <a:latin typeface="+mn-lt"/>
              <a:ea typeface="+mn-ea"/>
              <a:cs typeface="+mn-cs"/>
            </a:endParaRPr>
          </a:p>
          <a:p>
            <a:r>
              <a:rPr lang="fr-FR" sz="1200" b="1" dirty="0">
                <a:solidFill>
                  <a:schemeClr val="tx1"/>
                </a:solidFill>
                <a:latin typeface="+mn-lt"/>
                <a:ea typeface="+mn-ea"/>
                <a:cs typeface="+mn-cs"/>
              </a:rPr>
              <a:t>Exercices pratiques (le cas échéant)</a:t>
            </a:r>
          </a:p>
          <a:p>
            <a:r>
              <a:rPr lang="fr-FR" sz="1200" dirty="0">
                <a:solidFill>
                  <a:schemeClr val="tx1"/>
                </a:solidFill>
                <a:latin typeface="+mn-lt"/>
                <a:ea typeface="+mn-ea"/>
                <a:cs typeface="+mn-cs"/>
              </a:rPr>
              <a:t>Le seul exercice pratique de cette session est le tour de table de présentation des participants et des formateurs; on trouvera les modalités de cet exercice dans la section précédente.</a:t>
            </a:r>
          </a:p>
          <a:p>
            <a:r>
              <a:rPr lang="fr-FR" sz="1200" dirty="0">
                <a:solidFill>
                  <a:schemeClr val="tx1"/>
                </a:solidFill>
                <a:latin typeface="+mn-lt"/>
                <a:ea typeface="+mn-ea"/>
                <a:cs typeface="+mn-cs"/>
              </a:rPr>
              <a:t> </a:t>
            </a:r>
          </a:p>
          <a:p>
            <a:r>
              <a:rPr lang="fr-FR" sz="1200" b="1" dirty="0">
                <a:solidFill>
                  <a:schemeClr val="tx1"/>
                </a:solidFill>
                <a:latin typeface="+mn-lt"/>
                <a:ea typeface="+mn-ea"/>
                <a:cs typeface="+mn-cs"/>
              </a:rPr>
              <a:t>Contrôle des connaissances</a:t>
            </a:r>
          </a:p>
          <a:p>
            <a:r>
              <a:rPr lang="fr-FR" sz="1200" dirty="0">
                <a:solidFill>
                  <a:schemeClr val="tx1"/>
                </a:solidFill>
                <a:latin typeface="+mn-lt"/>
                <a:ea typeface="+mn-ea"/>
                <a:cs typeface="+mn-cs"/>
              </a:rPr>
              <a:t>Aucun contrôle des connaissances n’est prévu pour cette session.</a:t>
            </a: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72</a:t>
            </a:fld>
            <a:endParaRPr lang="en-GB"/>
          </a:p>
        </p:txBody>
      </p:sp>
    </p:spTree>
    <p:extLst>
      <p:ext uri="{BB962C8B-B14F-4D97-AF65-F5344CB8AC3E}">
        <p14:creationId xmlns:p14="http://schemas.microsoft.com/office/powerpoint/2010/main" val="774022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a:t>
            </a:r>
            <a:r>
              <a:rPr lang="fr-FR" sz="1200" baseline="0" dirty="0">
                <a:solidFill>
                  <a:schemeClr val="tx1"/>
                </a:solidFill>
                <a:latin typeface="+mn-lt"/>
                <a:ea typeface="+mn-ea"/>
                <a:cs typeface="+mn-cs"/>
              </a:rPr>
              <a:t> </a:t>
            </a:r>
          </a:p>
          <a:p>
            <a:r>
              <a:rPr lang="fr-FR" sz="1200" baseline="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https://www.slideshare.net/wearesocialsg/global-digital-statshot-q2-2017</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a:t>
            </a:r>
            <a:r>
              <a:rPr lang="fr-FR" sz="1200" baseline="0" dirty="0">
                <a:solidFill>
                  <a:schemeClr val="tx1"/>
                </a:solidFill>
                <a:latin typeface="+mn-lt"/>
                <a:ea typeface="+mn-ea"/>
                <a:cs typeface="+mn-cs"/>
              </a:rPr>
              <a:t> </a:t>
            </a:r>
          </a:p>
          <a:p>
            <a:r>
              <a:rPr lang="fr-FR" sz="1200" baseline="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a:t>
            </a:r>
            <a:r>
              <a:rPr lang="fr-FR" sz="1200" baseline="0" dirty="0">
                <a:solidFill>
                  <a:schemeClr val="tx1"/>
                </a:solidFill>
                <a:latin typeface="+mn-lt"/>
                <a:ea typeface="+mn-ea"/>
                <a:cs typeface="+mn-cs"/>
              </a:rPr>
              <a:t> </a:t>
            </a:r>
          </a:p>
          <a:p>
            <a:r>
              <a:rPr lang="fr-FR" sz="1200" baseline="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fr-FR" sz="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dirty="0">
                <a:solidFill>
                  <a:schemeClr val="tx1"/>
                </a:solidFill>
                <a:latin typeface="+mn-lt"/>
                <a:ea typeface="+mn-ea"/>
                <a:cs typeface="+mn-cs"/>
              </a:rPr>
              <a:t>Cette section sert à présenter quelques informations liminaires.</a:t>
            </a:r>
            <a:r>
              <a:rPr lang="fr-FR" sz="1200" baseline="0" dirty="0">
                <a:solidFill>
                  <a:schemeClr val="tx1"/>
                </a:solidFill>
                <a:latin typeface="+mn-lt"/>
                <a:ea typeface="+mn-ea"/>
                <a:cs typeface="+mn-cs"/>
              </a:rPr>
              <a:t> </a:t>
            </a:r>
          </a:p>
          <a:p>
            <a:r>
              <a:rPr lang="fr-FR" sz="1200" baseline="0" dirty="0">
                <a:solidFill>
                  <a:schemeClr val="tx1"/>
                </a:solidFill>
                <a:latin typeface="+mn-lt"/>
                <a:ea typeface="+mn-ea"/>
                <a:cs typeface="+mn-cs"/>
              </a:rPr>
              <a:t>Les sujets abordés étant déjà traités dans le cours de formation initiale, le formateur évaluera la nécessité  de revenir sur cette partie ou de passer directement à de nouveaux sujets.</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a:t>Source: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9</a:t>
            </a:fld>
            <a:endParaRPr lang="en-US"/>
          </a:p>
        </p:txBody>
      </p:sp>
    </p:spTree>
    <p:extLst>
      <p:ext uri="{BB962C8B-B14F-4D97-AF65-F5344CB8AC3E}">
        <p14:creationId xmlns:p14="http://schemas.microsoft.com/office/powerpoint/2010/main" val="5222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3875C-D206-EB44-B59F-1EDFAD2C5F06}" type="datetimeFigureOut">
              <a:rPr lang="en-US" smtClean="0"/>
              <a:pPr/>
              <a:t>11/20/2018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1BBC2-C6C1-6D4F-9D3D-8F3A1589EE87}" type="slidenum">
              <a:rPr lang="en-US" smtClean="0"/>
              <a:pPr/>
              <a:t>‹#›</a:t>
            </a:fld>
            <a:endParaRPr lang="en-US"/>
          </a:p>
        </p:txBody>
      </p:sp>
      <p:sp>
        <p:nvSpPr>
          <p:cNvPr id="7" name="Rectangle 6"/>
          <p:cNvSpPr/>
          <p:nvPr userDrawn="1"/>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21"/>
          <p:cNvSpPr>
            <a:spLocks noChangeArrowheads="1"/>
          </p:cNvSpPr>
          <p:nvPr userDrawn="1"/>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 </a:t>
            </a:r>
            <a:fld id="{BC1FC2EF-4E97-CE44-8211-E22E5CE7EAC8}" type="slidenum">
              <a:rPr lang="en-US" sz="1200" b="1">
                <a:solidFill>
                  <a:srgbClr val="FFFFFF"/>
                </a:solidFill>
                <a:latin typeface="Verdana" charset="0"/>
                <a:cs typeface="Verdana" charset="0"/>
              </a:rPr>
              <a:pPr algn="ctr"/>
              <a:t>‹#›</a:t>
            </a:fld>
            <a:r>
              <a:rPr lang="en-US" sz="1200" b="1" dirty="0">
                <a:solidFill>
                  <a:srgbClr val="FFFFFF"/>
                </a:solidFill>
                <a:latin typeface="Verdana" charset="0"/>
                <a:cs typeface="Verdana" charset="0"/>
              </a:rPr>
              <a:t> -</a:t>
            </a:r>
          </a:p>
        </p:txBody>
      </p:sp>
      <p:sp>
        <p:nvSpPr>
          <p:cNvPr id="9" name="Rectangle 8"/>
          <p:cNvSpPr/>
          <p:nvPr userDrawn="1"/>
        </p:nvSpPr>
        <p:spPr>
          <a:xfrm>
            <a:off x="-34925" y="-95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21"/>
          <p:cNvSpPr>
            <a:spLocks noChangeArrowheads="1"/>
          </p:cNvSpPr>
          <p:nvPr userDrawn="1"/>
        </p:nvSpPr>
        <p:spPr bwMode="auto">
          <a:xfrm>
            <a:off x="7938" y="19244"/>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Council</a:t>
            </a:r>
            <a:r>
              <a:rPr lang="en-US" sz="1200" b="1" baseline="0" dirty="0">
                <a:solidFill>
                  <a:srgbClr val="FFFFFF"/>
                </a:solidFill>
                <a:latin typeface="Verdana" charset="0"/>
                <a:cs typeface="Verdana" charset="0"/>
              </a:rPr>
              <a:t> of Europe/ C-PROC </a:t>
            </a:r>
            <a:r>
              <a:rPr lang="mr-IN" sz="1200" b="1" baseline="0" dirty="0">
                <a:solidFill>
                  <a:srgbClr val="FFFFFF"/>
                </a:solidFill>
                <a:latin typeface="Verdana" charset="0"/>
                <a:cs typeface="Verdana" charset="0"/>
              </a:rPr>
              <a:t>–</a:t>
            </a:r>
            <a:r>
              <a:rPr lang="en-US" sz="1200" b="1" baseline="0" dirty="0">
                <a:solidFill>
                  <a:srgbClr val="FFFFFF"/>
                </a:solidFill>
                <a:latin typeface="Verdana" charset="0"/>
                <a:cs typeface="Verdana" charset="0"/>
              </a:rPr>
              <a:t> Advanced Judicial Course on Cybercrime and Electronic Evidence</a:t>
            </a:r>
            <a:endParaRPr lang="en-US" sz="1200" b="1" dirty="0">
              <a:solidFill>
                <a:srgbClr val="FFFFFF"/>
              </a:solidFill>
              <a:latin typeface="Verdana" charset="0"/>
              <a:cs typeface="Verdana"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BvId5-0295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trendmicro.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9.png"/><Relationship Id="rId4" Type="http://schemas.openxmlformats.org/officeDocument/2006/relationships/notesSlide" Target="../notesSlides/notesSlide3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pentestpartners.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coinmarket"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fr-FR"/>
              <a:t>Cybercriminalité – Formation avancée pour les juges et les procureurs</a:t>
            </a:r>
          </a:p>
        </p:txBody>
      </p:sp>
      <p:sp>
        <p:nvSpPr>
          <p:cNvPr id="3" name="Subtitle 2"/>
          <p:cNvSpPr>
            <a:spLocks noGrp="1"/>
          </p:cNvSpPr>
          <p:nvPr>
            <p:ph type="subTitle" idx="1"/>
          </p:nvPr>
        </p:nvSpPr>
        <p:spPr/>
        <p:txBody>
          <a:bodyPr/>
          <a:lstStyle/>
          <a:p>
            <a:r>
              <a:rPr lang="fr-FR">
                <a:solidFill>
                  <a:schemeClr val="bg1">
                    <a:lumMod val="65000"/>
                  </a:schemeClr>
                </a:solidFill>
              </a:rPr>
              <a:t>Session 2.1.3</a:t>
            </a:r>
          </a:p>
          <a:p>
            <a:r>
              <a:rPr lang="fr-FR">
                <a:solidFill>
                  <a:schemeClr val="bg1">
                    <a:lumMod val="65000"/>
                  </a:schemeClr>
                </a:solidFill>
              </a:rPr>
              <a:t>Le point sur les nouvelles technologies</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6" y="443764"/>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fr-FR" b="1" dirty="0"/>
              <a:t>Utilisation des médias sociaux: aperçu régional</a:t>
            </a:r>
          </a:p>
        </p:txBody>
      </p:sp>
      <p:pic>
        <p:nvPicPr>
          <p:cNvPr id="5" name="Picture 4"/>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126053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sz="4000" b="1"/>
              <a:t>Utilisateurs actifs par plateforme</a:t>
            </a:r>
          </a:p>
        </p:txBody>
      </p:sp>
      <p:pic>
        <p:nvPicPr>
          <p:cNvPr id="4" name="Picture 3"/>
          <p:cNvPicPr>
            <a:picLocks noChangeAspect="1"/>
          </p:cNvPicPr>
          <p:nvPr/>
        </p:nvPicPr>
        <p:blipFill rotWithShape="1">
          <a:blip r:embed="rId3"/>
          <a:srcRect t="8120" b="1624"/>
          <a:stretch/>
        </p:blipFill>
        <p:spPr>
          <a:xfrm>
            <a:off x="0" y="1492590"/>
            <a:ext cx="9144000" cy="5158154"/>
          </a:xfrm>
          <a:prstGeom prst="rect">
            <a:avLst/>
          </a:prstGeom>
        </p:spPr>
      </p:pic>
    </p:spTree>
    <p:extLst>
      <p:ext uri="{BB962C8B-B14F-4D97-AF65-F5344CB8AC3E}">
        <p14:creationId xmlns:p14="http://schemas.microsoft.com/office/powerpoint/2010/main" val="118816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sz="4000" b="1"/>
              <a:t>Temps passé sur les médias sociaux</a:t>
            </a:r>
          </a:p>
        </p:txBody>
      </p:sp>
      <p:pic>
        <p:nvPicPr>
          <p:cNvPr id="5" name="Picture 4"/>
          <p:cNvPicPr>
            <a:picLocks noChangeAspect="1"/>
          </p:cNvPicPr>
          <p:nvPr/>
        </p:nvPicPr>
        <p:blipFill rotWithShape="1">
          <a:blip r:embed="rId3"/>
          <a:srcRect t="8120" b="1624"/>
          <a:stretch/>
        </p:blipFill>
        <p:spPr>
          <a:xfrm>
            <a:off x="0" y="1531078"/>
            <a:ext cx="9144000" cy="5158154"/>
          </a:xfrm>
          <a:prstGeom prst="rect">
            <a:avLst/>
          </a:prstGeom>
        </p:spPr>
      </p:pic>
    </p:spTree>
    <p:extLst>
      <p:ext uri="{BB962C8B-B14F-4D97-AF65-F5344CB8AC3E}">
        <p14:creationId xmlns:p14="http://schemas.microsoft.com/office/powerpoint/2010/main" val="120331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81214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96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sz="3200" b="1" dirty="0"/>
              <a:t>2016 – Cyber-braquage de la banque centrale du Bangladesh (via le réseau SWIFT)</a:t>
            </a:r>
          </a:p>
        </p:txBody>
      </p:sp>
      <p:sp>
        <p:nvSpPr>
          <p:cNvPr id="3" name="Content Placeholder 2"/>
          <p:cNvSpPr>
            <a:spLocks noGrp="1"/>
          </p:cNvSpPr>
          <p:nvPr>
            <p:ph idx="1"/>
          </p:nvPr>
        </p:nvSpPr>
        <p:spPr>
          <a:xfrm>
            <a:off x="140677" y="1600200"/>
            <a:ext cx="8736037" cy="4673991"/>
          </a:xfrm>
        </p:spPr>
        <p:txBody>
          <a:bodyPr>
            <a:noAutofit/>
          </a:bodyPr>
          <a:lstStyle/>
          <a:p>
            <a:pPr marL="0" indent="0" algn="just">
              <a:spcBef>
                <a:spcPts val="600"/>
              </a:spcBef>
              <a:spcAft>
                <a:spcPts val="600"/>
              </a:spcAft>
              <a:buNone/>
            </a:pPr>
            <a:r>
              <a:rPr lang="fr-FR" sz="2400" dirty="0">
                <a:cs typeface="Verdana" charset="0"/>
              </a:rPr>
              <a:t>En février 2016, des instructions ont été envoyées par le réseau SWIFT pour transférer </a:t>
            </a:r>
            <a:r>
              <a:rPr lang="fr-FR" sz="2400" b="1" dirty="0">
                <a:cs typeface="Verdana" charset="0"/>
              </a:rPr>
              <a:t>951 millions d’USD </a:t>
            </a:r>
            <a:r>
              <a:rPr lang="fr-FR" sz="2400" dirty="0">
                <a:cs typeface="Verdana" charset="0"/>
              </a:rPr>
              <a:t>déposés à la Bangladesh Bank, la banque centrale du Bangladesh. </a:t>
            </a:r>
          </a:p>
          <a:p>
            <a:pPr marL="0" indent="0" algn="just">
              <a:spcBef>
                <a:spcPts val="600"/>
              </a:spcBef>
              <a:spcAft>
                <a:spcPts val="600"/>
              </a:spcAft>
              <a:buNone/>
            </a:pPr>
            <a:r>
              <a:rPr lang="fr-FR" sz="2400" dirty="0">
                <a:cs typeface="Verdana" charset="0"/>
              </a:rPr>
              <a:t>Cinq transactions d'une valeur de </a:t>
            </a:r>
            <a:r>
              <a:rPr lang="fr-FR" sz="2400" b="1" dirty="0">
                <a:cs typeface="Verdana" charset="0"/>
              </a:rPr>
              <a:t>101 millions d’USD</a:t>
            </a:r>
            <a:r>
              <a:rPr lang="fr-FR" sz="2400" dirty="0">
                <a:cs typeface="Verdana" charset="0"/>
              </a:rPr>
              <a:t> ont été effectuées par des pirates informatiques en vue de retirer cette somme déposée sur un compte de la Bangladesh Bank à la </a:t>
            </a:r>
            <a:r>
              <a:rPr lang="fr-FR" sz="2400" dirty="0" err="1">
                <a:cs typeface="Verdana" charset="0"/>
              </a:rPr>
              <a:t>Federal</a:t>
            </a:r>
            <a:r>
              <a:rPr lang="fr-FR" sz="2400" dirty="0">
                <a:cs typeface="Verdana" charset="0"/>
              </a:rPr>
              <a:t> Reserve Bank of New York. Les pirates ont réussi à virer 20 millions d’USD au Sri Lanka (récupérés </a:t>
            </a:r>
            <a:r>
              <a:rPr lang="fr-FR" sz="2400" dirty="0" err="1">
                <a:cs typeface="Verdana" charset="0"/>
              </a:rPr>
              <a:t>depui</a:t>
            </a:r>
            <a:r>
              <a:rPr lang="fr-FR" sz="2400" dirty="0">
                <a:cs typeface="Verdana" charset="0"/>
              </a:rPr>
              <a:t>) et 81 millions d’USD aux Philippines (dont environ 18 millions d’USD ont été récupérés). </a:t>
            </a:r>
          </a:p>
          <a:p>
            <a:pPr marL="0" indent="0" algn="just">
              <a:spcBef>
                <a:spcPts val="600"/>
              </a:spcBef>
              <a:spcAft>
                <a:spcPts val="600"/>
              </a:spcAft>
              <a:buNone/>
            </a:pPr>
            <a:r>
              <a:rPr lang="fr-FR" sz="2400" dirty="0">
                <a:cs typeface="Verdana" charset="0"/>
              </a:rPr>
              <a:t>La </a:t>
            </a:r>
            <a:r>
              <a:rPr lang="fr-FR" sz="2400" dirty="0" err="1">
                <a:cs typeface="Verdana" charset="0"/>
              </a:rPr>
              <a:t>Federal</a:t>
            </a:r>
            <a:r>
              <a:rPr lang="fr-FR" sz="2400" dirty="0">
                <a:cs typeface="Verdana" charset="0"/>
              </a:rPr>
              <a:t> Reserve Bank of New York a bloqué les trente opérations restantes, soit </a:t>
            </a:r>
            <a:r>
              <a:rPr lang="fr-FR" sz="2400" b="1" dirty="0">
                <a:cs typeface="Verdana" charset="0"/>
              </a:rPr>
              <a:t>850 millions d’USD</a:t>
            </a:r>
            <a:r>
              <a:rPr lang="fr-FR" sz="2400" dirty="0">
                <a:cs typeface="Verdana" charset="0"/>
              </a:rPr>
              <a:t>, à la demande de la Bangladesh Bank.</a:t>
            </a:r>
          </a:p>
        </p:txBody>
      </p:sp>
    </p:spTree>
    <p:extLst>
      <p:ext uri="{BB962C8B-B14F-4D97-AF65-F5344CB8AC3E}">
        <p14:creationId xmlns:p14="http://schemas.microsoft.com/office/powerpoint/2010/main" val="221638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fr-FR" sz="4000" b="1"/>
              <a:t>2016 – Le FBI pirate l’iPhone des terroristes</a:t>
            </a:r>
          </a:p>
        </p:txBody>
      </p:sp>
      <p:sp>
        <p:nvSpPr>
          <p:cNvPr id="3" name="Content Placeholder 2"/>
          <p:cNvSpPr>
            <a:spLocks noGrp="1"/>
          </p:cNvSpPr>
          <p:nvPr>
            <p:ph idx="1"/>
          </p:nvPr>
        </p:nvSpPr>
        <p:spPr>
          <a:xfrm>
            <a:off x="457200" y="1397677"/>
            <a:ext cx="8229600" cy="1844435"/>
          </a:xfrm>
        </p:spPr>
        <p:txBody>
          <a:bodyPr>
            <a:noAutofit/>
          </a:bodyPr>
          <a:lstStyle/>
          <a:p>
            <a:pPr marL="0" indent="0" algn="just">
              <a:spcBef>
                <a:spcPts val="600"/>
              </a:spcBef>
              <a:spcAft>
                <a:spcPts val="600"/>
              </a:spcAft>
              <a:buNone/>
            </a:pPr>
            <a:r>
              <a:rPr lang="fr-FR" sz="2000" dirty="0">
                <a:cs typeface="Verdana" charset="0"/>
              </a:rPr>
              <a:t>Un juge fédéral de Californie </a:t>
            </a:r>
            <a:r>
              <a:rPr lang="fr-FR" sz="2000" b="1" dirty="0">
                <a:cs typeface="Verdana" charset="0"/>
              </a:rPr>
              <a:t>a ordonné à Apple d’aider le FBI à accéder au contenu d’un iPhone</a:t>
            </a:r>
            <a:r>
              <a:rPr lang="fr-FR" sz="2000" dirty="0">
                <a:cs typeface="Verdana" charset="0"/>
              </a:rPr>
              <a:t> utilisé par Syed </a:t>
            </a:r>
            <a:r>
              <a:rPr lang="fr-FR" sz="2000" dirty="0" err="1">
                <a:cs typeface="Verdana" charset="0"/>
              </a:rPr>
              <a:t>Rizwan</a:t>
            </a:r>
            <a:r>
              <a:rPr lang="fr-FR" sz="2000" dirty="0">
                <a:cs typeface="Verdana" charset="0"/>
              </a:rPr>
              <a:t> </a:t>
            </a:r>
            <a:r>
              <a:rPr lang="fr-FR" sz="2000" dirty="0" err="1">
                <a:cs typeface="Verdana" charset="0"/>
              </a:rPr>
              <a:t>Farook</a:t>
            </a:r>
            <a:r>
              <a:rPr lang="fr-FR" sz="2000" dirty="0">
                <a:cs typeface="Verdana" charset="0"/>
              </a:rPr>
              <a:t>, un des auteurs de la fusillade de San Bernardino, ce qui a déclenché une véritable bataille médiatique. Apple devait déverrouiller une fonctionnalité qui bloquait les enquêteurs lorsqu’ils avaient fait 10 tentatives infructueuses pour déterminer le bon mot de passe</a:t>
            </a:r>
          </a:p>
        </p:txBody>
      </p:sp>
      <p:sp>
        <p:nvSpPr>
          <p:cNvPr id="4" name="Curved Left Arrow 3"/>
          <p:cNvSpPr/>
          <p:nvPr/>
        </p:nvSpPr>
        <p:spPr>
          <a:xfrm>
            <a:off x="457200" y="3444635"/>
            <a:ext cx="8229600" cy="2963542"/>
          </a:xfrm>
          <a:prstGeom prst="curvedLeftArrow">
            <a:avLst>
              <a:gd name="adj1" fmla="val 9033"/>
              <a:gd name="adj2" fmla="val 19444"/>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207080" y="3598309"/>
            <a:ext cx="190576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fr-FR" sz="1200">
                <a:cs typeface="Verdana" charset="0"/>
              </a:rPr>
              <a:t>16 février: le juge fédéral ordonne à Apple d'aider le FBI à accéder au contenu de l’iPhone</a:t>
            </a:r>
          </a:p>
        </p:txBody>
      </p:sp>
      <p:sp>
        <p:nvSpPr>
          <p:cNvPr id="6" name="Rectangle 5"/>
          <p:cNvSpPr/>
          <p:nvPr/>
        </p:nvSpPr>
        <p:spPr>
          <a:xfrm>
            <a:off x="2420680" y="3579065"/>
            <a:ext cx="1744626"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fr-FR" sz="1200" dirty="0">
                <a:cs typeface="Verdana" charset="0"/>
              </a:rPr>
              <a:t>25 février: Apple s’oppose à l'ordonnance du tribunal et demande une suspension de la décision</a:t>
            </a:r>
          </a:p>
        </p:txBody>
      </p:sp>
      <p:sp>
        <p:nvSpPr>
          <p:cNvPr id="7" name="Rectangle 6"/>
          <p:cNvSpPr/>
          <p:nvPr/>
        </p:nvSpPr>
        <p:spPr>
          <a:xfrm>
            <a:off x="4463773" y="3444635"/>
            <a:ext cx="2058723"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fr-FR" sz="1200" dirty="0">
                <a:cs typeface="Verdana" charset="0"/>
              </a:rPr>
              <a:t>2 mars: Apple dépose un recours contre l'ordonnance et affirme qu'elle refusera d'écrire le code pour aider le FBI à déverrouiller l'iPhone crypté.</a:t>
            </a:r>
          </a:p>
        </p:txBody>
      </p:sp>
      <p:sp>
        <p:nvSpPr>
          <p:cNvPr id="8" name="Rectangle 7"/>
          <p:cNvSpPr/>
          <p:nvPr/>
        </p:nvSpPr>
        <p:spPr>
          <a:xfrm>
            <a:off x="6734140" y="4106141"/>
            <a:ext cx="2251127"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fr-FR" sz="1200" dirty="0">
                <a:cs typeface="Verdana" charset="0"/>
              </a:rPr>
              <a:t>10 mars: le ministère de la Justice rend sa décision concernant le recours d'Apple. […] le ministère déclare qu’Apple soulève de faux arguments et qu'il ne demande pas un « code universel ou une porte dérobée ».</a:t>
            </a:r>
          </a:p>
        </p:txBody>
      </p:sp>
      <p:sp>
        <p:nvSpPr>
          <p:cNvPr id="9" name="Rectangle 8"/>
          <p:cNvSpPr/>
          <p:nvPr/>
        </p:nvSpPr>
        <p:spPr>
          <a:xfrm>
            <a:off x="4338713" y="5172691"/>
            <a:ext cx="2270367"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fr-FR" sz="1200" dirty="0">
                <a:cs typeface="Verdana" charset="0"/>
              </a:rPr>
              <a:t>21 mars: 24 heures avant le début de la première audience, le ministère de la Justice demande un report en expliquant qu'il a besoin de tester une nouvelle méthode pour déverrouiller l'iPhone.</a:t>
            </a:r>
          </a:p>
        </p:txBody>
      </p:sp>
      <p:sp>
        <p:nvSpPr>
          <p:cNvPr id="10" name="Rectangle 9"/>
          <p:cNvSpPr/>
          <p:nvPr/>
        </p:nvSpPr>
        <p:spPr>
          <a:xfrm>
            <a:off x="1304818" y="4899020"/>
            <a:ext cx="2697183" cy="175432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fr-FR" sz="1200" dirty="0">
                <a:cs typeface="Verdana" charset="0"/>
              </a:rPr>
              <a:t>28 mars: le ministère de la Justice retire son action en justice contre Apple Inc., déclarant que la méthode utilisée par un intervenant extérieur pour contourner la fonction de verrouillage du téléphone mobile s’est avérée fructueuse. Le ministère n’a pas expliqué en détail la méthode utilisée ou l’aide apportée par l’intervenant extérieur.</a:t>
            </a:r>
          </a:p>
        </p:txBody>
      </p:sp>
    </p:spTree>
    <p:extLst>
      <p:ext uri="{BB962C8B-B14F-4D97-AF65-F5344CB8AC3E}">
        <p14:creationId xmlns:p14="http://schemas.microsoft.com/office/powerpoint/2010/main" val="227832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062" y="1524000"/>
            <a:ext cx="9061938" cy="4353272"/>
          </a:xfrm>
        </p:spPr>
        <p:txBody>
          <a:bodyPr>
            <a:noAutofit/>
          </a:bodyPr>
          <a:lstStyle/>
          <a:p>
            <a:pPr>
              <a:spcBef>
                <a:spcPts val="600"/>
              </a:spcBef>
            </a:pPr>
            <a:r>
              <a:rPr lang="fr-FR" sz="2000" dirty="0">
                <a:cs typeface="Verdana"/>
              </a:rPr>
              <a:t>Le réseau Avalanche, qui remonte à 2009, serait </a:t>
            </a:r>
            <a:r>
              <a:rPr lang="fr-FR" sz="2000" b="1" dirty="0">
                <a:cs typeface="Verdana"/>
              </a:rPr>
              <a:t>constitué de plus de 600 serveurs </a:t>
            </a:r>
            <a:r>
              <a:rPr lang="fr-FR" sz="2000" dirty="0">
                <a:cs typeface="Verdana"/>
              </a:rPr>
              <a:t>utilisés pour distribuer </a:t>
            </a:r>
            <a:r>
              <a:rPr lang="fr-FR" sz="2000" b="1" dirty="0">
                <a:cs typeface="Verdana"/>
              </a:rPr>
              <a:t>20 souches de logiciels malveillants différents</a:t>
            </a:r>
            <a:r>
              <a:rPr lang="fr-FR" sz="2000" dirty="0">
                <a:cs typeface="Verdana"/>
              </a:rPr>
              <a:t> à plus de 500 000 ordinateurs dans le monde entier.</a:t>
            </a:r>
          </a:p>
          <a:p>
            <a:pPr>
              <a:spcBef>
                <a:spcPts val="600"/>
              </a:spcBef>
            </a:pPr>
            <a:r>
              <a:rPr lang="fr-FR" sz="2000" dirty="0">
                <a:cs typeface="Verdana"/>
              </a:rPr>
              <a:t>Il représente un </a:t>
            </a:r>
            <a:r>
              <a:rPr lang="fr-FR" sz="2000" b="1" dirty="0">
                <a:cs typeface="Verdana"/>
              </a:rPr>
              <a:t>impact économique énorme </a:t>
            </a:r>
            <a:r>
              <a:rPr lang="fr-FR" sz="2000" dirty="0">
                <a:cs typeface="Verdana"/>
              </a:rPr>
              <a:t>dont le montant global est difficile à évaluer.</a:t>
            </a:r>
          </a:p>
          <a:p>
            <a:pPr>
              <a:spcBef>
                <a:spcPts val="600"/>
              </a:spcBef>
            </a:pPr>
            <a:r>
              <a:rPr lang="fr-FR" sz="2000" dirty="0">
                <a:cs typeface="Verdana"/>
              </a:rPr>
              <a:t>Durée prolongée des opérations</a:t>
            </a:r>
          </a:p>
          <a:p>
            <a:pPr>
              <a:spcBef>
                <a:spcPts val="600"/>
              </a:spcBef>
            </a:pPr>
            <a:r>
              <a:rPr lang="fr-FR" sz="2000" b="1" dirty="0">
                <a:cs typeface="Verdana"/>
              </a:rPr>
              <a:t>4 ans d’enquête</a:t>
            </a:r>
          </a:p>
          <a:p>
            <a:pPr lvl="1">
              <a:spcBef>
                <a:spcPts val="600"/>
              </a:spcBef>
            </a:pPr>
            <a:r>
              <a:rPr lang="fr-FR" sz="2000" dirty="0"/>
              <a:t>Les enquêteurs ont découvert qu’un logiciel rançonneur et un cheval de Troie bancaire utilisaient les mêmes serveurs de commande et de contrôle (C&amp;C) en Allemagne, Autriche et Suisse.</a:t>
            </a:r>
          </a:p>
          <a:p>
            <a:pPr lvl="1">
              <a:spcBef>
                <a:spcPts val="600"/>
              </a:spcBef>
            </a:pPr>
            <a:r>
              <a:rPr lang="fr-FR" sz="2000" dirty="0"/>
              <a:t>La rétro-ingénierie a permis de trouver des méthodes de génération de domaine et il a été possible de délimiter l'univers des domaines auxquels chacune de ces familles de logiciels malveillants faisait référence à (environ 800 000, soit 1% des domaines enregistrés)</a:t>
            </a:r>
          </a:p>
          <a:p>
            <a:pPr>
              <a:spcBef>
                <a:spcPts val="600"/>
              </a:spcBef>
            </a:pPr>
            <a:endParaRPr lang="en-US" sz="2400" dirty="0">
              <a:cs typeface="Verdana"/>
            </a:endParaRPr>
          </a:p>
        </p:txBody>
      </p:sp>
      <p:sp>
        <p:nvSpPr>
          <p:cNvPr id="9" name="Title 1"/>
          <p:cNvSpPr>
            <a:spLocks noGrp="1"/>
          </p:cNvSpPr>
          <p:nvPr>
            <p:ph type="title"/>
          </p:nvPr>
        </p:nvSpPr>
        <p:spPr>
          <a:xfrm>
            <a:off x="457200" y="274638"/>
            <a:ext cx="8393384" cy="1143000"/>
          </a:xfrm>
        </p:spPr>
        <p:txBody>
          <a:bodyPr>
            <a:noAutofit/>
          </a:bodyPr>
          <a:lstStyle/>
          <a:p>
            <a:pPr algn="l"/>
            <a:r>
              <a:rPr lang="fr-FR" sz="3600" b="1" dirty="0"/>
              <a:t>2016 – Démantèlement du réseau de botnets Avalanche (1/2) </a:t>
            </a:r>
          </a:p>
        </p:txBody>
      </p:sp>
    </p:spTree>
    <p:extLst>
      <p:ext uri="{BB962C8B-B14F-4D97-AF65-F5344CB8AC3E}">
        <p14:creationId xmlns:p14="http://schemas.microsoft.com/office/powerpoint/2010/main" val="3990448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953" y="1412776"/>
            <a:ext cx="8850923" cy="4824536"/>
          </a:xfrm>
        </p:spPr>
        <p:txBody>
          <a:bodyPr>
            <a:noAutofit/>
          </a:bodyPr>
          <a:lstStyle/>
          <a:p>
            <a:pPr>
              <a:spcBef>
                <a:spcPts val="600"/>
              </a:spcBef>
            </a:pPr>
            <a:r>
              <a:rPr lang="fr-FR" sz="2000" dirty="0"/>
              <a:t>Environ </a:t>
            </a:r>
            <a:r>
              <a:rPr lang="fr-FR" sz="2000" b="1" dirty="0"/>
              <a:t>800 000 domaines </a:t>
            </a:r>
            <a:r>
              <a:rPr lang="fr-FR" sz="2000" dirty="0"/>
              <a:t>ont été bloqués, dans de nombreux pays </a:t>
            </a:r>
            <a:r>
              <a:rPr lang="en-US" sz="2000" dirty="0">
                <a:cs typeface="Verdana"/>
                <a:sym typeface="Wingdings"/>
              </a:rPr>
              <a:t></a:t>
            </a:r>
            <a:r>
              <a:rPr lang="fr-FR" sz="2000" dirty="0"/>
              <a:t> LARGE COOPÉRATION TRANSFRONTIÈRE, </a:t>
            </a:r>
            <a:r>
              <a:rPr lang="fr-FR" sz="2000" b="1" dirty="0"/>
              <a:t>opération internationale d'une durée de 6 mois</a:t>
            </a:r>
          </a:p>
          <a:p>
            <a:pPr>
              <a:spcBef>
                <a:spcPts val="600"/>
              </a:spcBef>
            </a:pPr>
            <a:r>
              <a:rPr lang="fr-FR" sz="2000" b="1" dirty="0"/>
              <a:t>Ordonnances de tribunaux </a:t>
            </a:r>
            <a:r>
              <a:rPr lang="fr-FR" sz="2000" dirty="0"/>
              <a:t>des États-Unis et d’Allemagne: + de 60 domaines, + de 40 unités d’enregistrement, + de 30 pays</a:t>
            </a:r>
          </a:p>
          <a:p>
            <a:pPr>
              <a:spcBef>
                <a:spcPts val="600"/>
              </a:spcBef>
            </a:pPr>
            <a:r>
              <a:rPr lang="fr-FR" sz="2000" dirty="0"/>
              <a:t>Les </a:t>
            </a:r>
            <a:r>
              <a:rPr lang="fr-FR" sz="2000" b="1" dirty="0"/>
              <a:t>traités d'entraide juridique </a:t>
            </a:r>
            <a:r>
              <a:rPr lang="fr-FR" sz="2000" dirty="0"/>
              <a:t>bilatéraux et multilatéraux ne s’appliquant pas dans chaque pays, une coopération volontaire directe a été demandée</a:t>
            </a:r>
          </a:p>
          <a:p>
            <a:pPr lvl="1">
              <a:spcBef>
                <a:spcPts val="600"/>
              </a:spcBef>
            </a:pPr>
            <a:r>
              <a:rPr lang="fr-FR" sz="1600" b="1" dirty="0"/>
              <a:t>Le domaine existant a été redirigé vers des serveurs contrôlés par des services de répression (</a:t>
            </a:r>
            <a:r>
              <a:rPr lang="fr-FR" sz="1600" b="1" dirty="0" err="1"/>
              <a:t>sinkholing</a:t>
            </a:r>
            <a:r>
              <a:rPr lang="fr-FR" sz="1600" b="1" dirty="0"/>
              <a:t>) (saisie)</a:t>
            </a:r>
          </a:p>
          <a:p>
            <a:pPr lvl="1">
              <a:spcBef>
                <a:spcPts val="600"/>
              </a:spcBef>
            </a:pPr>
            <a:r>
              <a:rPr lang="fr-FR" sz="1600" b="1" dirty="0"/>
              <a:t>Les noms de domaine non enregistrés ont été rendus insolubles (blocage)</a:t>
            </a:r>
          </a:p>
          <a:p>
            <a:pPr lvl="1">
              <a:spcBef>
                <a:spcPts val="600"/>
              </a:spcBef>
            </a:pPr>
            <a:r>
              <a:rPr lang="fr-FR" sz="1600" b="1" dirty="0"/>
              <a:t>Un domaine a été enregistré et attribué à un serveur contrôlé qui est consacré à l'observation (échantillonnage)</a:t>
            </a:r>
          </a:p>
          <a:p>
            <a:pPr>
              <a:spcBef>
                <a:spcPts val="600"/>
              </a:spcBef>
            </a:pPr>
            <a:r>
              <a:rPr lang="fr-FR" sz="2000" dirty="0"/>
              <a:t>Confidentialité stricte de l'opération</a:t>
            </a:r>
          </a:p>
          <a:p>
            <a:pPr>
              <a:spcBef>
                <a:spcPts val="600"/>
              </a:spcBef>
            </a:pPr>
            <a:r>
              <a:rPr lang="fr-FR" sz="2000" b="1" dirty="0">
                <a:cs typeface="Verdana"/>
              </a:rPr>
              <a:t>L’assainissement</a:t>
            </a:r>
            <a:r>
              <a:rPr lang="fr-FR" sz="2000" dirty="0">
                <a:cs typeface="Verdana"/>
              </a:rPr>
              <a:t> (nettoyage) a été coordonné par la police allemande avec la collaboration de 80 pays</a:t>
            </a:r>
          </a:p>
          <a:p>
            <a:pPr>
              <a:spcBef>
                <a:spcPts val="600"/>
              </a:spcBef>
            </a:pPr>
            <a:endParaRPr lang="en-US" sz="2000" dirty="0">
              <a:cs typeface="Verdana"/>
            </a:endParaRPr>
          </a:p>
        </p:txBody>
      </p:sp>
      <p:sp>
        <p:nvSpPr>
          <p:cNvPr id="13" name="Rectangle 12"/>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sz="1200" b="1">
                <a:solidFill>
                  <a:srgbClr val="FFFFFF"/>
                </a:solidFill>
                <a:latin typeface="Verdana" charset="0"/>
                <a:cs typeface="Verdana" charset="0"/>
              </a:rPr>
              <a:t>								                      - </a:t>
            </a:r>
            <a:fld id="{BC1FC2EF-4E97-CE44-8211-E22E5CE7EAC8}" type="slidenum">
              <a:rPr lang="en-US" sz="1200" b="1">
                <a:solidFill>
                  <a:srgbClr val="FFFFFF"/>
                </a:solidFill>
                <a:latin typeface="Verdana" charset="0"/>
                <a:cs typeface="Verdana" charset="0"/>
              </a:rPr>
              <a:pPr/>
              <a:t>17</a:t>
            </a:fld>
            <a:r>
              <a:rPr lang="fr-FR" sz="1200" b="1">
                <a:solidFill>
                  <a:srgbClr val="FFFFFF"/>
                </a:solidFill>
                <a:latin typeface="Verdana" charset="0"/>
                <a:cs typeface="Verdana" charset="0"/>
              </a:rPr>
              <a:t> -</a:t>
            </a:r>
          </a:p>
        </p:txBody>
      </p:sp>
      <p:sp>
        <p:nvSpPr>
          <p:cNvPr id="9" name="Title 1"/>
          <p:cNvSpPr>
            <a:spLocks noGrp="1"/>
          </p:cNvSpPr>
          <p:nvPr>
            <p:ph type="title"/>
          </p:nvPr>
        </p:nvSpPr>
        <p:spPr>
          <a:xfrm>
            <a:off x="457200" y="274638"/>
            <a:ext cx="8393384" cy="1143000"/>
          </a:xfrm>
        </p:spPr>
        <p:txBody>
          <a:bodyPr>
            <a:noAutofit/>
          </a:bodyPr>
          <a:lstStyle/>
          <a:p>
            <a:pPr algn="l"/>
            <a:r>
              <a:rPr lang="fr-FR" sz="3600" b="1" dirty="0"/>
              <a:t>2016 – Démantèlement du réseau de botnets Avalanche (2/2) </a:t>
            </a:r>
          </a:p>
        </p:txBody>
      </p:sp>
    </p:spTree>
    <p:extLst>
      <p:ext uri="{BB962C8B-B14F-4D97-AF65-F5344CB8AC3E}">
        <p14:creationId xmlns:p14="http://schemas.microsoft.com/office/powerpoint/2010/main" val="254135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b="1"/>
              <a:t>2016 – Piratage de LinkedIn</a:t>
            </a:r>
          </a:p>
        </p:txBody>
      </p:sp>
      <p:sp>
        <p:nvSpPr>
          <p:cNvPr id="3" name="Content Placeholder 2"/>
          <p:cNvSpPr>
            <a:spLocks noGrp="1"/>
          </p:cNvSpPr>
          <p:nvPr>
            <p:ph idx="1"/>
          </p:nvPr>
        </p:nvSpPr>
        <p:spPr>
          <a:xfrm>
            <a:off x="234461" y="1417638"/>
            <a:ext cx="8792307" cy="1844435"/>
          </a:xfrm>
        </p:spPr>
        <p:txBody>
          <a:bodyPr>
            <a:noAutofit/>
          </a:bodyPr>
          <a:lstStyle/>
          <a:p>
            <a:pPr marL="0" indent="0" algn="just">
              <a:spcBef>
                <a:spcPts val="600"/>
              </a:spcBef>
              <a:spcAft>
                <a:spcPts val="600"/>
              </a:spcAft>
              <a:buNone/>
            </a:pPr>
            <a:r>
              <a:rPr lang="fr-FR" sz="2000" dirty="0">
                <a:cs typeface="Verdana" charset="0"/>
              </a:rPr>
              <a:t>En 2012, des pirates russes ont attaqué LinkedIn  et volé 6,5 millions de comptes d'utilisateurs, notamment des messages électroniques et des mots de passe. </a:t>
            </a:r>
          </a:p>
          <a:p>
            <a:pPr marL="0" indent="0" algn="just">
              <a:spcBef>
                <a:spcPts val="600"/>
              </a:spcBef>
              <a:spcAft>
                <a:spcPts val="600"/>
              </a:spcAft>
              <a:buNone/>
            </a:pPr>
            <a:r>
              <a:rPr lang="fr-FR" sz="2000" dirty="0">
                <a:cs typeface="Verdana" charset="0"/>
              </a:rPr>
              <a:t>En avril 2016, il s'est avéré que le </a:t>
            </a:r>
            <a:r>
              <a:rPr lang="fr-FR" sz="2000" b="1" dirty="0">
                <a:cs typeface="Verdana" charset="0"/>
              </a:rPr>
              <a:t>nombre réel de comptes infectés était de plus de 117 millions</a:t>
            </a:r>
            <a:r>
              <a:rPr lang="fr-FR" sz="2000" dirty="0">
                <a:cs typeface="Verdana" charset="0"/>
              </a:rPr>
              <a:t> et que les informations provenant de ces comptes étaient toujours vendues sur le Web. D’après de nouvelles informations, l'attaque contre LinkedIn concernerait jusqu' à 167 millions d'utilisateurs. </a:t>
            </a:r>
          </a:p>
          <a:p>
            <a:pPr marL="0" indent="0" algn="just">
              <a:spcBef>
                <a:spcPts val="600"/>
              </a:spcBef>
              <a:spcAft>
                <a:spcPts val="600"/>
              </a:spcAft>
              <a:buNone/>
            </a:pPr>
            <a:r>
              <a:rPr lang="fr-FR" sz="2000" dirty="0">
                <a:cs typeface="Verdana" charset="0"/>
              </a:rPr>
              <a:t>Le pirate présumé a finalement été capturé en République tchèque en octobre 2016.</a:t>
            </a:r>
          </a:p>
          <a:p>
            <a:pPr marL="0" indent="0" algn="just">
              <a:spcBef>
                <a:spcPts val="600"/>
              </a:spcBef>
              <a:spcAft>
                <a:spcPts val="600"/>
              </a:spcAft>
              <a:buNone/>
            </a:pPr>
            <a:r>
              <a:rPr lang="fr-FR" sz="2000" b="1" dirty="0">
                <a:cs typeface="Verdana" charset="0"/>
              </a:rPr>
              <a:t>On sait que de nombreuses personnes utilisent le même mot de passe pour différents comptes en ligne. Il est donc fort probable que les utilisateurs dont le compte  LinkedIn a été piraté ont d’autres comptes piratés, notamment leurs comptes de messagerie ou leurs comptes bancaires.</a:t>
            </a:r>
          </a:p>
        </p:txBody>
      </p:sp>
    </p:spTree>
    <p:extLst>
      <p:ext uri="{BB962C8B-B14F-4D97-AF65-F5344CB8AC3E}">
        <p14:creationId xmlns:p14="http://schemas.microsoft.com/office/powerpoint/2010/main" val="1401686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b="1"/>
              <a:t>2016 – Piratage de Yahoo</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fr-FR" sz="2000" dirty="0">
                <a:cs typeface="Verdana" charset="0"/>
              </a:rPr>
              <a:t>Une violation massive de données qui date de 2014. Elle aurait été commise par un groupe de pirates soutenu par un État. Dévoilée en août 2016,</a:t>
            </a:r>
          </a:p>
          <a:p>
            <a:pPr marL="0" indent="0" algn="just">
              <a:spcBef>
                <a:spcPts val="600"/>
              </a:spcBef>
              <a:spcAft>
                <a:spcPts val="600"/>
              </a:spcAft>
              <a:buNone/>
            </a:pPr>
            <a:r>
              <a:rPr lang="fr-FR" sz="2000" dirty="0">
                <a:cs typeface="Verdana" charset="0"/>
              </a:rPr>
              <a:t>Les noms des utilisateurs, les adresses de messagerie électronique, les dates de naissance, les numéros de téléphone, les mots de passe et, dans certains cas, des questions-réponses  de sécurité chiffrées et non chiffrées, ont été volés dans la base de données de l'utilisateur principal.</a:t>
            </a:r>
          </a:p>
          <a:p>
            <a:pPr marL="0" indent="0" algn="just">
              <a:spcBef>
                <a:spcPts val="600"/>
              </a:spcBef>
              <a:spcAft>
                <a:spcPts val="600"/>
              </a:spcAft>
              <a:buNone/>
            </a:pPr>
            <a:r>
              <a:rPr lang="fr-FR" sz="2000" dirty="0"/>
              <a:t>En octobre 2017, on a estimé que plus de </a:t>
            </a:r>
            <a:r>
              <a:rPr lang="fr-FR" sz="2800" b="1" dirty="0"/>
              <a:t>3 milliards </a:t>
            </a:r>
            <a:r>
              <a:rPr lang="fr-FR" sz="2000" dirty="0"/>
              <a:t>d'identifiants avaient été piratés.</a:t>
            </a:r>
          </a:p>
          <a:p>
            <a:pPr marL="0" indent="0" algn="just">
              <a:spcBef>
                <a:spcPts val="600"/>
              </a:spcBef>
              <a:spcAft>
                <a:spcPts val="600"/>
              </a:spcAft>
              <a:buNone/>
            </a:pPr>
            <a:r>
              <a:rPr lang="fr-FR" sz="2000" b="1" dirty="0">
                <a:cs typeface="Verdana" charset="0"/>
              </a:rPr>
              <a:t> </a:t>
            </a:r>
          </a:p>
          <a:p>
            <a:pPr>
              <a:spcBef>
                <a:spcPts val="600"/>
              </a:spcBef>
              <a:spcAft>
                <a:spcPts val="600"/>
              </a:spcAft>
              <a:buFont typeface="Wingdings" charset="0"/>
              <a:buChar char="à"/>
            </a:pPr>
            <a:r>
              <a:rPr lang="fr-FR" sz="1400" b="1" dirty="0">
                <a:cs typeface="Verdana" charset="0"/>
              </a:rPr>
              <a:t>LAPLUS GRANDE </a:t>
            </a:r>
            <a:br>
              <a:rPr lang="fr-FR" sz="1400" b="1" dirty="0">
                <a:cs typeface="Verdana" charset="0"/>
              </a:rPr>
            </a:br>
            <a:r>
              <a:rPr lang="fr-FR" sz="1400" b="1" dirty="0">
                <a:cs typeface="Verdana" charset="0"/>
              </a:rPr>
              <a:t>VIOLATION DE DONNÉES </a:t>
            </a:r>
            <a:br>
              <a:rPr lang="fr-FR" sz="1400" b="1" dirty="0">
                <a:cs typeface="Verdana" charset="0"/>
              </a:rPr>
            </a:br>
            <a:r>
              <a:rPr lang="fr-FR" sz="1400" b="1" dirty="0">
                <a:cs typeface="Verdana" charset="0"/>
              </a:rPr>
              <a:t>DE L'HISTOIRE</a:t>
            </a:r>
          </a:p>
        </p:txBody>
      </p:sp>
      <p:pic>
        <p:nvPicPr>
          <p:cNvPr id="4" name="Picture 3"/>
          <p:cNvPicPr>
            <a:picLocks noChangeAspect="1"/>
          </p:cNvPicPr>
          <p:nvPr/>
        </p:nvPicPr>
        <p:blipFill>
          <a:blip r:embed="rId3"/>
          <a:stretch>
            <a:fillRect/>
          </a:stretch>
        </p:blipFill>
        <p:spPr>
          <a:xfrm>
            <a:off x="3178248" y="4352846"/>
            <a:ext cx="5656679" cy="2080059"/>
          </a:xfrm>
          <a:prstGeom prst="rect">
            <a:avLst/>
          </a:prstGeom>
        </p:spPr>
      </p:pic>
    </p:spTree>
    <p:extLst>
      <p:ext uri="{BB962C8B-B14F-4D97-AF65-F5344CB8AC3E}">
        <p14:creationId xmlns:p14="http://schemas.microsoft.com/office/powerpoint/2010/main" val="343746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fr-FR" b="1"/>
              <a:t>Programme</a:t>
            </a:r>
          </a:p>
        </p:txBody>
      </p:sp>
      <p:sp>
        <p:nvSpPr>
          <p:cNvPr id="4" name="Rectangle 3"/>
          <p:cNvSpPr>
            <a:spLocks noGrp="1" noChangeArrowheads="1"/>
          </p:cNvSpPr>
          <p:nvPr>
            <p:ph idx="1"/>
          </p:nvPr>
        </p:nvSpPr>
        <p:spPr/>
        <p:txBody>
          <a:bodyPr>
            <a:normAutofit fontScale="77500" lnSpcReduction="20000"/>
          </a:bodyPr>
          <a:lstStyle/>
          <a:p>
            <a:pPr>
              <a:lnSpc>
                <a:spcPct val="150000"/>
              </a:lnSpc>
              <a:spcBef>
                <a:spcPts val="0"/>
              </a:spcBef>
            </a:pPr>
            <a:r>
              <a:rPr lang="fr-FR" dirty="0"/>
              <a:t>Partie I (facultative)</a:t>
            </a:r>
          </a:p>
          <a:p>
            <a:pPr lvl="1">
              <a:lnSpc>
                <a:spcPct val="150000"/>
              </a:lnSpc>
              <a:spcBef>
                <a:spcPts val="0"/>
              </a:spcBef>
            </a:pPr>
            <a:r>
              <a:rPr lang="fr-FR" dirty="0"/>
              <a:t>Bref aperçu de la société numérique</a:t>
            </a:r>
          </a:p>
          <a:p>
            <a:pPr lvl="1">
              <a:lnSpc>
                <a:spcPct val="150000"/>
              </a:lnSpc>
              <a:spcBef>
                <a:spcPts val="0"/>
              </a:spcBef>
            </a:pPr>
            <a:r>
              <a:rPr lang="fr-FR" dirty="0"/>
              <a:t>Attaques récentes</a:t>
            </a:r>
          </a:p>
          <a:p>
            <a:pPr>
              <a:lnSpc>
                <a:spcPct val="150000"/>
              </a:lnSpc>
              <a:spcBef>
                <a:spcPts val="0"/>
              </a:spcBef>
            </a:pPr>
            <a:r>
              <a:rPr lang="fr-FR" dirty="0"/>
              <a:t>Partie II</a:t>
            </a:r>
          </a:p>
          <a:p>
            <a:pPr lvl="1">
              <a:lnSpc>
                <a:spcPct val="150000"/>
              </a:lnSpc>
              <a:spcBef>
                <a:spcPts val="0"/>
              </a:spcBef>
            </a:pPr>
            <a:r>
              <a:rPr lang="fr-FR" dirty="0"/>
              <a:t>Compromission de la messagerie d’entreprise (CME)</a:t>
            </a:r>
          </a:p>
          <a:p>
            <a:pPr>
              <a:lnSpc>
                <a:spcPct val="150000"/>
              </a:lnSpc>
              <a:spcBef>
                <a:spcPts val="0"/>
              </a:spcBef>
            </a:pPr>
            <a:r>
              <a:rPr lang="fr-FR" dirty="0"/>
              <a:t>Partie III</a:t>
            </a:r>
          </a:p>
          <a:p>
            <a:pPr lvl="1">
              <a:lnSpc>
                <a:spcPct val="150000"/>
              </a:lnSpc>
              <a:spcBef>
                <a:spcPts val="0"/>
              </a:spcBef>
            </a:pPr>
            <a:r>
              <a:rPr lang="fr-FR" dirty="0"/>
              <a:t>Internet des objets</a:t>
            </a:r>
          </a:p>
          <a:p>
            <a:pPr lvl="1">
              <a:lnSpc>
                <a:spcPct val="150000"/>
              </a:lnSpc>
              <a:spcBef>
                <a:spcPts val="0"/>
              </a:spcBef>
            </a:pPr>
            <a:r>
              <a:rPr lang="fr-FR" dirty="0" err="1"/>
              <a:t>Dark</a:t>
            </a:r>
            <a:r>
              <a:rPr lang="fr-FR" dirty="0"/>
              <a:t> Net / </a:t>
            </a:r>
            <a:r>
              <a:rPr lang="fr-FR" dirty="0" err="1"/>
              <a:t>Deep</a:t>
            </a:r>
            <a:r>
              <a:rPr lang="fr-FR" dirty="0"/>
              <a:t> Web</a:t>
            </a:r>
          </a:p>
          <a:p>
            <a:pPr lvl="1">
              <a:lnSpc>
                <a:spcPct val="150000"/>
              </a:lnSpc>
              <a:spcBef>
                <a:spcPts val="0"/>
              </a:spcBef>
            </a:pPr>
            <a:r>
              <a:rPr lang="fr-FR" dirty="0"/>
              <a:t>Monnaies virtuelles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fr-FR" b="1"/>
              <a:t>2016 – Outils de piratage de la NSA volés et mis aux enchères</a:t>
            </a:r>
          </a:p>
        </p:txBody>
      </p:sp>
      <p:sp>
        <p:nvSpPr>
          <p:cNvPr id="3" name="Content Placeholder 2"/>
          <p:cNvSpPr>
            <a:spLocks noGrp="1"/>
          </p:cNvSpPr>
          <p:nvPr>
            <p:ph idx="1"/>
          </p:nvPr>
        </p:nvSpPr>
        <p:spPr>
          <a:xfrm>
            <a:off x="152400" y="1512278"/>
            <a:ext cx="8815754" cy="4664978"/>
          </a:xfrm>
        </p:spPr>
        <p:txBody>
          <a:bodyPr numCol="2" spcCol="360000">
            <a:noAutofit/>
          </a:bodyPr>
          <a:lstStyle/>
          <a:p>
            <a:pPr marL="0" indent="0">
              <a:spcBef>
                <a:spcPts val="600"/>
              </a:spcBef>
              <a:spcAft>
                <a:spcPts val="600"/>
              </a:spcAft>
              <a:buNone/>
            </a:pPr>
            <a:r>
              <a:rPr lang="fr-FR" sz="2800" b="1" dirty="0">
                <a:cs typeface="Verdana" charset="0"/>
              </a:rPr>
              <a:t>Des outils de piratage qui auraient été utilisés par la NSA pour des activités de surveillance et de collecte de renseignements avaient été volés </a:t>
            </a:r>
            <a:r>
              <a:rPr lang="fr-FR" sz="2800" dirty="0">
                <a:cs typeface="Verdana" charset="0"/>
              </a:rPr>
              <a:t>plus tôt en 2016. Il s’agit </a:t>
            </a:r>
            <a:r>
              <a:rPr lang="fr-FR" sz="2800" b="1" dirty="0">
                <a:cs typeface="Verdana" charset="0"/>
              </a:rPr>
              <a:t>d’un des plus grands vols de dossiers classifiés </a:t>
            </a:r>
            <a:r>
              <a:rPr lang="fr-FR" sz="2800" dirty="0">
                <a:cs typeface="Verdana" charset="0"/>
              </a:rPr>
              <a:t>depuis l'affaire Edward Snowden. </a:t>
            </a:r>
          </a:p>
          <a:p>
            <a:pPr marL="0" indent="0">
              <a:spcBef>
                <a:spcPts val="600"/>
              </a:spcBef>
              <a:spcAft>
                <a:spcPts val="600"/>
              </a:spcAft>
              <a:buNone/>
            </a:pPr>
            <a:r>
              <a:rPr lang="fr-FR" sz="2400" dirty="0">
                <a:cs typeface="Verdana" charset="0"/>
              </a:rPr>
              <a:t>Ces outils, qui pouvaient contourner les </a:t>
            </a:r>
            <a:r>
              <a:rPr lang="fr-FR" sz="2400" dirty="0" err="1">
                <a:cs typeface="Verdana" charset="0"/>
              </a:rPr>
              <a:t>pare-feux</a:t>
            </a:r>
            <a:r>
              <a:rPr lang="fr-FR" sz="2400" dirty="0">
                <a:cs typeface="Verdana" charset="0"/>
              </a:rPr>
              <a:t> les plus utilisés, </a:t>
            </a:r>
            <a:r>
              <a:rPr lang="fr-FR" sz="2400" b="1" dirty="0">
                <a:cs typeface="Verdana" charset="0"/>
              </a:rPr>
              <a:t>ont ensuite été mis aux enchères </a:t>
            </a:r>
            <a:r>
              <a:rPr lang="fr-FR" sz="2400" dirty="0">
                <a:cs typeface="Verdana" charset="0"/>
              </a:rPr>
              <a:t>sur le </a:t>
            </a:r>
            <a:r>
              <a:rPr lang="fr-FR" sz="2400" dirty="0" err="1">
                <a:cs typeface="Verdana" charset="0"/>
              </a:rPr>
              <a:t>darkweb</a:t>
            </a:r>
            <a:r>
              <a:rPr lang="fr-FR" sz="2400" dirty="0">
                <a:cs typeface="Verdana" charset="0"/>
              </a:rPr>
              <a:t> par les Shadow Brokers, un vendeur inconnu des </a:t>
            </a:r>
            <a:r>
              <a:rPr lang="fr-FR" sz="2400" i="1" u="sng" dirty="0">
                <a:cs typeface="Verdana" charset="0"/>
              </a:rPr>
              <a:t>exploits</a:t>
            </a:r>
            <a:r>
              <a:rPr lang="fr-FR" sz="2400" dirty="0">
                <a:cs typeface="Verdana" charset="0"/>
              </a:rPr>
              <a:t>(code informatique permettant d’exploiter des failles) piratés. </a:t>
            </a:r>
          </a:p>
          <a:p>
            <a:pPr marL="0" indent="0">
              <a:spcBef>
                <a:spcPts val="600"/>
              </a:spcBef>
              <a:spcAft>
                <a:spcPts val="600"/>
              </a:spcAft>
              <a:buNone/>
            </a:pPr>
            <a:r>
              <a:rPr lang="fr-FR" sz="2400" dirty="0">
                <a:cs typeface="Verdana" charset="0"/>
              </a:rPr>
              <a:t>Grâce à une fuite antérieure de dossiers de Snowden, les journalistes ont confirmé que les dossiers appartenaient au gouvernement américain.</a:t>
            </a:r>
          </a:p>
        </p:txBody>
      </p:sp>
    </p:spTree>
    <p:extLst>
      <p:ext uri="{BB962C8B-B14F-4D97-AF65-F5344CB8AC3E}">
        <p14:creationId xmlns:p14="http://schemas.microsoft.com/office/powerpoint/2010/main" val="2456893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b="1"/>
              <a:t>2017 – Wannacry</a:t>
            </a:r>
          </a:p>
        </p:txBody>
      </p:sp>
      <p:sp>
        <p:nvSpPr>
          <p:cNvPr id="3" name="Content Placeholder 2"/>
          <p:cNvSpPr>
            <a:spLocks noGrp="1"/>
          </p:cNvSpPr>
          <p:nvPr>
            <p:ph idx="1"/>
          </p:nvPr>
        </p:nvSpPr>
        <p:spPr>
          <a:xfrm>
            <a:off x="-1" y="1561712"/>
            <a:ext cx="9005455" cy="4634783"/>
          </a:xfrm>
        </p:spPr>
        <p:txBody>
          <a:bodyPr numCol="2">
            <a:noAutofit/>
          </a:bodyPr>
          <a:lstStyle/>
          <a:p>
            <a:pPr marL="0" indent="0">
              <a:spcBef>
                <a:spcPts val="600"/>
              </a:spcBef>
              <a:spcAft>
                <a:spcPts val="600"/>
              </a:spcAft>
              <a:buNone/>
            </a:pPr>
            <a:r>
              <a:rPr lang="fr-FR" sz="2800" b="1" dirty="0">
                <a:cs typeface="Verdana" charset="0"/>
              </a:rPr>
              <a:t>Impact mondial </a:t>
            </a:r>
            <a:r>
              <a:rPr lang="fr-FR" sz="2800" dirty="0">
                <a:cs typeface="Verdana" charset="0"/>
              </a:rPr>
              <a:t>– les victimes sont réparties sur environ 200 pays</a:t>
            </a:r>
          </a:p>
          <a:p>
            <a:pPr marL="0" indent="0">
              <a:spcBef>
                <a:spcPts val="600"/>
              </a:spcBef>
              <a:spcAft>
                <a:spcPts val="600"/>
              </a:spcAft>
              <a:buNone/>
            </a:pPr>
            <a:r>
              <a:rPr lang="fr-FR" sz="2800" b="1" dirty="0"/>
              <a:t>Diffusion maximale </a:t>
            </a:r>
            <a:r>
              <a:rPr lang="fr-FR" sz="2800" dirty="0"/>
              <a:t>– Logiciel rançonneur + ver </a:t>
            </a:r>
            <a:r>
              <a:rPr lang="en-US" sz="2800" dirty="0">
                <a:cs typeface="Verdana" charset="0"/>
                <a:sym typeface="Wingdings"/>
              </a:rPr>
              <a:t></a:t>
            </a:r>
            <a:r>
              <a:rPr lang="fr-FR" sz="2800" dirty="0"/>
              <a:t>Le code malveillant est automatiquement copié sur chaque PC d’un même réseau présentant la même vulnérabilité</a:t>
            </a:r>
          </a:p>
          <a:p>
            <a:pPr>
              <a:spcBef>
                <a:spcPts val="600"/>
              </a:spcBef>
              <a:spcAft>
                <a:spcPts val="600"/>
              </a:spcAft>
            </a:pPr>
            <a:r>
              <a:rPr lang="fr-FR" sz="2800" b="1" dirty="0">
                <a:cs typeface="Verdana" charset="0"/>
              </a:rPr>
              <a:t>Demande de rançon</a:t>
            </a:r>
            <a:r>
              <a:rPr lang="fr-FR" sz="2800" dirty="0">
                <a:cs typeface="Verdana" charset="0"/>
              </a:rPr>
              <a:t>, à payer en </a:t>
            </a:r>
            <a:r>
              <a:rPr lang="fr-FR" sz="2800" b="1" dirty="0">
                <a:cs typeface="Verdana" charset="0"/>
              </a:rPr>
              <a:t>bitcoins</a:t>
            </a:r>
          </a:p>
          <a:p>
            <a:pPr>
              <a:spcBef>
                <a:spcPts val="600"/>
              </a:spcBef>
              <a:spcAft>
                <a:spcPts val="600"/>
              </a:spcAft>
            </a:pPr>
            <a:r>
              <a:rPr lang="fr-FR" sz="2800" b="1" dirty="0">
                <a:cs typeface="Verdana" charset="0"/>
              </a:rPr>
              <a:t>Arrêté par accident</a:t>
            </a:r>
          </a:p>
          <a:p>
            <a:pPr>
              <a:spcBef>
                <a:spcPts val="600"/>
              </a:spcBef>
              <a:spcAft>
                <a:spcPts val="600"/>
              </a:spcAft>
            </a:pPr>
            <a:r>
              <a:rPr lang="fr-FR" sz="2800" b="1" dirty="0">
                <a:cs typeface="Verdana" charset="0"/>
              </a:rPr>
              <a:t>Faible impact financier</a:t>
            </a:r>
          </a:p>
          <a:p>
            <a:pPr>
              <a:spcBef>
                <a:spcPts val="600"/>
              </a:spcBef>
              <a:spcAft>
                <a:spcPts val="600"/>
              </a:spcAft>
            </a:pPr>
            <a:r>
              <a:rPr lang="fr-FR" sz="2800" b="1" dirty="0">
                <a:cs typeface="Verdana" charset="0"/>
              </a:rPr>
              <a:t>Responsabilité</a:t>
            </a:r>
          </a:p>
          <a:p>
            <a:pPr marL="0" indent="0" algn="just">
              <a:spcBef>
                <a:spcPts val="600"/>
              </a:spcBef>
              <a:spcAft>
                <a:spcPts val="600"/>
              </a:spcAft>
              <a:buNone/>
            </a:pPr>
            <a:endParaRPr lang="en-US" sz="2800" b="1" dirty="0">
              <a:cs typeface="Verdana" charset="0"/>
            </a:endParaRPr>
          </a:p>
          <a:p>
            <a:pPr marL="0" indent="0" algn="just">
              <a:spcBef>
                <a:spcPts val="600"/>
              </a:spcBef>
              <a:spcAft>
                <a:spcPts val="600"/>
              </a:spcAft>
              <a:buNone/>
            </a:pPr>
            <a:endParaRPr lang="en-US" sz="2800" b="1" dirty="0">
              <a:cs typeface="Verdana" charset="0"/>
            </a:endParaRPr>
          </a:p>
        </p:txBody>
      </p:sp>
    </p:spTree>
    <p:extLst>
      <p:ext uri="{BB962C8B-B14F-4D97-AF65-F5344CB8AC3E}">
        <p14:creationId xmlns:p14="http://schemas.microsoft.com/office/powerpoint/2010/main" val="1692426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4564"/>
            <a:ext cx="9058657" cy="1143000"/>
          </a:xfrm>
        </p:spPr>
        <p:txBody>
          <a:bodyPr>
            <a:noAutofit/>
          </a:bodyPr>
          <a:lstStyle/>
          <a:p>
            <a:pPr algn="l"/>
            <a:r>
              <a:rPr lang="fr-FR" sz="3200" b="1" dirty="0"/>
              <a:t>2016 – Attaques par déni de service (DDoS) contre les principaux fournisseurs américains (1/3)</a:t>
            </a:r>
          </a:p>
        </p:txBody>
      </p:sp>
      <p:pic>
        <p:nvPicPr>
          <p:cNvPr id="4" name="Picture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52037" y="1678274"/>
            <a:ext cx="4134763" cy="198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93397" y="2252847"/>
            <a:ext cx="4335931" cy="3970318"/>
          </a:xfrm>
          <a:prstGeom prst="rect">
            <a:avLst/>
          </a:prstGeom>
        </p:spPr>
        <p:txBody>
          <a:bodyPr wrap="square">
            <a:spAutoFit/>
          </a:bodyPr>
          <a:lstStyle/>
          <a:p>
            <a:r>
              <a:rPr lang="fr-FR" sz="2800" dirty="0"/>
              <a:t>L'incident a mis hors service certains des sites les plus populaires sur internet, notamment Netflix, Twitter, Spotify, </a:t>
            </a:r>
            <a:r>
              <a:rPr lang="fr-FR" sz="2800" dirty="0" err="1"/>
              <a:t>Reddit</a:t>
            </a:r>
            <a:r>
              <a:rPr lang="fr-FR" sz="2800" dirty="0"/>
              <a:t>, CNN, PayPal, Pinterest et Fox News, ainsi que des journaux dont le Guardian, le New York Times et le Wall Street Journal.</a:t>
            </a:r>
          </a:p>
        </p:txBody>
      </p:sp>
      <p:sp>
        <p:nvSpPr>
          <p:cNvPr id="6" name="Rectangle 5"/>
          <p:cNvSpPr/>
          <p:nvPr/>
        </p:nvSpPr>
        <p:spPr>
          <a:xfrm>
            <a:off x="4552037" y="3694718"/>
            <a:ext cx="4335931" cy="2554545"/>
          </a:xfrm>
          <a:prstGeom prst="rect">
            <a:avLst/>
          </a:prstGeom>
        </p:spPr>
        <p:txBody>
          <a:bodyPr wrap="square">
            <a:spAutoFit/>
          </a:bodyPr>
          <a:lstStyle/>
          <a:p>
            <a:r>
              <a:rPr lang="fr-FR" sz="2000" dirty="0"/>
              <a:t>La cause de la panne était une attaque par déni de service distribué (DDoS), dans laquelle un réseau d'ordinateurs infectés par un logiciel malveillant spécial (« botnet ») bombarde un serveur de façon coordonné jusqu’à ce qu’il soit saturé et finisse par s’effondrer sous la charge.</a:t>
            </a:r>
          </a:p>
        </p:txBody>
      </p:sp>
    </p:spTree>
    <p:extLst>
      <p:ext uri="{BB962C8B-B14F-4D97-AF65-F5344CB8AC3E}">
        <p14:creationId xmlns:p14="http://schemas.microsoft.com/office/powerpoint/2010/main" val="1458017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97696" cy="1143000"/>
          </a:xfrm>
        </p:spPr>
        <p:txBody>
          <a:bodyPr>
            <a:noAutofit/>
          </a:bodyPr>
          <a:lstStyle/>
          <a:p>
            <a:pPr algn="l"/>
            <a:r>
              <a:rPr lang="fr-FR" sz="3200" b="1" dirty="0"/>
              <a:t>2016 – Attaques par déni de service (DDoS) contre les principaux fournisseurs américains (2/3)</a:t>
            </a:r>
          </a:p>
        </p:txBody>
      </p:sp>
      <p:sp>
        <p:nvSpPr>
          <p:cNvPr id="5" name="Rectangle 4"/>
          <p:cNvSpPr/>
          <p:nvPr/>
        </p:nvSpPr>
        <p:spPr>
          <a:xfrm>
            <a:off x="0" y="1417638"/>
            <a:ext cx="8997696" cy="5182980"/>
          </a:xfrm>
          <a:prstGeom prst="rect">
            <a:avLst/>
          </a:prstGeom>
        </p:spPr>
        <p:txBody>
          <a:bodyPr wrap="square" numCol="2" spcCol="360000">
            <a:noAutofit/>
          </a:bodyPr>
          <a:lstStyle/>
          <a:p>
            <a:r>
              <a:rPr lang="fr-FR" sz="2800" dirty="0"/>
              <a:t>Le botnet Mirai était la « source principale du trafic généré par les attaques malveillantes ».</a:t>
            </a:r>
          </a:p>
          <a:p>
            <a:endParaRPr lang="en-US" sz="2800" dirty="0"/>
          </a:p>
          <a:p>
            <a:r>
              <a:rPr lang="fr-FR" sz="2800" dirty="0"/>
              <a:t>Ce botnet est en grande partie composé de « dispositifs connectés » (Internet des objets), notamment des caméras numériques et des lecteurs DVR.</a:t>
            </a:r>
          </a:p>
          <a:p>
            <a:endParaRPr lang="en-US" sz="2400" dirty="0"/>
          </a:p>
          <a:p>
            <a:r>
              <a:rPr lang="fr-FR" sz="2400" dirty="0"/>
              <a:t>Mirai peut donc compter sur un nombre considérables d’appareils connectés à internet et </a:t>
            </a:r>
            <a:r>
              <a:rPr lang="fr-FR" sz="2400" b="1" dirty="0"/>
              <a:t>lancer des attaques beaucoup plus massives que la plupart des attaques « par déni de service »</a:t>
            </a:r>
            <a:r>
              <a:rPr lang="fr-FR" sz="2400" dirty="0"/>
              <a:t>. On estime que « 100 000 points de terminaison malveillants » ont été utilisés durant l’attaque et qu’elle aurait été </a:t>
            </a:r>
            <a:r>
              <a:rPr lang="fr-FR" sz="2400" b="1" dirty="0"/>
              <a:t>à peu près deux fois plus puissante que d’autres attaques de nature similaire</a:t>
            </a:r>
            <a:r>
              <a:rPr lang="fr-FR" sz="2400" dirty="0"/>
              <a:t>.</a:t>
            </a:r>
          </a:p>
          <a:p>
            <a:endParaRPr lang="en-US" sz="2400" dirty="0"/>
          </a:p>
        </p:txBody>
      </p:sp>
    </p:spTree>
    <p:extLst>
      <p:ext uri="{BB962C8B-B14F-4D97-AF65-F5344CB8AC3E}">
        <p14:creationId xmlns:p14="http://schemas.microsoft.com/office/powerpoint/2010/main" val="1772429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85504" cy="1143000"/>
          </a:xfrm>
        </p:spPr>
        <p:txBody>
          <a:bodyPr>
            <a:noAutofit/>
          </a:bodyPr>
          <a:lstStyle/>
          <a:p>
            <a:pPr algn="l"/>
            <a:r>
              <a:rPr lang="fr-FR" sz="3200" b="1" dirty="0"/>
              <a:t>2016 – Attaques par déni de service (DDoS) contre les principaux fournisseurs américains (3/3)</a:t>
            </a:r>
          </a:p>
        </p:txBody>
      </p:sp>
      <p:sp>
        <p:nvSpPr>
          <p:cNvPr id="4" name="Rectangle 17"/>
          <p:cNvSpPr>
            <a:spLocks noChangeArrowheads="1"/>
          </p:cNvSpPr>
          <p:nvPr/>
        </p:nvSpPr>
        <p:spPr bwMode="auto">
          <a:xfrm>
            <a:off x="457199" y="1898738"/>
            <a:ext cx="8229601" cy="47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ts val="600"/>
              </a:spcBef>
              <a:spcAft>
                <a:spcPts val="600"/>
              </a:spcAft>
            </a:pPr>
            <a:r>
              <a:rPr lang="fr-FR" sz="2400" b="1">
                <a:latin typeface="+mj-lt"/>
                <a:cs typeface="Verdana" charset="0"/>
                <a:hlinkClick r:id="rId3"/>
              </a:rPr>
              <a:t>https://youtu.be/BvId5-0295U</a:t>
            </a:r>
            <a:r>
              <a:rPr lang="fr-FR" sz="2400" b="1">
                <a:latin typeface="+mj-lt"/>
                <a:cs typeface="Verdana" charset="0"/>
              </a:rPr>
              <a:t> - 01:10:10 - Bruce Schneier</a:t>
            </a:r>
          </a:p>
        </p:txBody>
      </p:sp>
      <p:pic>
        <p:nvPicPr>
          <p:cNvPr id="6" name="Picture 5"/>
          <p:cNvPicPr>
            <a:picLocks noChangeAspect="1"/>
          </p:cNvPicPr>
          <p:nvPr/>
        </p:nvPicPr>
        <p:blipFill>
          <a:blip r:embed="rId4"/>
          <a:stretch>
            <a:fillRect/>
          </a:stretch>
        </p:blipFill>
        <p:spPr>
          <a:xfrm>
            <a:off x="1346828" y="2655641"/>
            <a:ext cx="6416143" cy="3581670"/>
          </a:xfrm>
          <a:prstGeom prst="rect">
            <a:avLst/>
          </a:prstGeom>
        </p:spPr>
      </p:pic>
    </p:spTree>
    <p:extLst>
      <p:ext uri="{BB962C8B-B14F-4D97-AF65-F5344CB8AC3E}">
        <p14:creationId xmlns:p14="http://schemas.microsoft.com/office/powerpoint/2010/main" val="509709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61845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dirty="0"/>
              <a:t>Rapport IOCTA 2017</a:t>
            </a:r>
          </a:p>
        </p:txBody>
      </p:sp>
      <p:sp>
        <p:nvSpPr>
          <p:cNvPr id="3" name="Content Placeholder 2"/>
          <p:cNvSpPr>
            <a:spLocks noGrp="1"/>
          </p:cNvSpPr>
          <p:nvPr>
            <p:ph idx="1"/>
          </p:nvPr>
        </p:nvSpPr>
        <p:spPr/>
        <p:txBody>
          <a:bodyPr>
            <a:normAutofit lnSpcReduction="10000"/>
          </a:bodyPr>
          <a:lstStyle/>
          <a:p>
            <a:pPr marL="0" indent="0" algn="just">
              <a:buNone/>
            </a:pPr>
            <a:r>
              <a:rPr lang="fr-FR" dirty="0"/>
              <a:t>« La CME est la technique d'ingénierie sociale à des fins malveillantes qui a été le plus souvent signalée dans l'UE; elle représente en effet près de 50% des cas relevés par les États membres et deux tiers de ces Etats constatent que la menace augmente. </a:t>
            </a:r>
          </a:p>
          <a:p>
            <a:pPr marL="0" indent="0" algn="just">
              <a:buNone/>
            </a:pPr>
            <a:r>
              <a:rPr lang="fr-FR" dirty="0"/>
              <a:t>Depuis 2013, les cas de BEC signalés dans le monde ont coûté aux entreprises un montant estimé à 5 milliards d’USD. »</a:t>
            </a:r>
          </a:p>
        </p:txBody>
      </p:sp>
    </p:spTree>
    <p:extLst>
      <p:ext uri="{BB962C8B-B14F-4D97-AF65-F5344CB8AC3E}">
        <p14:creationId xmlns:p14="http://schemas.microsoft.com/office/powerpoint/2010/main" val="12827100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a:t>Expérience</a:t>
            </a:r>
          </a:p>
        </p:txBody>
      </p:sp>
      <p:sp>
        <p:nvSpPr>
          <p:cNvPr id="3" name="Content Placeholder 2"/>
          <p:cNvSpPr>
            <a:spLocks noGrp="1"/>
          </p:cNvSpPr>
          <p:nvPr>
            <p:ph idx="1"/>
          </p:nvPr>
        </p:nvSpPr>
        <p:spPr/>
        <p:txBody>
          <a:bodyPr/>
          <a:lstStyle/>
          <a:p>
            <a:r>
              <a:rPr lang="fr-FR" dirty="0"/>
              <a:t>Est-ce que l'un des participants a entendu parler de la compromission de la messagerie d’entreprise (CME) ou a eu une expérience dans ce domaine?</a:t>
            </a:r>
          </a:p>
        </p:txBody>
      </p:sp>
    </p:spTree>
    <p:extLst>
      <p:ext uri="{BB962C8B-B14F-4D97-AF65-F5344CB8AC3E}">
        <p14:creationId xmlns:p14="http://schemas.microsoft.com/office/powerpoint/2010/main" val="1067450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a:t>Qu'est-ce que la compromission de messagerie d’entreprise (CME)?</a:t>
            </a:r>
          </a:p>
        </p:txBody>
      </p:sp>
      <p:sp>
        <p:nvSpPr>
          <p:cNvPr id="3" name="Content Placeholder 2"/>
          <p:cNvSpPr>
            <a:spLocks noGrp="1"/>
          </p:cNvSpPr>
          <p:nvPr>
            <p:ph idx="1"/>
          </p:nvPr>
        </p:nvSpPr>
        <p:spPr>
          <a:xfrm>
            <a:off x="238539" y="1600200"/>
            <a:ext cx="8594176" cy="4525963"/>
          </a:xfrm>
        </p:spPr>
        <p:txBody>
          <a:bodyPr>
            <a:normAutofit fontScale="92500" lnSpcReduction="10000"/>
          </a:bodyPr>
          <a:lstStyle/>
          <a:p>
            <a:pPr algn="just"/>
            <a:r>
              <a:rPr lang="fr-FR" dirty="0"/>
              <a:t>Selon le FBI, la compromission de messagerie d’entreprise (CME) est une arnaque sophistiquée qui cible les entreprises travaillant avec des entreprises et des fournisseurs étrangers qui effectuent régulièrement des paiements par virements bancaires. Désignées auparavant sous le nom de  « Man-in-in-the-email », ces stratagèmes permettent d’infiltrer des comptes officiels de messagerie d’entreprise pour effectuer des virements bancaires non autorisés. </a:t>
            </a:r>
          </a:p>
        </p:txBody>
      </p:sp>
      <p:sp>
        <p:nvSpPr>
          <p:cNvPr id="4" name="TextBox 3"/>
          <p:cNvSpPr txBox="1"/>
          <p:nvPr/>
        </p:nvSpPr>
        <p:spPr>
          <a:xfrm>
            <a:off x="4066161" y="6308725"/>
            <a:ext cx="4766554" cy="369332"/>
          </a:xfrm>
          <a:prstGeom prst="rect">
            <a:avLst/>
          </a:prstGeom>
          <a:noFill/>
        </p:spPr>
        <p:txBody>
          <a:bodyPr wrap="square" rtlCol="0">
            <a:spAutoFit/>
          </a:bodyPr>
          <a:lstStyle/>
          <a:p>
            <a:r>
              <a:rPr lang="fr-FR"/>
              <a:t>Source des diapositives 5 à 12: </a:t>
            </a:r>
            <a:r>
              <a:rPr lang="fr-FR">
                <a:hlinkClick r:id="rId3"/>
              </a:rPr>
              <a:t>www.trendmicro.com</a:t>
            </a:r>
            <a:r>
              <a:rPr lang="fr-FR"/>
              <a:t> </a:t>
            </a:r>
          </a:p>
        </p:txBody>
      </p:sp>
    </p:spTree>
    <p:extLst>
      <p:ext uri="{BB962C8B-B14F-4D97-AF65-F5344CB8AC3E}">
        <p14:creationId xmlns:p14="http://schemas.microsoft.com/office/powerpoint/2010/main" val="38460465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Quelques exemples</a:t>
            </a:r>
          </a:p>
        </p:txBody>
      </p:sp>
      <p:pic>
        <p:nvPicPr>
          <p:cNvPr id="4" name="Business Email Compromis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19154871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lnSpcReduction="10000"/>
          </a:bodyPr>
          <a:lstStyle/>
          <a:p>
            <a:pPr>
              <a:buNone/>
            </a:pPr>
            <a:r>
              <a:rPr lang="fr-FR" sz="2800" dirty="0"/>
              <a:t>Au terme de cette session, les participants pourront :</a:t>
            </a:r>
          </a:p>
          <a:p>
            <a:pPr lvl="0"/>
            <a:r>
              <a:rPr lang="fr-FR" sz="2600" dirty="0"/>
              <a:t>Fournir des chiffres clés pour décrire la société de l'information</a:t>
            </a:r>
          </a:p>
          <a:p>
            <a:pPr lvl="0"/>
            <a:r>
              <a:rPr lang="fr-FR" sz="2600" dirty="0"/>
              <a:t>Citer les attaques les plus retentissantes survenues au cours de la période récente</a:t>
            </a:r>
          </a:p>
          <a:p>
            <a:pPr lvl="0"/>
            <a:r>
              <a:rPr lang="fr-FR" sz="2600" dirty="0"/>
              <a:t>Expliquer les différentes formes d’attaques commises contre les messageries d’entreprise</a:t>
            </a:r>
          </a:p>
          <a:p>
            <a:pPr lvl="0"/>
            <a:r>
              <a:rPr lang="fr-FR" sz="2600" dirty="0"/>
              <a:t>Identifier les menaces posées par l'Internet des objets (</a:t>
            </a:r>
            <a:r>
              <a:rPr lang="fr-FR" sz="2600" dirty="0" err="1"/>
              <a:t>IdO</a:t>
            </a:r>
            <a:r>
              <a:rPr lang="fr-FR" sz="2600" dirty="0"/>
              <a:t>)</a:t>
            </a:r>
          </a:p>
          <a:p>
            <a:pPr lvl="0"/>
            <a:r>
              <a:rPr lang="fr-FR" sz="2600" dirty="0"/>
              <a:t>Faire la distinction entre les différentes couches d'Internet</a:t>
            </a:r>
          </a:p>
          <a:p>
            <a:pPr lvl="0"/>
            <a:r>
              <a:rPr lang="fr-FR" sz="2600" dirty="0"/>
              <a:t>Expliquer comment les transactions monétaires virtuelles sont effectuées</a:t>
            </a:r>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r>
              <a:rPr lang="fr-FR" b="1"/>
              <a:t>Objectifs de la session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Fraude au PDG</a:t>
            </a:r>
          </a:p>
        </p:txBody>
      </p:sp>
      <p:sp>
        <p:nvSpPr>
          <p:cNvPr id="3" name="Content Placeholder 2"/>
          <p:cNvSpPr>
            <a:spLocks noGrp="1"/>
          </p:cNvSpPr>
          <p:nvPr>
            <p:ph idx="1"/>
          </p:nvPr>
        </p:nvSpPr>
        <p:spPr>
          <a:xfrm>
            <a:off x="313151" y="1600200"/>
            <a:ext cx="8373649" cy="4525963"/>
          </a:xfrm>
        </p:spPr>
        <p:txBody>
          <a:bodyPr>
            <a:normAutofit fontScale="85000" lnSpcReduction="20000"/>
          </a:bodyPr>
          <a:lstStyle/>
          <a:p>
            <a:pPr algn="just"/>
            <a:r>
              <a:rPr lang="fr-FR" dirty="0"/>
              <a:t>Dans ce type d’arnaque, les fraudeurs, qui se font passer pour des cadres supérieurs (PDG, etc.), des avocats ou d'autres types de représentants légaux, expliquent qu’ils s’occupent d’une question confidentielle ou urgente qui nécessite qu’un virement soit fait immédiatement vers un compte qu'ils contrôlent. Dans certains cas, la demande frauduleuse de virement bancaire est envoyée directement à l'institution financière qui est invitée instamment à virer d'urgence des fonds sur un compte bancaire. Cette escroquerie est aussi connue sous le nom de fraude au président, au cadre exécutif, au virement bancaire ou de masquage (de numéro IP).</a:t>
            </a:r>
          </a:p>
        </p:txBody>
      </p:sp>
      <p:pic>
        <p:nvPicPr>
          <p:cNvPr id="4" name="Picture 3"/>
          <p:cNvPicPr>
            <a:picLocks noChangeAspect="1"/>
          </p:cNvPicPr>
          <p:nvPr/>
        </p:nvPicPr>
        <p:blipFill>
          <a:blip r:embed="rId3"/>
          <a:stretch>
            <a:fillRect/>
          </a:stretch>
        </p:blipFill>
        <p:spPr>
          <a:xfrm>
            <a:off x="5233480" y="0"/>
            <a:ext cx="3910519" cy="1587671"/>
          </a:xfrm>
          <a:prstGeom prst="rect">
            <a:avLst/>
          </a:prstGeom>
        </p:spPr>
      </p:pic>
    </p:spTree>
    <p:extLst>
      <p:ext uri="{BB962C8B-B14F-4D97-AF65-F5344CB8AC3E}">
        <p14:creationId xmlns:p14="http://schemas.microsoft.com/office/powerpoint/2010/main" val="2570652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Fraude à la fausse facture</a:t>
            </a:r>
          </a:p>
        </p:txBody>
      </p:sp>
      <p:sp>
        <p:nvSpPr>
          <p:cNvPr id="3" name="Content Placeholder 2"/>
          <p:cNvSpPr>
            <a:spLocks noGrp="1"/>
          </p:cNvSpPr>
          <p:nvPr>
            <p:ph idx="1"/>
          </p:nvPr>
        </p:nvSpPr>
        <p:spPr>
          <a:xfrm>
            <a:off x="212942" y="1600200"/>
            <a:ext cx="8473858" cy="4525963"/>
          </a:xfrm>
        </p:spPr>
        <p:txBody>
          <a:bodyPr>
            <a:noAutofit/>
          </a:bodyPr>
          <a:lstStyle/>
          <a:p>
            <a:pPr algn="just"/>
            <a:r>
              <a:rPr lang="fr-FR" sz="2800" dirty="0"/>
              <a:t>Ce type d’arnaque, qui a également été appelée fraude au fournisseur et fraude à la modification de facture, vise généralement une entreprise qui a des relations commerciales établies avec un fournisseur. Le fraudeur utilise une adresse de messagerie, un numéro de téléphone ou de télécopie usurpé pour demander que le paiement de certaines factures soit effectué par un virement bancaire sur un autre compte frauduleux.</a:t>
            </a:r>
          </a:p>
        </p:txBody>
      </p:sp>
      <p:pic>
        <p:nvPicPr>
          <p:cNvPr id="4" name="Picture 3"/>
          <p:cNvPicPr>
            <a:picLocks noChangeAspect="1"/>
          </p:cNvPicPr>
          <p:nvPr/>
        </p:nvPicPr>
        <p:blipFill>
          <a:blip r:embed="rId2"/>
          <a:stretch>
            <a:fillRect/>
          </a:stretch>
        </p:blipFill>
        <p:spPr>
          <a:xfrm>
            <a:off x="4331073" y="4975258"/>
            <a:ext cx="4474723" cy="1333467"/>
          </a:xfrm>
          <a:prstGeom prst="rect">
            <a:avLst/>
          </a:prstGeom>
        </p:spPr>
      </p:pic>
    </p:spTree>
    <p:extLst>
      <p:ext uri="{BB962C8B-B14F-4D97-AF65-F5344CB8AC3E}">
        <p14:creationId xmlns:p14="http://schemas.microsoft.com/office/powerpoint/2010/main" val="1860481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fr-FR" b="1"/>
              <a:t>Compromission de compte</a:t>
            </a:r>
          </a:p>
        </p:txBody>
      </p:sp>
      <p:sp>
        <p:nvSpPr>
          <p:cNvPr id="3" name="Content Placeholder 2"/>
          <p:cNvSpPr>
            <a:spLocks noGrp="1"/>
          </p:cNvSpPr>
          <p:nvPr>
            <p:ph idx="1"/>
          </p:nvPr>
        </p:nvSpPr>
        <p:spPr>
          <a:xfrm>
            <a:off x="100208" y="1262931"/>
            <a:ext cx="8586592" cy="3598100"/>
          </a:xfrm>
        </p:spPr>
        <p:txBody>
          <a:bodyPr>
            <a:normAutofit fontScale="92500" lnSpcReduction="10000"/>
          </a:bodyPr>
          <a:lstStyle/>
          <a:p>
            <a:pPr algn="just"/>
            <a:r>
              <a:rPr lang="fr-FR" sz="3000" dirty="0"/>
              <a:t>À l’exemple des deux arnaques précédentes, un compte de messagerie d'un employé est piraté puis utilisé pour faire des demandes de paiement de facture à des comptes bancaires contrôlés par le fraudeur. Les messages sont envoyés à plusieurs fournisseurs identifiés dans la liste de contacts de l'employé. Ce système peut fonctionner à l’insu de l’entreprise, qui n’en prendra connaissance que lorsque ses fournisseurs vérifieront l’état de leur facturation.  </a:t>
            </a:r>
            <a:endParaRPr lang="fr-FR" dirty="0"/>
          </a:p>
        </p:txBody>
      </p:sp>
      <p:pic>
        <p:nvPicPr>
          <p:cNvPr id="4" name="Picture 3"/>
          <p:cNvPicPr>
            <a:picLocks noChangeAspect="1"/>
          </p:cNvPicPr>
          <p:nvPr/>
        </p:nvPicPr>
        <p:blipFill>
          <a:blip r:embed="rId2"/>
          <a:stretch>
            <a:fillRect/>
          </a:stretch>
        </p:blipFill>
        <p:spPr>
          <a:xfrm>
            <a:off x="3978613" y="4667413"/>
            <a:ext cx="4708187" cy="1855026"/>
          </a:xfrm>
          <a:prstGeom prst="rect">
            <a:avLst/>
          </a:prstGeom>
        </p:spPr>
      </p:pic>
    </p:spTree>
    <p:extLst>
      <p:ext uri="{BB962C8B-B14F-4D97-AF65-F5344CB8AC3E}">
        <p14:creationId xmlns:p14="http://schemas.microsoft.com/office/powerpoint/2010/main" val="32982747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Usurpation de fonction</a:t>
            </a:r>
          </a:p>
        </p:txBody>
      </p:sp>
      <p:sp>
        <p:nvSpPr>
          <p:cNvPr id="3" name="Content Placeholder 2"/>
          <p:cNvSpPr>
            <a:spLocks noGrp="1"/>
          </p:cNvSpPr>
          <p:nvPr>
            <p:ph idx="1"/>
          </p:nvPr>
        </p:nvSpPr>
        <p:spPr>
          <a:xfrm>
            <a:off x="294362" y="1296042"/>
            <a:ext cx="8229600" cy="4404367"/>
          </a:xfrm>
        </p:spPr>
        <p:txBody>
          <a:bodyPr>
            <a:normAutofit fontScale="85000" lnSpcReduction="10000"/>
          </a:bodyPr>
          <a:lstStyle/>
          <a:p>
            <a:pPr algn="just"/>
            <a:r>
              <a:rPr lang="fr-FR" dirty="0"/>
              <a:t>Dans ce type d’arnaque, le cybercriminel contacte les employés et/ou le PDG de l'entreprise et se fait passer pour un avocat ou un représentant d’un cabinet juridique qui s’occupe de questions confidentielles et urgentes. Cette personne, qui utilise généralement le téléphone ou la messagerie électronique, insiste pour que la partie contactée effectue rapidement ou confidentiellement un virement bancaire. Ce type de CME peut être programmé à la fin du jour ouvrable ou de la semaine de travail, lorsque les employés se préparent à se reposer.</a:t>
            </a:r>
          </a:p>
        </p:txBody>
      </p:sp>
      <p:pic>
        <p:nvPicPr>
          <p:cNvPr id="4" name="Picture 3"/>
          <p:cNvPicPr>
            <a:picLocks noChangeAspect="1"/>
          </p:cNvPicPr>
          <p:nvPr/>
        </p:nvPicPr>
        <p:blipFill>
          <a:blip r:embed="rId2"/>
          <a:stretch>
            <a:fillRect/>
          </a:stretch>
        </p:blipFill>
        <p:spPr>
          <a:xfrm>
            <a:off x="5194570" y="5355810"/>
            <a:ext cx="3949430" cy="1143000"/>
          </a:xfrm>
          <a:prstGeom prst="rect">
            <a:avLst/>
          </a:prstGeom>
        </p:spPr>
      </p:pic>
    </p:spTree>
    <p:extLst>
      <p:ext uri="{BB962C8B-B14F-4D97-AF65-F5344CB8AC3E}">
        <p14:creationId xmlns:p14="http://schemas.microsoft.com/office/powerpoint/2010/main" val="35363685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Vol de données</a:t>
            </a:r>
          </a:p>
        </p:txBody>
      </p:sp>
      <p:sp>
        <p:nvSpPr>
          <p:cNvPr id="3" name="Content Placeholder 2"/>
          <p:cNvSpPr>
            <a:spLocks noGrp="1"/>
          </p:cNvSpPr>
          <p:nvPr>
            <p:ph idx="1"/>
          </p:nvPr>
        </p:nvSpPr>
        <p:spPr>
          <a:xfrm>
            <a:off x="175364" y="1146564"/>
            <a:ext cx="8398702" cy="5257800"/>
          </a:xfrm>
        </p:spPr>
        <p:txBody>
          <a:bodyPr>
            <a:normAutofit/>
          </a:bodyPr>
          <a:lstStyle/>
          <a:p>
            <a:pPr algn="just"/>
            <a:r>
              <a:rPr lang="fr-FR" sz="2000" dirty="0"/>
              <a:t>Ce système a pour but d’infiltrer la messagerie électronique de certains employés (généralement des ressources humaines) d’une société. La messagerie infiltrée ne sert pas à virer des fonds mais à collecter des données à caractère personnel d’autres employés et cadres dirigeants. La messagerie peut donc servir de relais à des attaques plus dommageables contre la société elle-même.</a:t>
            </a:r>
          </a:p>
          <a:p>
            <a:pPr algn="just"/>
            <a:r>
              <a:rPr lang="fr-FR" sz="2000" dirty="0"/>
              <a:t>Cette escroquerie, qui relève de l’ingénierie sociale, n'a pas besoin d’infiltrer les systèmes de façon complexe. Contrairement aux systèmes par hameçonnage, les messages électroniques utilisés dans les arnaques de type CME ne sont pas envoyés de façon massive afin d’éviter d'être signalés comme spams. </a:t>
            </a:r>
          </a:p>
        </p:txBody>
      </p:sp>
      <p:pic>
        <p:nvPicPr>
          <p:cNvPr id="4" name="Picture 3"/>
          <p:cNvPicPr>
            <a:picLocks noChangeAspect="1"/>
          </p:cNvPicPr>
          <p:nvPr/>
        </p:nvPicPr>
        <p:blipFill>
          <a:blip r:embed="rId2"/>
          <a:stretch>
            <a:fillRect/>
          </a:stretch>
        </p:blipFill>
        <p:spPr>
          <a:xfrm>
            <a:off x="3766603" y="4409229"/>
            <a:ext cx="4863830" cy="1449421"/>
          </a:xfrm>
          <a:prstGeom prst="rect">
            <a:avLst/>
          </a:prstGeom>
        </p:spPr>
      </p:pic>
    </p:spTree>
    <p:extLst>
      <p:ext uri="{BB962C8B-B14F-4D97-AF65-F5344CB8AC3E}">
        <p14:creationId xmlns:p14="http://schemas.microsoft.com/office/powerpoint/2010/main" val="222956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Soyez vigilant et restez protégé</a:t>
            </a:r>
          </a:p>
        </p:txBody>
      </p:sp>
      <p:sp>
        <p:nvSpPr>
          <p:cNvPr id="3" name="Content Placeholder 2"/>
          <p:cNvSpPr>
            <a:spLocks noGrp="1"/>
          </p:cNvSpPr>
          <p:nvPr>
            <p:ph idx="1"/>
          </p:nvPr>
        </p:nvSpPr>
        <p:spPr>
          <a:xfrm>
            <a:off x="457200" y="1600200"/>
            <a:ext cx="8229600" cy="5072974"/>
          </a:xfrm>
        </p:spPr>
        <p:txBody>
          <a:bodyPr>
            <a:normAutofit/>
          </a:bodyPr>
          <a:lstStyle/>
          <a:p>
            <a:pPr algn="just"/>
            <a:r>
              <a:rPr lang="fr-FR" dirty="0"/>
              <a:t>Examinez soigneusement tous les messages électroniques. </a:t>
            </a:r>
          </a:p>
          <a:p>
            <a:pPr algn="just"/>
            <a:r>
              <a:rPr lang="fr-FR" dirty="0"/>
              <a:t>Éduquez et formez les employés. </a:t>
            </a:r>
          </a:p>
          <a:p>
            <a:pPr algn="just"/>
            <a:r>
              <a:rPr lang="fr-FR" dirty="0"/>
              <a:t>Vérifiez tout changements concernant les coordonnées de paiement du fournisseur</a:t>
            </a:r>
          </a:p>
          <a:p>
            <a:pPr algn="just"/>
            <a:r>
              <a:rPr lang="fr-FR" dirty="0"/>
              <a:t>Actualisez régulièrement vos connaissances sur les habitudes de vos clients</a:t>
            </a:r>
          </a:p>
          <a:p>
            <a:pPr algn="just"/>
            <a:r>
              <a:rPr lang="fr-FR" dirty="0"/>
              <a:t>Confirmez les demandes de virement bancaire</a:t>
            </a:r>
          </a:p>
          <a:p>
            <a:pPr algn="just"/>
            <a:endParaRPr lang="en-US" dirty="0"/>
          </a:p>
          <a:p>
            <a:pPr algn="just"/>
            <a:endParaRPr lang="en-US" dirty="0"/>
          </a:p>
        </p:txBody>
      </p:sp>
    </p:spTree>
    <p:extLst>
      <p:ext uri="{BB962C8B-B14F-4D97-AF65-F5344CB8AC3E}">
        <p14:creationId xmlns:p14="http://schemas.microsoft.com/office/powerpoint/2010/main" val="37794215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Autre type de criminalité similaire</a:t>
            </a:r>
          </a:p>
        </p:txBody>
      </p:sp>
      <p:pic>
        <p:nvPicPr>
          <p:cNvPr id="4" name="Business Process Compromise Explaine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4513" y="1600200"/>
            <a:ext cx="8053387" cy="4525963"/>
          </a:xfrm>
        </p:spPr>
      </p:pic>
    </p:spTree>
    <p:extLst>
      <p:ext uri="{BB962C8B-B14F-4D97-AF65-F5344CB8AC3E}">
        <p14:creationId xmlns:p14="http://schemas.microsoft.com/office/powerpoint/2010/main" val="3697868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4920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a:t>l'Internet des Objets (IdO)</a:t>
            </a:r>
          </a:p>
        </p:txBody>
      </p:sp>
      <p:pic>
        <p:nvPicPr>
          <p:cNvPr id="4" name="Content Placeholder 3"/>
          <p:cNvPicPr>
            <a:picLocks noGrp="1" noChangeAspect="1"/>
          </p:cNvPicPr>
          <p:nvPr>
            <p:ph idx="1"/>
          </p:nvPr>
        </p:nvPicPr>
        <p:blipFill>
          <a:blip r:embed="rId3"/>
          <a:stretch>
            <a:fillRect/>
          </a:stretch>
        </p:blipFill>
        <p:spPr>
          <a:xfrm>
            <a:off x="1331640" y="1412776"/>
            <a:ext cx="6244001" cy="4380120"/>
          </a:xfrm>
          <a:prstGeom prst="rect">
            <a:avLst/>
          </a:prstGeom>
        </p:spPr>
      </p:pic>
      <p:pic>
        <p:nvPicPr>
          <p:cNvPr id="5" name="Picture 4"/>
          <p:cNvPicPr>
            <a:picLocks noChangeAspect="1"/>
          </p:cNvPicPr>
          <p:nvPr/>
        </p:nvPicPr>
        <p:blipFill>
          <a:blip r:embed="rId4"/>
          <a:stretch>
            <a:fillRect/>
          </a:stretch>
        </p:blipFill>
        <p:spPr>
          <a:xfrm>
            <a:off x="0" y="1403648"/>
            <a:ext cx="9090587" cy="5454352"/>
          </a:xfrm>
          <a:prstGeom prst="rect">
            <a:avLst/>
          </a:prstGeom>
        </p:spPr>
      </p:pic>
    </p:spTree>
    <p:extLst>
      <p:ext uri="{BB962C8B-B14F-4D97-AF65-F5344CB8AC3E}">
        <p14:creationId xmlns:p14="http://schemas.microsoft.com/office/powerpoint/2010/main" val="42022256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a:t>Un exemple d'internet des objets</a:t>
            </a:r>
          </a:p>
        </p:txBody>
      </p:sp>
      <p:pic>
        <p:nvPicPr>
          <p:cNvPr id="4" name="How It Works  Internet of Thing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36730529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716352504"/>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50172"/>
            <a:ext cx="8229600" cy="836613"/>
          </a:xfrm>
          <a:noFill/>
        </p:spPr>
        <p:txBody>
          <a:bodyPr/>
          <a:lstStyle/>
          <a:p>
            <a:pPr algn="l" eaLnBrk="1" hangingPunct="1"/>
            <a:r>
              <a:rPr lang="fr-FR" b="1" dirty="0">
                <a:solidFill>
                  <a:schemeClr val="accent1">
                    <a:lumMod val="25000"/>
                  </a:schemeClr>
                </a:solidFill>
                <a:latin typeface="Calibri" pitchFamily="34" charset="0"/>
                <a:cs typeface="Arial" charset="0"/>
              </a:rPr>
              <a:t>Pourquoi </a:t>
            </a:r>
            <a:r>
              <a:rPr lang="fr-FR" b="1" dirty="0" err="1">
                <a:solidFill>
                  <a:schemeClr val="accent1">
                    <a:lumMod val="25000"/>
                  </a:schemeClr>
                </a:solidFill>
                <a:latin typeface="Calibri" pitchFamily="34" charset="0"/>
                <a:cs typeface="Arial" charset="0"/>
              </a:rPr>
              <a:t>l’IdO</a:t>
            </a:r>
            <a:r>
              <a:rPr lang="fr-FR" b="1" dirty="0">
                <a:solidFill>
                  <a:schemeClr val="accent1">
                    <a:lumMod val="25000"/>
                  </a:schemeClr>
                </a:solidFill>
                <a:latin typeface="Calibri" pitchFamily="34" charset="0"/>
                <a:cs typeface="Arial" charset="0"/>
              </a:rPr>
              <a:t> peut fonctionner</a:t>
            </a:r>
          </a:p>
        </p:txBody>
      </p:sp>
      <p:sp>
        <p:nvSpPr>
          <p:cNvPr id="74755" name="Rectangle 3"/>
          <p:cNvSpPr>
            <a:spLocks noGrp="1" noChangeArrowheads="1"/>
          </p:cNvSpPr>
          <p:nvPr>
            <p:ph type="body" idx="1"/>
          </p:nvPr>
        </p:nvSpPr>
        <p:spPr>
          <a:xfrm>
            <a:off x="323850" y="1360683"/>
            <a:ext cx="8654832" cy="3443330"/>
          </a:xfrm>
          <a:noFill/>
        </p:spPr>
        <p:txBody>
          <a:bodyPr>
            <a:normAutofit fontScale="92500" lnSpcReduction="20000"/>
          </a:bodyPr>
          <a:lstStyle/>
          <a:p>
            <a:pPr>
              <a:lnSpc>
                <a:spcPct val="90000"/>
              </a:lnSpc>
              <a:buNone/>
              <a:tabLst>
                <a:tab pos="895350" algn="l"/>
              </a:tabLst>
            </a:pPr>
            <a:r>
              <a:rPr lang="fr-FR" sz="3500" dirty="0">
                <a:latin typeface="Calibri" pitchFamily="34" charset="0"/>
                <a:cs typeface="Arial" charset="0"/>
              </a:rPr>
              <a:t>IPv4 (32 bits ou 4 octets)</a:t>
            </a:r>
          </a:p>
          <a:p>
            <a:pPr marL="784225" lvl="1" indent="-327025" eaLnBrk="1" hangingPunct="1">
              <a:lnSpc>
                <a:spcPct val="90000"/>
              </a:lnSpc>
              <a:buClr>
                <a:srgbClr val="FF3300"/>
              </a:buClr>
              <a:buFontTx/>
              <a:buNone/>
              <a:tabLst>
                <a:tab pos="895350" algn="l"/>
              </a:tabLst>
            </a:pPr>
            <a:r>
              <a:rPr lang="fr-FR" dirty="0">
                <a:latin typeface="Calibri" pitchFamily="34" charset="0"/>
                <a:cs typeface="Arial" charset="0"/>
              </a:rPr>
              <a:t>				254x254x254x254 	= 	4.1x10</a:t>
            </a:r>
            <a:r>
              <a:rPr lang="fr-FR" baseline="30000" dirty="0">
                <a:latin typeface="Calibri" pitchFamily="34" charset="0"/>
                <a:cs typeface="Arial" charset="0"/>
              </a:rPr>
              <a:t> </a:t>
            </a:r>
          </a:p>
          <a:p>
            <a:pPr marL="784225" lvl="1" indent="-327025" eaLnBrk="1" hangingPunct="1">
              <a:lnSpc>
                <a:spcPct val="90000"/>
              </a:lnSpc>
              <a:buClr>
                <a:srgbClr val="FF3300"/>
              </a:buClr>
              <a:buFontTx/>
              <a:buNone/>
              <a:tabLst>
                <a:tab pos="895350" algn="l"/>
              </a:tabLst>
            </a:pPr>
            <a:r>
              <a:rPr lang="fr-FR" dirty="0">
                <a:latin typeface="Calibri" pitchFamily="34" charset="0"/>
                <a:cs typeface="Arial" charset="0"/>
              </a:rPr>
              <a:t>							ou 	4 162 314 256 adresses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fr-FR" sz="3500" dirty="0">
                <a:latin typeface="Calibri" pitchFamily="34" charset="0"/>
              </a:rPr>
              <a:t>IPv6 (128 bits ou 16 octets)</a:t>
            </a:r>
          </a:p>
          <a:p>
            <a:pPr eaLnBrk="1" hangingPunct="1">
              <a:lnSpc>
                <a:spcPct val="90000"/>
              </a:lnSpc>
              <a:buClr>
                <a:srgbClr val="FF3300"/>
              </a:buClr>
              <a:buFontTx/>
              <a:buNone/>
              <a:tabLst>
                <a:tab pos="895350" algn="l"/>
              </a:tabLst>
            </a:pPr>
            <a:r>
              <a:rPr lang="fr-FR" sz="1600" dirty="0">
                <a:latin typeface="Calibri" pitchFamily="34" charset="0"/>
                <a:cs typeface="Arial" charset="0"/>
              </a:rPr>
              <a:t>		</a:t>
            </a:r>
            <a:r>
              <a:rPr lang="fr-FR" sz="1900" dirty="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fr-FR" sz="1900" dirty="0">
                <a:latin typeface="Calibri" pitchFamily="34" charset="0"/>
                <a:cs typeface="Arial" charset="0"/>
              </a:rPr>
              <a:t>								= 	3.4x10</a:t>
            </a:r>
            <a:r>
              <a:rPr lang="fr-FR" sz="1900" baseline="30000" dirty="0">
                <a:latin typeface="Calibri" pitchFamily="34" charset="0"/>
                <a:cs typeface="Arial" charset="0"/>
              </a:rPr>
              <a:t>38</a:t>
            </a:r>
            <a:r>
              <a:rPr lang="fr-FR" sz="1900" dirty="0">
                <a:latin typeface="Calibri" pitchFamily="34" charset="0"/>
                <a:cs typeface="Arial" charset="0"/>
              </a:rPr>
              <a:t> </a:t>
            </a:r>
          </a:p>
          <a:p>
            <a:pPr eaLnBrk="1" hangingPunct="1">
              <a:lnSpc>
                <a:spcPct val="90000"/>
              </a:lnSpc>
              <a:buClr>
                <a:srgbClr val="FF3300"/>
              </a:buClr>
              <a:buFontTx/>
              <a:buNone/>
              <a:tabLst>
                <a:tab pos="895350" algn="l"/>
              </a:tabLst>
            </a:pPr>
            <a:r>
              <a:rPr lang="fr-FR" sz="2400" dirty="0">
                <a:latin typeface="Calibri" pitchFamily="34" charset="0"/>
                <a:cs typeface="Arial" charset="0"/>
              </a:rPr>
              <a:t>		</a:t>
            </a:r>
            <a:r>
              <a:rPr lang="fr-FR" dirty="0">
                <a:latin typeface="Calibri" pitchFamily="34" charset="0"/>
                <a:cs typeface="Arial" charset="0"/>
              </a:rPr>
              <a:t>or  340 000 000 000 000 000 000 000 000 000 000 000 000 adresses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fr-FR"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a:solidFill>
                <a:srgbClr val="898989"/>
              </a:solidFill>
            </a:endParaRPr>
          </a:p>
        </p:txBody>
      </p:sp>
      <p:sp>
        <p:nvSpPr>
          <p:cNvPr id="2" name="TextBox 1"/>
          <p:cNvSpPr txBox="1"/>
          <p:nvPr/>
        </p:nvSpPr>
        <p:spPr>
          <a:xfrm>
            <a:off x="468313" y="4939090"/>
            <a:ext cx="8510369" cy="1569660"/>
          </a:xfrm>
          <a:prstGeom prst="rect">
            <a:avLst/>
          </a:prstGeom>
          <a:noFill/>
        </p:spPr>
        <p:txBody>
          <a:bodyPr wrap="square" rtlCol="0">
            <a:spAutoFit/>
          </a:bodyPr>
          <a:lstStyle/>
          <a:p>
            <a:pPr algn="just"/>
            <a:r>
              <a:rPr lang="fr-FR" sz="2400" dirty="0" err="1">
                <a:latin typeface="Calibri" pitchFamily="34" charset="0"/>
                <a:cs typeface="Arial" charset="0"/>
              </a:rPr>
              <a:t>L'IdO</a:t>
            </a:r>
            <a:r>
              <a:rPr lang="fr-FR" sz="2400" dirty="0">
                <a:latin typeface="Calibri" pitchFamily="34" charset="0"/>
                <a:cs typeface="Arial" charset="0"/>
              </a:rPr>
              <a:t> ne peut fonctionner que grâce à la version IP 6 et au nombre d'adresses IP qui seront disponibles. Tous les objets animés et inanimés dans le monde peuvent avoir leur propre adresse IP</a:t>
            </a:r>
          </a:p>
          <a:p>
            <a:pPr algn="just"/>
            <a:endParaRPr lang="en-GB" sz="2400" dirty="0"/>
          </a:p>
        </p:txBody>
      </p:sp>
    </p:spTree>
    <p:extLst>
      <p:ext uri="{BB962C8B-B14F-4D97-AF65-F5344CB8AC3E}">
        <p14:creationId xmlns:p14="http://schemas.microsoft.com/office/powerpoint/2010/main" val="24518542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8"/>
            <a:ext cx="8229600" cy="1143000"/>
          </a:xfrm>
        </p:spPr>
        <p:txBody>
          <a:bodyPr>
            <a:normAutofit/>
          </a:bodyPr>
          <a:lstStyle/>
          <a:p>
            <a:r>
              <a:rPr lang="fr-FR" b="1"/>
              <a:t>Sécurité et internet des objets</a:t>
            </a:r>
          </a:p>
        </p:txBody>
      </p:sp>
      <p:sp>
        <p:nvSpPr>
          <p:cNvPr id="3" name="Content Placeholder 2"/>
          <p:cNvSpPr>
            <a:spLocks noGrp="1"/>
          </p:cNvSpPr>
          <p:nvPr>
            <p:ph idx="1"/>
          </p:nvPr>
        </p:nvSpPr>
        <p:spPr/>
        <p:txBody>
          <a:bodyPr>
            <a:normAutofit lnSpcReduction="10000"/>
          </a:bodyPr>
          <a:lstStyle/>
          <a:p>
            <a:r>
              <a:rPr lang="fr-FR" dirty="0"/>
              <a:t>Les vendeurs de produits ne sont pas sensibilisés aux problèmes la sécurité</a:t>
            </a:r>
          </a:p>
          <a:p>
            <a:r>
              <a:rPr lang="fr-FR" dirty="0"/>
              <a:t>Des vulnérabilités existent dans leurs produits</a:t>
            </a:r>
          </a:p>
          <a:p>
            <a:r>
              <a:rPr lang="fr-FR" dirty="0"/>
              <a:t>Il n'y a pas de normes de sécurité pour </a:t>
            </a:r>
            <a:r>
              <a:rPr lang="fr-FR" dirty="0" err="1"/>
              <a:t>l’IdO</a:t>
            </a:r>
            <a:endParaRPr lang="fr-FR" dirty="0"/>
          </a:p>
          <a:p>
            <a:r>
              <a:rPr lang="fr-FR" dirty="0"/>
              <a:t>Les gouvernements ne réagissent pas à la menace</a:t>
            </a:r>
          </a:p>
          <a:p>
            <a:r>
              <a:rPr lang="fr-FR" dirty="0"/>
              <a:t>Il faudrait peut-être un label de sécurité pour les produits </a:t>
            </a:r>
            <a:r>
              <a:rPr lang="fr-FR" dirty="0" err="1"/>
              <a:t>IdO</a:t>
            </a:r>
            <a:r>
              <a:rPr lang="fr-FR" dirty="0"/>
              <a:t> afin de faciliter le choix du client.</a:t>
            </a:r>
          </a:p>
        </p:txBody>
      </p:sp>
    </p:spTree>
    <p:extLst>
      <p:ext uri="{BB962C8B-B14F-4D97-AF65-F5344CB8AC3E}">
        <p14:creationId xmlns:p14="http://schemas.microsoft.com/office/powerpoint/2010/main" val="21909027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dirty="0"/>
              <a:t>Rapport IOCTA 2017</a:t>
            </a:r>
          </a:p>
        </p:txBody>
      </p:sp>
      <p:sp>
        <p:nvSpPr>
          <p:cNvPr id="3" name="Content Placeholder 2"/>
          <p:cNvSpPr>
            <a:spLocks noGrp="1"/>
          </p:cNvSpPr>
          <p:nvPr>
            <p:ph idx="1"/>
          </p:nvPr>
        </p:nvSpPr>
        <p:spPr>
          <a:xfrm>
            <a:off x="259307" y="1600200"/>
            <a:ext cx="8427493" cy="4525963"/>
          </a:xfrm>
        </p:spPr>
        <p:txBody>
          <a:bodyPr>
            <a:normAutofit fontScale="92500" lnSpcReduction="20000"/>
          </a:bodyPr>
          <a:lstStyle/>
          <a:p>
            <a:pPr marL="0" indent="0" algn="just">
              <a:buNone/>
            </a:pPr>
            <a:r>
              <a:rPr lang="fr-FR" dirty="0"/>
              <a:t>« Les précédents rapports ont mis en évidence le risque d’utilisation abusive des appareils connectés (</a:t>
            </a:r>
            <a:r>
              <a:rPr lang="fr-FR" dirty="0" err="1"/>
              <a:t>IdO</a:t>
            </a:r>
            <a:r>
              <a:rPr lang="fr-FR" dirty="0"/>
              <a:t>) non sécurisés. À la fin de 2016, nous avons assisté à la première attaque massive lancée à partir de ces appareils, car le logiciel malveillant Mirai a transformé environ 150 000 routeurs et caméras en circuit fermé (CCTV) en un </a:t>
            </a:r>
            <a:r>
              <a:rPr lang="fr-FR" i="1" dirty="0"/>
              <a:t>botnet</a:t>
            </a:r>
            <a:r>
              <a:rPr lang="fr-FR" dirty="0"/>
              <a:t> capable de lancer des attaques de déni de service. Un certain nombre d'attaques ont été très médiatisées; l’une d’entre elles a gravement perturbé les infrastructures internet sur la côte ouest des États-Unis d’Amérique ».</a:t>
            </a:r>
          </a:p>
          <a:p>
            <a:pPr algn="just"/>
            <a:endParaRPr lang="en-GB" dirty="0"/>
          </a:p>
        </p:txBody>
      </p:sp>
    </p:spTree>
    <p:extLst>
      <p:ext uri="{BB962C8B-B14F-4D97-AF65-F5344CB8AC3E}">
        <p14:creationId xmlns:p14="http://schemas.microsoft.com/office/powerpoint/2010/main" val="4117626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fr-FR" b="1" dirty="0"/>
              <a:t>Rapport IOCTA 2017</a:t>
            </a:r>
          </a:p>
        </p:txBody>
      </p:sp>
      <p:sp>
        <p:nvSpPr>
          <p:cNvPr id="3" name="Content Placeholder 2"/>
          <p:cNvSpPr>
            <a:spLocks noGrp="1"/>
          </p:cNvSpPr>
          <p:nvPr>
            <p:ph idx="1"/>
          </p:nvPr>
        </p:nvSpPr>
        <p:spPr>
          <a:xfrm>
            <a:off x="457200" y="1639111"/>
            <a:ext cx="8229600" cy="4525963"/>
          </a:xfrm>
        </p:spPr>
        <p:txBody>
          <a:bodyPr/>
          <a:lstStyle/>
          <a:p>
            <a:pPr algn="just"/>
            <a:r>
              <a:rPr lang="fr-FR" dirty="0"/>
              <a:t>Les attaques en déni de service lancées par des botnets (réseaux zombies) composés d’appareils connectés (voir le botnet Mirai ci-dessus) avaient été prévues dans des rapports précédents, mais les attaques contre le site web de Krebs, Dyn et Deutsche Telekom sont les premiers cas signalés.</a:t>
            </a:r>
          </a:p>
          <a:p>
            <a:pPr algn="just"/>
            <a:endParaRPr lang="en-GB" dirty="0"/>
          </a:p>
        </p:txBody>
      </p:sp>
    </p:spTree>
    <p:extLst>
      <p:ext uri="{BB962C8B-B14F-4D97-AF65-F5344CB8AC3E}">
        <p14:creationId xmlns:p14="http://schemas.microsoft.com/office/powerpoint/2010/main" val="39259722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02107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La bouilloire iKettle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5816" y="1821997"/>
            <a:ext cx="3600400" cy="5036003"/>
          </a:xfrm>
        </p:spPr>
      </p:pic>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spTree>
    <p:extLst>
      <p:ext uri="{BB962C8B-B14F-4D97-AF65-F5344CB8AC3E}">
        <p14:creationId xmlns:p14="http://schemas.microsoft.com/office/powerpoint/2010/main" val="7948870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Bouilloires non configurées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1" y="1824457"/>
            <a:ext cx="8945837" cy="5038612"/>
          </a:xfrm>
        </p:spPr>
      </p:pic>
    </p:spTree>
    <p:extLst>
      <p:ext uri="{BB962C8B-B14F-4D97-AF65-F5344CB8AC3E}">
        <p14:creationId xmlns:p14="http://schemas.microsoft.com/office/powerpoint/2010/main" val="16430080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Que peut-il se passer?</a:t>
            </a:r>
          </a:p>
        </p:txBody>
      </p:sp>
      <p:sp>
        <p:nvSpPr>
          <p:cNvPr id="3" name="Content Placeholder 2"/>
          <p:cNvSpPr>
            <a:spLocks noGrp="1"/>
          </p:cNvSpPr>
          <p:nvPr>
            <p:ph idx="1"/>
          </p:nvPr>
        </p:nvSpPr>
        <p:spPr/>
        <p:txBody>
          <a:bodyPr>
            <a:normAutofit lnSpcReduction="10000"/>
          </a:bodyPr>
          <a:lstStyle/>
          <a:p>
            <a:pPr algn="just" fontAlgn="base"/>
            <a:r>
              <a:rPr lang="fr-FR" dirty="0"/>
              <a:t>Un hacker qui a volé votre clé wifi peut l’utiliser pour accéder à votre réseau domestique, prendre le contrôle de votre routeur wifi, puis modifier vos paramètres DNS pour que tout votre trafic internet transite par ce nouveau canal. Il est très facile de voler vos mots de passe!</a:t>
            </a:r>
          </a:p>
          <a:p>
            <a:pPr algn="just" fontAlgn="base"/>
            <a:r>
              <a:rPr lang="fr-FR" dirty="0"/>
              <a:t>Votre banque en ligne, vos réseaux sociaux, vos courriels. Tous compromis!</a:t>
            </a:r>
          </a:p>
        </p:txBody>
      </p:sp>
      <p:sp>
        <p:nvSpPr>
          <p:cNvPr id="4" name="TextBox 3"/>
          <p:cNvSpPr txBox="1"/>
          <p:nvPr/>
        </p:nvSpPr>
        <p:spPr>
          <a:xfrm>
            <a:off x="323528" y="6248094"/>
            <a:ext cx="3871342" cy="338554"/>
          </a:xfrm>
          <a:prstGeom prst="rect">
            <a:avLst/>
          </a:prstGeom>
          <a:noFill/>
        </p:spPr>
        <p:txBody>
          <a:bodyPr wrap="square" rtlCol="0">
            <a:spAutoFit/>
          </a:bodyPr>
          <a:lstStyle/>
          <a:p>
            <a:r>
              <a:rPr lang="fr-FR" sz="1600">
                <a:latin typeface="+mn-lt"/>
              </a:rPr>
              <a:t>Source: </a:t>
            </a:r>
            <a:r>
              <a:rPr lang="fr-FR" sz="1600">
                <a:latin typeface="+mn-lt"/>
                <a:hlinkClick r:id="rId3"/>
              </a:rPr>
              <a:t>www.pentestpartners.com</a:t>
            </a:r>
            <a:r>
              <a:rPr lang="fr-FR" sz="1600">
                <a:latin typeface="+mn-lt"/>
              </a:rPr>
              <a:t>  </a:t>
            </a:r>
          </a:p>
        </p:txBody>
      </p:sp>
    </p:spTree>
    <p:extLst>
      <p:ext uri="{BB962C8B-B14F-4D97-AF65-F5344CB8AC3E}">
        <p14:creationId xmlns:p14="http://schemas.microsoft.com/office/powerpoint/2010/main" val="1681002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65126"/>
            <a:ext cx="9144000" cy="1325563"/>
          </a:xfrm>
        </p:spPr>
        <p:txBody>
          <a:bodyPr>
            <a:normAutofit/>
          </a:bodyPr>
          <a:lstStyle/>
          <a:p>
            <a:r>
              <a:rPr lang="fr-FR" sz="3200" b="1" dirty="0"/>
              <a:t>Réfrigérateur Family Hub de Samsung (à écran tactile)</a:t>
            </a:r>
          </a:p>
        </p:txBody>
      </p:sp>
      <p:pic>
        <p:nvPicPr>
          <p:cNvPr id="4" name="Content Placeholder 3"/>
          <p:cNvPicPr>
            <a:picLocks noGrp="1" noChangeAspect="1"/>
          </p:cNvPicPr>
          <p:nvPr>
            <p:ph idx="1"/>
          </p:nvPr>
        </p:nvPicPr>
        <p:blipFill>
          <a:blip r:embed="rId3"/>
          <a:stretch>
            <a:fillRect/>
          </a:stretch>
        </p:blipFill>
        <p:spPr>
          <a:xfrm>
            <a:off x="899592" y="1484784"/>
            <a:ext cx="7252230" cy="4351338"/>
          </a:xfrm>
          <a:prstGeom prst="rect">
            <a:avLst/>
          </a:prstGeom>
        </p:spPr>
      </p:pic>
    </p:spTree>
    <p:extLst>
      <p:ext uri="{BB962C8B-B14F-4D97-AF65-F5344CB8AC3E}">
        <p14:creationId xmlns:p14="http://schemas.microsoft.com/office/powerpoint/2010/main" val="19533721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a:t>Machines à laver</a:t>
            </a:r>
          </a:p>
        </p:txBody>
      </p:sp>
      <p:pic>
        <p:nvPicPr>
          <p:cNvPr id="4" name="Picture 3" descr="ew technology is being exploited by hackers"/>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5616623" cy="3861450"/>
          </a:xfrm>
          <a:prstGeom prst="rect">
            <a:avLst/>
          </a:prstGeom>
          <a:noFill/>
          <a:ln>
            <a:noFill/>
          </a:ln>
        </p:spPr>
      </p:pic>
    </p:spTree>
    <p:extLst>
      <p:ext uri="{BB962C8B-B14F-4D97-AF65-F5344CB8AC3E}">
        <p14:creationId xmlns:p14="http://schemas.microsoft.com/office/powerpoint/2010/main" val="171070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sz="4000" b="1"/>
              <a:t>Utilisateurs de l'Internet</a:t>
            </a:r>
          </a:p>
        </p:txBody>
      </p:sp>
      <p:sp>
        <p:nvSpPr>
          <p:cNvPr id="5" name="Content Placeholder 2"/>
          <p:cNvSpPr>
            <a:spLocks noGrp="1"/>
          </p:cNvSpPr>
          <p:nvPr>
            <p:ph idx="1"/>
          </p:nvPr>
        </p:nvSpPr>
        <p:spPr>
          <a:xfrm>
            <a:off x="457200" y="1821374"/>
            <a:ext cx="8218488" cy="749300"/>
          </a:xfrm>
        </p:spPr>
        <p:txBody>
          <a:bodyPr>
            <a:noAutofit/>
          </a:bodyPr>
          <a:lstStyle/>
          <a:p>
            <a:pPr>
              <a:lnSpc>
                <a:spcPct val="120000"/>
              </a:lnSpc>
              <a:spcBef>
                <a:spcPts val="600"/>
              </a:spcBef>
              <a:spcAft>
                <a:spcPts val="600"/>
              </a:spcAft>
            </a:pPr>
            <a:r>
              <a:rPr lang="fr-FR" sz="2400">
                <a:ea typeface="MS PGothic" charset="0"/>
                <a:cs typeface="Verdana" charset="0"/>
              </a:rPr>
              <a:t>Environ 40% des habitants de la planète ont désormais une connexion à internet. En 1995, ce chiffre était inférieur à 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0357" y="3332212"/>
            <a:ext cx="3735331" cy="24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2911524"/>
            <a:ext cx="4333660" cy="376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ct val="120000"/>
              </a:lnSpc>
              <a:spcBef>
                <a:spcPts val="600"/>
              </a:spcBef>
              <a:spcAft>
                <a:spcPts val="600"/>
              </a:spcAft>
              <a:buFont typeface="Arial" charset="0"/>
              <a:buChar char="•"/>
            </a:pPr>
            <a:r>
              <a:rPr lang="fr-FR">
                <a:latin typeface="+mn-lt"/>
                <a:cs typeface="Verdana" charset="0"/>
              </a:rPr>
              <a:t>Le nombre d'utilisateurs d'internet (internautes) a décuplé entre 1999 et 2013.</a:t>
            </a:r>
          </a:p>
          <a:p>
            <a:pPr>
              <a:lnSpc>
                <a:spcPct val="120000"/>
              </a:lnSpc>
              <a:spcBef>
                <a:spcPts val="600"/>
              </a:spcBef>
              <a:spcAft>
                <a:spcPts val="600"/>
              </a:spcAft>
              <a:buFont typeface="Arial" charset="0"/>
              <a:buChar char="•"/>
            </a:pPr>
            <a:r>
              <a:rPr lang="fr-FR">
                <a:latin typeface="+mn-lt"/>
                <a:cs typeface="Verdana" charset="0"/>
              </a:rPr>
              <a:t>Le premier milliard a été atteint en 2005. Le deuxième milliard en 2010. Le troisième milliard en 2014.</a:t>
            </a:r>
          </a:p>
        </p:txBody>
      </p:sp>
    </p:spTree>
    <p:extLst>
      <p:ext uri="{BB962C8B-B14F-4D97-AF65-F5344CB8AC3E}">
        <p14:creationId xmlns:p14="http://schemas.microsoft.com/office/powerpoint/2010/main" val="225097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a:t>Compteurs intelligents</a:t>
            </a:r>
          </a:p>
        </p:txBody>
      </p:sp>
      <p:pic>
        <p:nvPicPr>
          <p:cNvPr id="4" name="Picture 3" descr="mart meters will overhaul the way we use energy but could be a security risk"/>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967440"/>
          </a:xfrm>
          <a:prstGeom prst="rect">
            <a:avLst/>
          </a:prstGeom>
          <a:noFill/>
          <a:ln>
            <a:noFill/>
          </a:ln>
        </p:spPr>
      </p:pic>
    </p:spTree>
    <p:extLst>
      <p:ext uri="{BB962C8B-B14F-4D97-AF65-F5344CB8AC3E}">
        <p14:creationId xmlns:p14="http://schemas.microsoft.com/office/powerpoint/2010/main" val="8551681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a:t>Voitures sans conducteur</a:t>
            </a:r>
          </a:p>
        </p:txBody>
      </p:sp>
      <p:pic>
        <p:nvPicPr>
          <p:cNvPr id="4" name="Content Placeholder 3"/>
          <p:cNvPicPr>
            <a:picLocks noGrp="1" noChangeAspect="1"/>
          </p:cNvPicPr>
          <p:nvPr>
            <p:ph idx="1"/>
          </p:nvPr>
        </p:nvPicPr>
        <p:blipFill>
          <a:blip r:embed="rId3"/>
          <a:stretch>
            <a:fillRect/>
          </a:stretch>
        </p:blipFill>
        <p:spPr>
          <a:xfrm>
            <a:off x="0" y="1412776"/>
            <a:ext cx="9143999" cy="5445224"/>
          </a:xfrm>
          <a:prstGeom prst="rect">
            <a:avLst/>
          </a:prstGeom>
        </p:spPr>
      </p:pic>
    </p:spTree>
    <p:extLst>
      <p:ext uri="{BB962C8B-B14F-4D97-AF65-F5344CB8AC3E}">
        <p14:creationId xmlns:p14="http://schemas.microsoft.com/office/powerpoint/2010/main" val="39400360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98613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72974"/>
          </a:xfrm>
        </p:spPr>
        <p:txBody>
          <a:bodyPr>
            <a:normAutofit/>
          </a:bodyPr>
          <a:lstStyle/>
          <a:p>
            <a:pPr marL="0" indent="0" algn="just">
              <a:buNone/>
            </a:pPr>
            <a:r>
              <a:rPr lang="fr-FR" dirty="0"/>
              <a:t>« Les marchés du darknet restent un moyen transversal essentiel et propice pour d'autres domaines de la criminalité. Ils fournissent notamment un accès à des données financières piratées qui permettent de commettre divers types de fraude aux paiements, d’acheter des armes à feu et des documents contrefaits qui facilitent la fraude, de se livrer à la traite des êtres humains et d’encourager l'immigration illégale. </a:t>
            </a:r>
          </a:p>
        </p:txBody>
      </p:sp>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fr-FR" b="1"/>
              <a:t>Rapport IOCTA 2017: principales constatations</a:t>
            </a:r>
          </a:p>
        </p:txBody>
      </p:sp>
    </p:spTree>
    <p:extLst>
      <p:ext uri="{BB962C8B-B14F-4D97-AF65-F5344CB8AC3E}">
        <p14:creationId xmlns:p14="http://schemas.microsoft.com/office/powerpoint/2010/main" val="41648579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fr-FR" b="1"/>
              <a:t>Rapport IOCTA 2017: principales constatations</a:t>
            </a:r>
          </a:p>
        </p:txBody>
      </p:sp>
      <p:sp>
        <p:nvSpPr>
          <p:cNvPr id="3" name="Content Placeholder 2"/>
          <p:cNvSpPr>
            <a:spLocks noGrp="1"/>
          </p:cNvSpPr>
          <p:nvPr>
            <p:ph idx="1"/>
          </p:nvPr>
        </p:nvSpPr>
        <p:spPr>
          <a:xfrm>
            <a:off x="457200" y="1600200"/>
            <a:ext cx="8229600" cy="4956243"/>
          </a:xfrm>
        </p:spPr>
        <p:txBody>
          <a:bodyPr>
            <a:normAutofit fontScale="92500" lnSpcReduction="10000"/>
          </a:bodyPr>
          <a:lstStyle/>
          <a:p>
            <a:pPr marL="0" indent="0" algn="just">
              <a:buNone/>
            </a:pPr>
            <a:r>
              <a:rPr lang="fr-FR" dirty="0"/>
              <a:t>« Le nombre d'utilisateurs qui utilisent le navigateur Tor est sans précédent, mais le darknet n'est pas encore la plateforme principale pour la distribution de marchandises illicites. Cela étant, le nombre de ses clients s’accroît rapidement dans les domaines des drogues illicites, des armes et du matériel pédopornographique.</a:t>
            </a:r>
          </a:p>
          <a:p>
            <a:pPr marL="0" indent="0" algn="just">
              <a:buNone/>
            </a:pPr>
            <a:r>
              <a:rPr lang="fr-FR" dirty="0"/>
              <a:t>On note que les outils et services utilisés à des fins criminelles augmentent plus rapidement que les produits plus couramment échangés sur le marché darknet, notamment la drogue. </a:t>
            </a:r>
          </a:p>
          <a:p>
            <a:pPr marL="0" indent="0" algn="just">
              <a:buNone/>
            </a:pPr>
            <a:endParaRPr lang="en-GB" dirty="0"/>
          </a:p>
        </p:txBody>
      </p:sp>
    </p:spTree>
    <p:extLst>
      <p:ext uri="{BB962C8B-B14F-4D97-AF65-F5344CB8AC3E}">
        <p14:creationId xmlns:p14="http://schemas.microsoft.com/office/powerpoint/2010/main" val="39951288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335838" cy="1325563"/>
          </a:xfrm>
        </p:spPr>
        <p:txBody>
          <a:bodyPr>
            <a:normAutofit/>
          </a:bodyPr>
          <a:lstStyle/>
          <a:p>
            <a:r>
              <a:rPr lang="fr-FR" sz="4000" b="1"/>
              <a:t>Surface Web/Deep Web/Dark Net</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628650" y="1867618"/>
            <a:ext cx="7886700" cy="4267352"/>
          </a:xfrm>
          <a:prstGeom prst="rect">
            <a:avLst/>
          </a:prstGeom>
        </p:spPr>
      </p:pic>
    </p:spTree>
    <p:extLst>
      <p:ext uri="{BB962C8B-B14F-4D97-AF65-F5344CB8AC3E}">
        <p14:creationId xmlns:p14="http://schemas.microsoft.com/office/powerpoint/2010/main" val="36403020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dirty="0"/>
              <a:t>Le darknet</a:t>
            </a:r>
          </a:p>
        </p:txBody>
      </p:sp>
      <p:pic>
        <p:nvPicPr>
          <p:cNvPr id="4" name="Content Placeholder 3"/>
          <p:cNvPicPr>
            <a:picLocks noGrp="1" noChangeAspect="1"/>
          </p:cNvPicPr>
          <p:nvPr>
            <p:ph idx="1"/>
          </p:nvPr>
        </p:nvPicPr>
        <p:blipFill>
          <a:blip r:embed="rId3"/>
          <a:stretch>
            <a:fillRect/>
          </a:stretch>
        </p:blipFill>
        <p:spPr>
          <a:xfrm>
            <a:off x="3227921" y="2994135"/>
            <a:ext cx="5916079" cy="3472920"/>
          </a:xfrm>
          <a:prstGeom prst="rect">
            <a:avLst/>
          </a:prstGeom>
        </p:spPr>
      </p:pic>
      <p:sp>
        <p:nvSpPr>
          <p:cNvPr id="5" name="Rectangle 4"/>
          <p:cNvSpPr/>
          <p:nvPr/>
        </p:nvSpPr>
        <p:spPr>
          <a:xfrm>
            <a:off x="628650" y="1510190"/>
            <a:ext cx="7975798" cy="1200329"/>
          </a:xfrm>
          <a:prstGeom prst="rect">
            <a:avLst/>
          </a:prstGeom>
        </p:spPr>
        <p:txBody>
          <a:bodyPr wrap="square">
            <a:spAutoFit/>
          </a:bodyPr>
          <a:lstStyle/>
          <a:p>
            <a:r>
              <a:rPr lang="fr-FR">
                <a:latin typeface="+mn-lt"/>
              </a:rPr>
              <a:t>Un </a:t>
            </a:r>
            <a:r>
              <a:rPr lang="fr-FR" b="1">
                <a:latin typeface="+mn-lt"/>
              </a:rPr>
              <a:t>darket</a:t>
            </a:r>
            <a:r>
              <a:rPr lang="fr-FR">
                <a:latin typeface="+mn-lt"/>
              </a:rPr>
              <a:t> (ou </a:t>
            </a:r>
            <a:r>
              <a:rPr lang="fr-FR" b="1">
                <a:latin typeface="+mn-lt"/>
              </a:rPr>
              <a:t>dark net)</a:t>
            </a:r>
            <a:r>
              <a:rPr lang="fr-FR">
                <a:latin typeface="+mn-lt"/>
              </a:rPr>
              <a:t> est un réseau auquel on peut accéder au moyen de logiciels, de configurations ou d’autorisations spécifiques, souvent en utilisant des communications, des ports et des protocoles non standards. </a:t>
            </a:r>
          </a:p>
        </p:txBody>
      </p:sp>
    </p:spTree>
    <p:extLst>
      <p:ext uri="{BB962C8B-B14F-4D97-AF65-F5344CB8AC3E}">
        <p14:creationId xmlns:p14="http://schemas.microsoft.com/office/powerpoint/2010/main" val="39062564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520572" y="387178"/>
            <a:ext cx="7777162" cy="769441"/>
          </a:xfrm>
          <a:prstGeom prst="rect">
            <a:avLst/>
          </a:prstGeom>
          <a:noFill/>
          <a:ln w="9525">
            <a:noFill/>
            <a:miter lim="800000"/>
            <a:headEnd/>
            <a:tailEnd/>
          </a:ln>
        </p:spPr>
        <p:txBody>
          <a:bodyPr>
            <a:spAutoFit/>
          </a:bodyPr>
          <a:lstStyle/>
          <a:p>
            <a:r>
              <a:rPr lang="fr-FR" sz="4400" b="1">
                <a:solidFill>
                  <a:schemeClr val="accent1">
                    <a:lumMod val="25000"/>
                  </a:schemeClr>
                </a:solidFill>
                <a:latin typeface="+mj-lt"/>
              </a:rPr>
              <a:t>TOR (The Onion Router)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fr-FR"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fr-FR">
                <a:latin typeface="Verdana"/>
                <a:cs typeface="Verdana"/>
              </a:rPr>
              <a:t>TOR (The Onion Router) est un système de communication anonyme sur internet</a:t>
            </a:r>
          </a:p>
          <a:p>
            <a:pPr>
              <a:lnSpc>
                <a:spcPct val="120000"/>
              </a:lnSpc>
            </a:pPr>
            <a:r>
              <a:rPr lang="fr-FR">
                <a:latin typeface="Verdana"/>
                <a:cs typeface="Verdana"/>
              </a:rPr>
              <a:t>Années 1990</a:t>
            </a:r>
          </a:p>
          <a:p>
            <a:pPr>
              <a:lnSpc>
                <a:spcPct val="120000"/>
              </a:lnSpc>
            </a:pPr>
            <a:r>
              <a:rPr lang="fr-FR">
                <a:latin typeface="Verdana"/>
                <a:cs typeface="Verdana"/>
              </a:rPr>
              <a:t>À usage principalement militaire, il est aussi un moyen:</a:t>
            </a:r>
          </a:p>
          <a:p>
            <a:pPr lvl="1">
              <a:lnSpc>
                <a:spcPct val="120000"/>
              </a:lnSpc>
            </a:pPr>
            <a:r>
              <a:rPr lang="fr-FR">
                <a:latin typeface="Verdana"/>
                <a:cs typeface="Verdana"/>
              </a:rPr>
              <a:t>de contourner la censure</a:t>
            </a:r>
          </a:p>
          <a:p>
            <a:pPr lvl="1">
              <a:lnSpc>
                <a:spcPct val="120000"/>
              </a:lnSpc>
            </a:pPr>
            <a:r>
              <a:rPr lang="fr-FR">
                <a:latin typeface="Verdana"/>
                <a:cs typeface="Verdana"/>
              </a:rPr>
              <a:t>pour les journalistes, de recueillir des rapports/données/informations anonymes</a:t>
            </a:r>
          </a:p>
        </p:txBody>
      </p:sp>
    </p:spTree>
    <p:extLst>
      <p:ext uri="{BB962C8B-B14F-4D97-AF65-F5344CB8AC3E}">
        <p14:creationId xmlns:p14="http://schemas.microsoft.com/office/powerpoint/2010/main" val="34259051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fr-FR" b="1"/>
              <a:t>Comment fonctionne TOR ?</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a:solidFill>
                <a:srgbClr val="898989"/>
              </a:solidFill>
            </a:endParaRPr>
          </a:p>
        </p:txBody>
      </p:sp>
    </p:spTree>
    <p:extLst>
      <p:ext uri="{BB962C8B-B14F-4D97-AF65-F5344CB8AC3E}">
        <p14:creationId xmlns:p14="http://schemas.microsoft.com/office/powerpoint/2010/main" val="593253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dirty="0"/>
              <a:t>Crimes dans le darknet</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Picture 3"/>
          <p:cNvPicPr>
            <a:picLocks noChangeAspect="1"/>
          </p:cNvPicPr>
          <p:nvPr/>
        </p:nvPicPr>
        <p:blipFill>
          <a:blip r:embed="rId3"/>
          <a:stretch>
            <a:fillRect/>
          </a:stretch>
        </p:blipFill>
        <p:spPr>
          <a:xfrm>
            <a:off x="1475656" y="1690689"/>
            <a:ext cx="5685439" cy="4258592"/>
          </a:xfrm>
          <a:prstGeom prst="rect">
            <a:avLst/>
          </a:prstGeom>
        </p:spPr>
      </p:pic>
    </p:spTree>
    <p:extLst>
      <p:ext uri="{BB962C8B-B14F-4D97-AF65-F5344CB8AC3E}">
        <p14:creationId xmlns:p14="http://schemas.microsoft.com/office/powerpoint/2010/main" val="1744792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124" y="274638"/>
            <a:ext cx="7927675" cy="1143000"/>
          </a:xfrm>
        </p:spPr>
        <p:txBody>
          <a:bodyPr>
            <a:normAutofit/>
          </a:bodyPr>
          <a:lstStyle/>
          <a:p>
            <a:pPr algn="l"/>
            <a:r>
              <a:rPr lang="fr-FR" sz="4000" b="1" dirty="0"/>
              <a:t>Bref aperçu de la société numérique</a:t>
            </a:r>
          </a:p>
        </p:txBody>
      </p:sp>
      <p:sp>
        <p:nvSpPr>
          <p:cNvPr id="4" name="Content Placeholder 3"/>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t="8462" b="2393"/>
          <a:stretch/>
        </p:blipFill>
        <p:spPr>
          <a:xfrm>
            <a:off x="0" y="1556111"/>
            <a:ext cx="9144000" cy="5094633"/>
          </a:xfrm>
          <a:prstGeom prst="rect">
            <a:avLst/>
          </a:prstGeom>
        </p:spPr>
      </p:pic>
    </p:spTree>
    <p:extLst>
      <p:ext uri="{BB962C8B-B14F-4D97-AF65-F5344CB8AC3E}">
        <p14:creationId xmlns:p14="http://schemas.microsoft.com/office/powerpoint/2010/main" val="153161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a:t>Alphabay</a:t>
            </a:r>
          </a:p>
        </p:txBody>
      </p:sp>
      <p:pic>
        <p:nvPicPr>
          <p:cNvPr id="4" name="Content Placeholder 3"/>
          <p:cNvPicPr>
            <a:picLocks noGrp="1" noChangeAspect="1"/>
          </p:cNvPicPr>
          <p:nvPr>
            <p:ph idx="1"/>
          </p:nvPr>
        </p:nvPicPr>
        <p:blipFill>
          <a:blip r:embed="rId3"/>
          <a:stretch>
            <a:fillRect/>
          </a:stretch>
        </p:blipFill>
        <p:spPr>
          <a:xfrm>
            <a:off x="1" y="1825624"/>
            <a:ext cx="9061390" cy="5094545"/>
          </a:xfrm>
          <a:prstGeom prst="rect">
            <a:avLst/>
          </a:prstGeom>
        </p:spPr>
      </p:pic>
    </p:spTree>
    <p:extLst>
      <p:ext uri="{BB962C8B-B14F-4D97-AF65-F5344CB8AC3E}">
        <p14:creationId xmlns:p14="http://schemas.microsoft.com/office/powerpoint/2010/main" val="17149521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a:t>Alphabay n’existe plus</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1043608" y="1844824"/>
            <a:ext cx="7255718" cy="4837146"/>
          </a:xfrm>
          <a:prstGeom prst="rect">
            <a:avLst/>
          </a:prstGeom>
        </p:spPr>
      </p:pic>
    </p:spTree>
    <p:extLst>
      <p:ext uri="{BB962C8B-B14F-4D97-AF65-F5344CB8AC3E}">
        <p14:creationId xmlns:p14="http://schemas.microsoft.com/office/powerpoint/2010/main" val="26694497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199" y="70127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21688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dirty="0"/>
              <a:t>Rapport IOCTA 2017</a:t>
            </a:r>
          </a:p>
        </p:txBody>
      </p:sp>
      <p:sp>
        <p:nvSpPr>
          <p:cNvPr id="3" name="Content Placeholder 2"/>
          <p:cNvSpPr>
            <a:spLocks noGrp="1"/>
          </p:cNvSpPr>
          <p:nvPr>
            <p:ph idx="1"/>
          </p:nvPr>
        </p:nvSpPr>
        <p:spPr/>
        <p:txBody>
          <a:bodyPr>
            <a:normAutofit lnSpcReduction="10000"/>
          </a:bodyPr>
          <a:lstStyle/>
          <a:p>
            <a:pPr marL="0" indent="0" algn="just">
              <a:buNone/>
            </a:pPr>
            <a:r>
              <a:rPr lang="fr-FR" dirty="0"/>
              <a:t>« Les crypto-monnaies continuent d'être exploitées par les cybercriminels. En effet, le bitcoin, qui est la devise de choix sur les marchés criminels, sert de moyen de paiement dans les tentatives d'extorsion qui s’appuient sur des logiciels rançonneurs ou des attaques visant le déni de service. On note cependant que la popularité d'autres devises telles que </a:t>
            </a:r>
            <a:r>
              <a:rPr lang="fr-FR" dirty="0" err="1"/>
              <a:t>Monero</a:t>
            </a:r>
            <a:r>
              <a:rPr lang="fr-FR" dirty="0"/>
              <a:t>, </a:t>
            </a:r>
            <a:r>
              <a:rPr lang="fr-FR" dirty="0" err="1"/>
              <a:t>Ethereum</a:t>
            </a:r>
            <a:r>
              <a:rPr lang="fr-FR" dirty="0"/>
              <a:t> et </a:t>
            </a:r>
            <a:r>
              <a:rPr lang="fr-FR" dirty="0" err="1"/>
              <a:t>Zcash</a:t>
            </a:r>
            <a:r>
              <a:rPr lang="fr-FR" dirty="0"/>
              <a:t> est grandissante dans le monde numérique souterrain. ».</a:t>
            </a:r>
          </a:p>
          <a:p>
            <a:pPr marL="0" indent="0">
              <a:buNone/>
            </a:pPr>
            <a:endParaRPr lang="en-GB" dirty="0"/>
          </a:p>
        </p:txBody>
      </p:sp>
    </p:spTree>
    <p:extLst>
      <p:ext uri="{BB962C8B-B14F-4D97-AF65-F5344CB8AC3E}">
        <p14:creationId xmlns:p14="http://schemas.microsoft.com/office/powerpoint/2010/main" val="27615220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2506465" y="1186350"/>
            <a:ext cx="6586527" cy="2616777"/>
          </a:xfrm>
        </p:spPr>
        <p:txBody>
          <a:bodyPr>
            <a:noAutofit/>
          </a:bodyPr>
          <a:lstStyle/>
          <a:p>
            <a:pPr marL="0" indent="0" algn="just">
              <a:lnSpc>
                <a:spcPct val="150000"/>
              </a:lnSpc>
              <a:spcBef>
                <a:spcPts val="0"/>
              </a:spcBef>
              <a:buNone/>
            </a:pPr>
            <a:r>
              <a:rPr lang="fr-FR" sz="2400" b="1" dirty="0"/>
              <a:t>Il s’agit d’une monnaie numérique dans laquelle des techniques de cryptage sont utilisées pour réguler la production d'unités monétaire et vérifier le transfert de fonds hors du contrôle d’une banque centrale. (Oxford </a:t>
            </a:r>
            <a:r>
              <a:rPr lang="fr-FR" sz="2400" b="1" dirty="0" err="1"/>
              <a:t>Dictionary</a:t>
            </a:r>
            <a:r>
              <a:rPr lang="fr-FR" sz="2400" b="1" dirty="0"/>
              <a:t>)</a:t>
            </a:r>
          </a:p>
          <a:p>
            <a:pPr marL="0" indent="0" algn="just">
              <a:lnSpc>
                <a:spcPct val="150000"/>
              </a:lnSpc>
              <a:spcBef>
                <a:spcPts val="0"/>
              </a:spcBef>
              <a:buNone/>
            </a:pPr>
            <a:r>
              <a:rPr lang="fr-FR" sz="2400" b="1" dirty="0"/>
              <a:t>…</a:t>
            </a:r>
          </a:p>
          <a:p>
            <a:pPr marL="0" indent="0" algn="just">
              <a:lnSpc>
                <a:spcPct val="150000"/>
              </a:lnSpc>
              <a:spcBef>
                <a:spcPts val="0"/>
              </a:spcBef>
              <a:buNone/>
            </a:pPr>
            <a:r>
              <a:rPr lang="fr-FR" sz="2400" b="1" dirty="0"/>
              <a:t>Les crypto-monnaies sont un sous-ensemble de monnaies alternatives ou, plus précisément, de monnaies numériques. (</a:t>
            </a:r>
            <a:r>
              <a:rPr lang="fr-FR" sz="2400" b="1" dirty="0" err="1"/>
              <a:t>Wikipedia</a:t>
            </a:r>
            <a:r>
              <a:rPr lang="fr-FR" sz="2400" b="1" dirty="0"/>
              <a:t>)</a:t>
            </a:r>
          </a:p>
          <a:p>
            <a:pPr marL="0" indent="0" algn="just">
              <a:lnSpc>
                <a:spcPct val="150000"/>
              </a:lnSpc>
              <a:spcBef>
                <a:spcPts val="0"/>
              </a:spcBef>
              <a:buNone/>
            </a:pPr>
            <a:endParaRPr lang="en-GB" sz="2400" b="1" dirty="0"/>
          </a:p>
        </p:txBody>
      </p:sp>
      <p:grpSp>
        <p:nvGrpSpPr>
          <p:cNvPr id="5" name="Group 4"/>
          <p:cNvGrpSpPr/>
          <p:nvPr/>
        </p:nvGrpSpPr>
        <p:grpSpPr>
          <a:xfrm>
            <a:off x="539552" y="1733545"/>
            <a:ext cx="2017922" cy="4139163"/>
            <a:chOff x="1228725" y="2220338"/>
            <a:chExt cx="2017922" cy="4139163"/>
          </a:xfrm>
        </p:grpSpPr>
        <p:sp>
          <p:nvSpPr>
            <p:cNvPr id="6" name="Textfeld 5"/>
            <p:cNvSpPr txBox="1"/>
            <p:nvPr/>
          </p:nvSpPr>
          <p:spPr>
            <a:xfrm>
              <a:off x="1319212" y="2220338"/>
              <a:ext cx="1843088" cy="2856428"/>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sz="1800" dirty="0"/>
            </a:p>
            <a:p>
              <a:pPr algn="ctr"/>
              <a:endParaRPr lang="en-US" sz="1800" dirty="0"/>
            </a:p>
            <a:p>
              <a:pPr algn="ctr"/>
              <a:endParaRPr lang="en-US" sz="1800" dirty="0"/>
            </a:p>
            <a:p>
              <a:pPr algn="ctr"/>
              <a:r>
                <a:rPr lang="fr-FR" sz="1800"/>
                <a:t>Monnaie réelle</a:t>
              </a:r>
            </a:p>
            <a:p>
              <a:pPr algn="ctr"/>
              <a:endParaRPr lang="en-US" sz="1800" dirty="0"/>
            </a:p>
            <a:p>
              <a:pPr algn="ctr"/>
              <a:endParaRPr lang="en-US" sz="1800" dirty="0"/>
            </a:p>
          </p:txBody>
        </p:sp>
        <p:sp>
          <p:nvSpPr>
            <p:cNvPr id="7" name="Textfeld 6"/>
            <p:cNvSpPr txBox="1"/>
            <p:nvPr/>
          </p:nvSpPr>
          <p:spPr>
            <a:xfrm>
              <a:off x="1762125" y="2296538"/>
              <a:ext cx="990600" cy="1298377"/>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fr-FR" sz="1800"/>
                <a:t>Monnaie FIAT</a:t>
              </a:r>
            </a:p>
          </p:txBody>
        </p:sp>
        <p:sp>
          <p:nvSpPr>
            <p:cNvPr id="8" name="Textfeld 7"/>
            <p:cNvSpPr txBox="1"/>
            <p:nvPr/>
          </p:nvSpPr>
          <p:spPr>
            <a:xfrm>
              <a:off x="1228725" y="3600451"/>
              <a:ext cx="2017922" cy="275905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300" dirty="0"/>
            </a:p>
            <a:p>
              <a:pPr algn="ctr"/>
              <a:r>
                <a:rPr lang="fr-FR" sz="1200"/>
                <a:t>Monnaie alternative</a:t>
              </a:r>
            </a:p>
            <a:p>
              <a:pPr algn="ctr"/>
              <a:endParaRPr lang="en-US" sz="1200" dirty="0"/>
            </a:p>
            <a:p>
              <a:pPr algn="ctr"/>
              <a:endParaRPr lang="en-US" sz="1050" dirty="0"/>
            </a:p>
            <a:p>
              <a:pPr algn="ctr"/>
              <a:endParaRPr lang="en-US" sz="1800" dirty="0"/>
            </a:p>
            <a:p>
              <a:pPr algn="ctr"/>
              <a:endParaRPr lang="en-US" sz="1800" dirty="0"/>
            </a:p>
            <a:p>
              <a:pPr algn="ctr"/>
              <a:endParaRPr lang="en-US" sz="1800" dirty="0"/>
            </a:p>
            <a:p>
              <a:pPr algn="ctr"/>
              <a:endParaRPr lang="en-US" sz="1800" dirty="0"/>
            </a:p>
          </p:txBody>
        </p:sp>
        <p:sp>
          <p:nvSpPr>
            <p:cNvPr id="9" name="Textfeld 8"/>
            <p:cNvSpPr txBox="1"/>
            <p:nvPr/>
          </p:nvSpPr>
          <p:spPr>
            <a:xfrm>
              <a:off x="1428750" y="4329868"/>
              <a:ext cx="1590675" cy="1493133"/>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225" dirty="0"/>
            </a:p>
            <a:p>
              <a:pPr algn="ctr"/>
              <a:r>
                <a:rPr lang="fr-FR" sz="1200"/>
                <a:t>Monnaie numérique</a:t>
              </a:r>
            </a:p>
            <a:p>
              <a:pPr algn="ctr"/>
              <a:endParaRPr lang="en-US" sz="900" dirty="0"/>
            </a:p>
            <a:p>
              <a:pPr algn="ctr"/>
              <a:endParaRPr lang="en-US" sz="825" dirty="0"/>
            </a:p>
            <a:p>
              <a:pPr algn="ctr"/>
              <a:endParaRPr lang="en-US" sz="975" dirty="0"/>
            </a:p>
            <a:p>
              <a:pPr algn="ctr"/>
              <a:endParaRPr lang="en-US" sz="975" dirty="0"/>
            </a:p>
          </p:txBody>
        </p:sp>
        <p:sp>
          <p:nvSpPr>
            <p:cNvPr id="10" name="Textfeld 9"/>
            <p:cNvSpPr txBox="1"/>
            <p:nvPr/>
          </p:nvSpPr>
          <p:spPr>
            <a:xfrm>
              <a:off x="1543050" y="4850878"/>
              <a:ext cx="1352550" cy="584269"/>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fr-FR" sz="1050"/>
                <a:t>Crypto-monnaie</a:t>
              </a:r>
            </a:p>
          </p:txBody>
        </p:sp>
      </p:grpSp>
      <p:sp>
        <p:nvSpPr>
          <p:cNvPr id="11" name="Title 1"/>
          <p:cNvSpPr txBox="1">
            <a:spLocks/>
          </p:cNvSpPr>
          <p:nvPr/>
        </p:nvSpPr>
        <p:spPr>
          <a:xfrm>
            <a:off x="1043608" y="449131"/>
            <a:ext cx="6172200" cy="653214"/>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fr-FR" b="1"/>
              <a:t>Définition d’une crypto-monnaie</a:t>
            </a:r>
          </a:p>
        </p:txBody>
      </p:sp>
    </p:spTree>
    <p:extLst>
      <p:ext uri="{BB962C8B-B14F-4D97-AF65-F5344CB8AC3E}">
        <p14:creationId xmlns:p14="http://schemas.microsoft.com/office/powerpoint/2010/main" val="24273451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50000"/>
              </a:lnSpc>
              <a:spcBef>
                <a:spcPts val="0"/>
              </a:spcBef>
            </a:pPr>
            <a:r>
              <a:rPr lang="fr-FR" b="1"/>
              <a:t>La crypto-monnaie par rapport à la monnaie traditionnelle</a:t>
            </a:r>
          </a:p>
        </p:txBody>
      </p:sp>
      <p:sp>
        <p:nvSpPr>
          <p:cNvPr id="4" name="Rectangle 3"/>
          <p:cNvSpPr>
            <a:spLocks noGrp="1" noChangeArrowheads="1"/>
          </p:cNvSpPr>
          <p:nvPr>
            <p:ph idx="1"/>
          </p:nvPr>
        </p:nvSpPr>
        <p:spPr/>
        <p:txBody>
          <a:bodyPr>
            <a:normAutofit fontScale="85000" lnSpcReduction="20000"/>
          </a:bodyPr>
          <a:lstStyle/>
          <a:p>
            <a:pPr marL="0" indent="0">
              <a:lnSpc>
                <a:spcPct val="150000"/>
              </a:lnSpc>
              <a:spcBef>
                <a:spcPts val="0"/>
              </a:spcBef>
              <a:buNone/>
            </a:pPr>
            <a:r>
              <a:rPr lang="fr-FR" sz="3375" b="1"/>
              <a:t>Caractéristiques distinctives de la crypto-monnaie:</a:t>
            </a:r>
          </a:p>
          <a:p>
            <a:pPr>
              <a:lnSpc>
                <a:spcPct val="150000"/>
              </a:lnSpc>
              <a:spcBef>
                <a:spcPts val="0"/>
              </a:spcBef>
            </a:pPr>
            <a:r>
              <a:rPr lang="fr-FR" sz="3000"/>
              <a:t>Elle est décentralisée</a:t>
            </a:r>
          </a:p>
          <a:p>
            <a:pPr>
              <a:lnSpc>
                <a:spcPct val="150000"/>
              </a:lnSpc>
              <a:spcBef>
                <a:spcPts val="0"/>
              </a:spcBef>
            </a:pPr>
            <a:r>
              <a:rPr lang="fr-FR" sz="3000"/>
              <a:t>Les comptes (portefeuilles) sont faciles à configurer</a:t>
            </a:r>
          </a:p>
          <a:p>
            <a:pPr>
              <a:lnSpc>
                <a:spcPct val="150000"/>
              </a:lnSpc>
              <a:spcBef>
                <a:spcPts val="0"/>
              </a:spcBef>
            </a:pPr>
            <a:r>
              <a:rPr lang="fr-FR" sz="3000"/>
              <a:t>Elle est relativement anonyme</a:t>
            </a:r>
          </a:p>
          <a:p>
            <a:pPr>
              <a:lnSpc>
                <a:spcPct val="150000"/>
              </a:lnSpc>
              <a:spcBef>
                <a:spcPts val="0"/>
              </a:spcBef>
            </a:pPr>
            <a:r>
              <a:rPr lang="fr-FR" sz="3000"/>
              <a:t>Toutes les transactions sont transparentes</a:t>
            </a:r>
          </a:p>
          <a:p>
            <a:pPr>
              <a:lnSpc>
                <a:spcPct val="150000"/>
              </a:lnSpc>
              <a:spcBef>
                <a:spcPts val="0"/>
              </a:spcBef>
            </a:pPr>
            <a:r>
              <a:rPr lang="fr-FR" sz="3000"/>
              <a:t>Les frais de transaction sont faibles</a:t>
            </a:r>
          </a:p>
          <a:p>
            <a:pPr>
              <a:lnSpc>
                <a:spcPct val="150000"/>
              </a:lnSpc>
              <a:spcBef>
                <a:spcPts val="0"/>
              </a:spcBef>
            </a:pPr>
            <a:r>
              <a:rPr lang="fr-FR" sz="3000"/>
              <a:t>Les transferts sont rapides</a:t>
            </a:r>
          </a:p>
          <a:p>
            <a:pPr>
              <a:lnSpc>
                <a:spcPct val="150000"/>
              </a:lnSpc>
              <a:spcBef>
                <a:spcPts val="0"/>
              </a:spcBef>
            </a:pPr>
            <a:r>
              <a:rPr lang="fr-FR" sz="3000"/>
              <a:t>Les opérations sont irréversibles</a:t>
            </a:r>
          </a:p>
        </p:txBody>
      </p:sp>
      <p:pic>
        <p:nvPicPr>
          <p:cNvPr id="1026" name="Image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6650" y="-1585913"/>
            <a:ext cx="17479963" cy="953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8943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352928" cy="653214"/>
          </a:xfrm>
        </p:spPr>
        <p:txBody>
          <a:bodyPr>
            <a:normAutofit fontScale="90000"/>
          </a:bodyPr>
          <a:lstStyle/>
          <a:p>
            <a:r>
              <a:rPr lang="fr-FR" b="1" dirty="0"/>
              <a:t>Fondements théoriques de la crypto-monnaie</a:t>
            </a:r>
          </a:p>
        </p:txBody>
      </p:sp>
      <p:pic>
        <p:nvPicPr>
          <p:cNvPr id="5" name="Bild 4"/>
          <p:cNvPicPr>
            <a:picLocks noChangeAspect="1"/>
          </p:cNvPicPr>
          <p:nvPr/>
        </p:nvPicPr>
        <p:blipFill>
          <a:blip r:embed="rId3"/>
          <a:stretch>
            <a:fillRect/>
          </a:stretch>
        </p:blipFill>
        <p:spPr>
          <a:xfrm>
            <a:off x="1485900" y="1800226"/>
            <a:ext cx="6011691" cy="3788968"/>
          </a:xfrm>
          <a:prstGeom prst="rect">
            <a:avLst/>
          </a:prstGeom>
        </p:spPr>
      </p:pic>
    </p:spTree>
    <p:extLst>
      <p:ext uri="{BB962C8B-B14F-4D97-AF65-F5344CB8AC3E}">
        <p14:creationId xmlns:p14="http://schemas.microsoft.com/office/powerpoint/2010/main" val="1374391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a:t>Le bitcoin n’est pas la seule crypto-monnaie</a:t>
            </a:r>
          </a:p>
        </p:txBody>
      </p:sp>
      <p:pic>
        <p:nvPicPr>
          <p:cNvPr id="5" name="Picture 4"/>
          <p:cNvPicPr>
            <a:picLocks noChangeAspect="1"/>
          </p:cNvPicPr>
          <p:nvPr/>
        </p:nvPicPr>
        <p:blipFill>
          <a:blip r:embed="rId3"/>
          <a:stretch>
            <a:fillRect/>
          </a:stretch>
        </p:blipFill>
        <p:spPr>
          <a:xfrm>
            <a:off x="368077" y="1705856"/>
            <a:ext cx="8407846" cy="4203923"/>
          </a:xfrm>
          <a:prstGeom prst="rect">
            <a:avLst/>
          </a:prstGeom>
        </p:spPr>
      </p:pic>
      <p:sp>
        <p:nvSpPr>
          <p:cNvPr id="7" name="Rectangle 6"/>
          <p:cNvSpPr/>
          <p:nvPr/>
        </p:nvSpPr>
        <p:spPr>
          <a:xfrm>
            <a:off x="1187624" y="6165304"/>
            <a:ext cx="4016933" cy="369332"/>
          </a:xfrm>
          <a:prstGeom prst="rect">
            <a:avLst/>
          </a:prstGeom>
        </p:spPr>
        <p:txBody>
          <a:bodyPr wrap="none">
            <a:spAutoFit/>
          </a:bodyPr>
          <a:lstStyle/>
          <a:p>
            <a:r>
              <a:rPr lang="fr-FR" sz="1800" baseline="0">
                <a:latin typeface="+mn-lt"/>
                <a:hlinkClick r:id="rId4" action="ppaction://hlinkfile"/>
              </a:rPr>
              <a:t>http://coinmarketcap.com/all/views/all/ </a:t>
            </a:r>
          </a:p>
        </p:txBody>
      </p:sp>
    </p:spTree>
    <p:extLst>
      <p:ext uri="{BB962C8B-B14F-4D97-AF65-F5344CB8AC3E}">
        <p14:creationId xmlns:p14="http://schemas.microsoft.com/office/powerpoint/2010/main" val="11740250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Ethereum</a:t>
            </a:r>
          </a:p>
        </p:txBody>
      </p:sp>
      <p:sp>
        <p:nvSpPr>
          <p:cNvPr id="3" name="Content Placeholder 2"/>
          <p:cNvSpPr>
            <a:spLocks noGrp="1"/>
          </p:cNvSpPr>
          <p:nvPr>
            <p:ph idx="1"/>
          </p:nvPr>
        </p:nvSpPr>
        <p:spPr/>
        <p:txBody>
          <a:bodyPr>
            <a:normAutofit lnSpcReduction="10000"/>
          </a:bodyPr>
          <a:lstStyle/>
          <a:p>
            <a:pPr algn="just"/>
            <a:r>
              <a:rPr lang="fr-FR" dirty="0"/>
              <a:t>Le rapport IOCTA 2016 évoque la possibilité que les « contrats intelligents » de </a:t>
            </a:r>
            <a:r>
              <a:rPr lang="fr-FR" dirty="0" err="1"/>
              <a:t>Ethereum</a:t>
            </a:r>
            <a:r>
              <a:rPr lang="fr-FR" dirty="0"/>
              <a:t> deviennent un outil pour le modèle économique du « crime en tant que service ». Au moins un marché darknet a commencé à accepter </a:t>
            </a:r>
            <a:r>
              <a:rPr lang="fr-FR" dirty="0" err="1"/>
              <a:t>Ethereum</a:t>
            </a:r>
            <a:r>
              <a:rPr lang="fr-FR" dirty="0"/>
              <a:t> pour les paiements et les achats. En outre, une équipe de développeurs envisage d'exploiter un marché darknet décentralisé sur la chaîne blockchain d'</a:t>
            </a:r>
            <a:r>
              <a:rPr lang="fr-FR" dirty="0" err="1"/>
              <a:t>Ethereum</a:t>
            </a:r>
            <a:r>
              <a:rPr lang="fr-FR" dirty="0"/>
              <a:t>.</a:t>
            </a:r>
          </a:p>
        </p:txBody>
      </p:sp>
    </p:spTree>
    <p:extLst>
      <p:ext uri="{BB962C8B-B14F-4D97-AF65-F5344CB8AC3E}">
        <p14:creationId xmlns:p14="http://schemas.microsoft.com/office/powerpoint/2010/main" val="34919557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r-FR" b="1"/>
              <a:t>ZCASH</a:t>
            </a:r>
          </a:p>
        </p:txBody>
      </p:sp>
      <p:sp>
        <p:nvSpPr>
          <p:cNvPr id="3" name="Content Placeholder 2"/>
          <p:cNvSpPr>
            <a:spLocks noGrp="1"/>
          </p:cNvSpPr>
          <p:nvPr>
            <p:ph idx="1"/>
          </p:nvPr>
        </p:nvSpPr>
        <p:spPr/>
        <p:txBody>
          <a:bodyPr>
            <a:normAutofit/>
          </a:bodyPr>
          <a:lstStyle/>
          <a:p>
            <a:r>
              <a:rPr lang="fr-FR" dirty="0" err="1"/>
              <a:t>Zcash</a:t>
            </a:r>
            <a:r>
              <a:rPr lang="fr-FR" dirty="0"/>
              <a:t> est une autre crypto-monnaie qui met l'accent sur l'amélioration de la confidentialité de ses utilisateurs aux fins de masquer  le destinataire et le montant de la transaction. </a:t>
            </a:r>
            <a:r>
              <a:rPr lang="fr-FR" dirty="0" err="1"/>
              <a:t>Zencash</a:t>
            </a:r>
            <a:r>
              <a:rPr lang="fr-FR" dirty="0"/>
              <a:t>, qui n'a pas encore fait l’objet d’enquêtes de la part des services de répression, devait faire partie des monnaies acceptées par la plateforme commerciale </a:t>
            </a:r>
            <a:r>
              <a:rPr lang="fr-FR" dirty="0" err="1"/>
              <a:t>AlphaBay</a:t>
            </a:r>
            <a:r>
              <a:rPr lang="fr-FR" dirty="0"/>
              <a:t> sur le darknet.</a:t>
            </a:r>
          </a:p>
        </p:txBody>
      </p:sp>
    </p:spTree>
    <p:extLst>
      <p:ext uri="{BB962C8B-B14F-4D97-AF65-F5344CB8AC3E}">
        <p14:creationId xmlns:p14="http://schemas.microsoft.com/office/powerpoint/2010/main" val="2250923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fr-FR" sz="4000" b="1" dirty="0"/>
              <a:t>Utilisation de l’Internet: aperçu régional</a:t>
            </a:r>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rotWithShape="1">
          <a:blip r:embed="rId3"/>
          <a:srcRect t="8462" b="1966"/>
          <a:stretch/>
        </p:blipFill>
        <p:spPr>
          <a:xfrm>
            <a:off x="0" y="1531666"/>
            <a:ext cx="9144000" cy="5119078"/>
          </a:xfrm>
          <a:prstGeom prst="rect">
            <a:avLst/>
          </a:prstGeom>
        </p:spPr>
      </p:pic>
    </p:spTree>
    <p:extLst>
      <p:ext uri="{BB962C8B-B14F-4D97-AF65-F5344CB8AC3E}">
        <p14:creationId xmlns:p14="http://schemas.microsoft.com/office/powerpoint/2010/main" val="7896735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fr-FR" b="1"/>
              <a:t>Monero</a:t>
            </a:r>
          </a:p>
        </p:txBody>
      </p:sp>
      <p:sp>
        <p:nvSpPr>
          <p:cNvPr id="3" name="Content Placeholder 2"/>
          <p:cNvSpPr>
            <a:spLocks noGrp="1"/>
          </p:cNvSpPr>
          <p:nvPr>
            <p:ph idx="1"/>
          </p:nvPr>
        </p:nvSpPr>
        <p:spPr/>
        <p:txBody>
          <a:bodyPr>
            <a:normAutofit fontScale="85000" lnSpcReduction="20000"/>
          </a:bodyPr>
          <a:lstStyle/>
          <a:p>
            <a:pPr algn="just"/>
            <a:r>
              <a:rPr lang="fr-FR" dirty="0"/>
              <a:t>Le </a:t>
            </a:r>
            <a:r>
              <a:rPr lang="fr-FR" dirty="0" err="1"/>
              <a:t>monero</a:t>
            </a:r>
            <a:r>
              <a:rPr lang="fr-FR" dirty="0"/>
              <a:t> a été lancé en 2014. Une grande partie de sa popularité croissante tient aux nouvelles fonctionnalités de sécurité et de confidentialité qu'il propose. En effet, les transactions ne peuvent pas être attribuées à un utilisateur ou une adresse en particulier: toutes les unités monétaires utilisées dans une transaction sont « dissimulées » par défaut et l’historique des transactions est privé.  Le </a:t>
            </a:r>
            <a:r>
              <a:rPr lang="fr-FR" dirty="0" err="1"/>
              <a:t>monero</a:t>
            </a:r>
            <a:r>
              <a:rPr lang="fr-FR" dirty="0"/>
              <a:t> est désormais accepté sur un certain nombre de marchés darknet. En 2017, le code Kirk a été le premier logiciel rançonneur exigeant que les rançons soient payées en </a:t>
            </a:r>
            <a:r>
              <a:rPr lang="fr-FR" dirty="0" err="1"/>
              <a:t>monero</a:t>
            </a:r>
            <a:r>
              <a:rPr lang="fr-FR" dirty="0"/>
              <a:t>. </a:t>
            </a:r>
          </a:p>
          <a:p>
            <a:pPr algn="just"/>
            <a:endParaRPr lang="en-GB" dirty="0"/>
          </a:p>
        </p:txBody>
      </p:sp>
    </p:spTree>
    <p:extLst>
      <p:ext uri="{BB962C8B-B14F-4D97-AF65-F5344CB8AC3E}">
        <p14:creationId xmlns:p14="http://schemas.microsoft.com/office/powerpoint/2010/main" val="10304655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lnSpcReduction="10000"/>
          </a:bodyPr>
          <a:lstStyle/>
          <a:p>
            <a:pPr>
              <a:buNone/>
            </a:pPr>
            <a:r>
              <a:rPr lang="fr-FR" sz="2800" dirty="0"/>
              <a:t>Au terme de cette session, les participants pourront :</a:t>
            </a:r>
          </a:p>
          <a:p>
            <a:pPr lvl="0"/>
            <a:r>
              <a:rPr lang="fr-FR" sz="2600" dirty="0"/>
              <a:t>Fournir des chiffres clés pour décrire la société de l'information</a:t>
            </a:r>
          </a:p>
          <a:p>
            <a:pPr lvl="0"/>
            <a:r>
              <a:rPr lang="fr-FR" sz="2600" dirty="0"/>
              <a:t>Citer les attaques les plus retentissantes au cours de la période récente</a:t>
            </a:r>
          </a:p>
          <a:p>
            <a:pPr lvl="0"/>
            <a:r>
              <a:rPr lang="fr-FR" sz="2600" dirty="0"/>
              <a:t>Expliquer les différentes formes d’attaques commises contre les messageries d’entreprise</a:t>
            </a:r>
          </a:p>
          <a:p>
            <a:pPr lvl="0"/>
            <a:r>
              <a:rPr lang="fr-FR" sz="2600" dirty="0"/>
              <a:t>Identifier les menaces posées par l'Internet des objets (</a:t>
            </a:r>
            <a:r>
              <a:rPr lang="fr-FR" sz="2600" dirty="0" err="1"/>
              <a:t>IdO</a:t>
            </a:r>
            <a:r>
              <a:rPr lang="fr-FR" sz="2600" dirty="0"/>
              <a:t>)</a:t>
            </a:r>
          </a:p>
          <a:p>
            <a:pPr lvl="0"/>
            <a:r>
              <a:rPr lang="fr-FR" sz="2600" dirty="0"/>
              <a:t>Faire la distinction entre les différentes couches d'Internet</a:t>
            </a:r>
          </a:p>
          <a:p>
            <a:pPr lvl="0"/>
            <a:r>
              <a:rPr lang="fr-FR" sz="2600" dirty="0"/>
              <a:t>Expliquer comment les transactions monétaires virtuelles sont effectuées</a:t>
            </a:r>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pPr algn="l"/>
            <a:r>
              <a:rPr lang="fr-FR" b="1"/>
              <a:t>Examen des objectifs de la session</a:t>
            </a:r>
          </a:p>
        </p:txBody>
      </p:sp>
    </p:spTree>
    <p:extLst>
      <p:ext uri="{BB962C8B-B14F-4D97-AF65-F5344CB8AC3E}">
        <p14:creationId xmlns:p14="http://schemas.microsoft.com/office/powerpoint/2010/main" val="39780270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fr-FR" sz="5400" b="1"/>
              <a:t>Questions</a:t>
            </a:r>
          </a:p>
        </p:txBody>
      </p:sp>
    </p:spTree>
    <p:extLst>
      <p:ext uri="{BB962C8B-B14F-4D97-AF65-F5344CB8AC3E}">
        <p14:creationId xmlns:p14="http://schemas.microsoft.com/office/powerpoint/2010/main" val="2342707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pPr algn="l"/>
            <a:r>
              <a:rPr lang="fr-FR" sz="4000" b="1"/>
              <a:t>Temps passé sur internet</a:t>
            </a:r>
          </a:p>
        </p:txBody>
      </p:sp>
      <p:pic>
        <p:nvPicPr>
          <p:cNvPr id="6" name="Picture 5"/>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2379033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fr-FR" sz="4000" b="1"/>
              <a:t>Utilisation des médias sociaux</a:t>
            </a:r>
          </a:p>
        </p:txBody>
      </p:sp>
      <p:pic>
        <p:nvPicPr>
          <p:cNvPr id="4" name="Picture 3"/>
          <p:cNvPicPr>
            <a:picLocks noChangeAspect="1"/>
          </p:cNvPicPr>
          <p:nvPr/>
        </p:nvPicPr>
        <p:blipFill rotWithShape="1">
          <a:blip r:embed="rId3"/>
          <a:srcRect t="8120" b="1624"/>
          <a:stretch/>
        </p:blipFill>
        <p:spPr>
          <a:xfrm>
            <a:off x="0" y="1473346"/>
            <a:ext cx="9144000" cy="5158154"/>
          </a:xfrm>
          <a:prstGeom prst="rect">
            <a:avLst/>
          </a:prstGeom>
        </p:spPr>
      </p:pic>
    </p:spTree>
    <p:extLst>
      <p:ext uri="{BB962C8B-B14F-4D97-AF65-F5344CB8AC3E}">
        <p14:creationId xmlns:p14="http://schemas.microsoft.com/office/powerpoint/2010/main" val="3198614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14013</TotalTime>
  <Words>6199</Words>
  <Application>Microsoft Office PowerPoint</Application>
  <PresentationFormat>On-screen Show (4:3)</PresentationFormat>
  <Paragraphs>567</Paragraphs>
  <Slides>72</Slides>
  <Notes>58</Notes>
  <HiddenSlides>0</HiddenSlides>
  <MMClips>3</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Office Theme</vt:lpstr>
      <vt:lpstr>Cybercriminalité – Formation avancée pour les juges et les procureurs</vt:lpstr>
      <vt:lpstr>Programme</vt:lpstr>
      <vt:lpstr>Objectifs de la session</vt:lpstr>
      <vt:lpstr>PowerPoint Presentation</vt:lpstr>
      <vt:lpstr>Utilisateurs de l'Internet</vt:lpstr>
      <vt:lpstr>Bref aperçu de la société numérique</vt:lpstr>
      <vt:lpstr>Utilisation de l’Internet: aperçu régional</vt:lpstr>
      <vt:lpstr>Temps passé sur internet</vt:lpstr>
      <vt:lpstr>Utilisation des médias sociaux</vt:lpstr>
      <vt:lpstr>Utilisation des médias sociaux: aperçu régional</vt:lpstr>
      <vt:lpstr>Utilisateurs actifs par plateforme</vt:lpstr>
      <vt:lpstr>Temps passé sur les médias sociaux</vt:lpstr>
      <vt:lpstr>PowerPoint Presentation</vt:lpstr>
      <vt:lpstr>2016 – Cyber-braquage de la banque centrale du Bangladesh (via le réseau SWIFT)</vt:lpstr>
      <vt:lpstr>2016 – Le FBI pirate l’iPhone des terroristes</vt:lpstr>
      <vt:lpstr>2016 – Démantèlement du réseau de botnets Avalanche (1/2) </vt:lpstr>
      <vt:lpstr>2016 – Démantèlement du réseau de botnets Avalanche (2/2) </vt:lpstr>
      <vt:lpstr>2016 – Piratage de LinkedIn</vt:lpstr>
      <vt:lpstr>2016 – Piratage de Yahoo</vt:lpstr>
      <vt:lpstr>2016 – Outils de piratage de la NSA volés et mis aux enchères</vt:lpstr>
      <vt:lpstr>2017 – Wannacry</vt:lpstr>
      <vt:lpstr>2016 – Attaques par déni de service (DDoS) contre les principaux fournisseurs américains (1/3)</vt:lpstr>
      <vt:lpstr>2016 – Attaques par déni de service (DDoS) contre les principaux fournisseurs américains (2/3)</vt:lpstr>
      <vt:lpstr>2016 – Attaques par déni de service (DDoS) contre les principaux fournisseurs américains (3/3)</vt:lpstr>
      <vt:lpstr>PowerPoint Presentation</vt:lpstr>
      <vt:lpstr>Rapport IOCTA 2017</vt:lpstr>
      <vt:lpstr>Expérience</vt:lpstr>
      <vt:lpstr>Qu'est-ce que la compromission de messagerie d’entreprise (CME)?</vt:lpstr>
      <vt:lpstr>Quelques exemples</vt:lpstr>
      <vt:lpstr>Fraude au PDG</vt:lpstr>
      <vt:lpstr>Fraude à la fausse facture</vt:lpstr>
      <vt:lpstr>Compromission de compte</vt:lpstr>
      <vt:lpstr>Usurpation de fonction</vt:lpstr>
      <vt:lpstr>Vol de données</vt:lpstr>
      <vt:lpstr>Soyez vigilant et restez protégé</vt:lpstr>
      <vt:lpstr>Autre type de criminalité similaire</vt:lpstr>
      <vt:lpstr>PowerPoint Presentation</vt:lpstr>
      <vt:lpstr>l'Internet des Objets (IdO)</vt:lpstr>
      <vt:lpstr>Un exemple d'internet des objets</vt:lpstr>
      <vt:lpstr>Pourquoi l’IdO peut fonctionner</vt:lpstr>
      <vt:lpstr>Sécurité et internet des objets</vt:lpstr>
      <vt:lpstr>Rapport IOCTA 2017</vt:lpstr>
      <vt:lpstr>Rapport IOCTA 2017</vt:lpstr>
      <vt:lpstr>PowerPoint Presentation</vt:lpstr>
      <vt:lpstr>La bouilloire iKettle</vt:lpstr>
      <vt:lpstr>Bouilloires non configurées</vt:lpstr>
      <vt:lpstr>Que peut-il se passer?</vt:lpstr>
      <vt:lpstr>Réfrigérateur Family Hub de Samsung (à écran tactile)</vt:lpstr>
      <vt:lpstr>Machines à laver</vt:lpstr>
      <vt:lpstr>Compteurs intelligents</vt:lpstr>
      <vt:lpstr>Voitures sans conducteur</vt:lpstr>
      <vt:lpstr>PowerPoint Presentation</vt:lpstr>
      <vt:lpstr>PowerPoint Presentation</vt:lpstr>
      <vt:lpstr>Rapport IOCTA 2017: principales constatations</vt:lpstr>
      <vt:lpstr>Surface Web/Deep Web/Dark Net</vt:lpstr>
      <vt:lpstr>Le darknet</vt:lpstr>
      <vt:lpstr>PowerPoint Presentation</vt:lpstr>
      <vt:lpstr>Comment fonctionne TOR ?</vt:lpstr>
      <vt:lpstr>Crimes dans le darknet</vt:lpstr>
      <vt:lpstr>Alphabay</vt:lpstr>
      <vt:lpstr>Alphabay n’existe plus</vt:lpstr>
      <vt:lpstr>PowerPoint Presentation</vt:lpstr>
      <vt:lpstr>Rapport IOCTA 2017</vt:lpstr>
      <vt:lpstr>PowerPoint Presentation</vt:lpstr>
      <vt:lpstr>La crypto-monnaie par rapport à la monnaie traditionnelle</vt:lpstr>
      <vt:lpstr>Fondements théoriques de la crypto-monnaie</vt:lpstr>
      <vt:lpstr>Le bitcoin n’est pas la seule crypto-monnaie</vt:lpstr>
      <vt:lpstr>Ethereum</vt:lpstr>
      <vt:lpstr>ZCASH</vt:lpstr>
      <vt:lpstr>Monero</vt:lpstr>
      <vt:lpstr>Examen des objectifs de la session</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DE ALMEIDA PEREIRA Manuel</cp:lastModifiedBy>
  <cp:revision>115</cp:revision>
  <dcterms:created xsi:type="dcterms:W3CDTF">2012-01-27T12:20:24Z</dcterms:created>
  <dcterms:modified xsi:type="dcterms:W3CDTF">2018-11-20T13:26:30Z</dcterms:modified>
</cp:coreProperties>
</file>