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9"/>
  </p:notesMasterIdLst>
  <p:sldIdLst>
    <p:sldId id="264" r:id="rId2"/>
    <p:sldId id="265" r:id="rId3"/>
    <p:sldId id="274" r:id="rId4"/>
    <p:sldId id="268" r:id="rId5"/>
    <p:sldId id="269" r:id="rId6"/>
    <p:sldId id="271" r:id="rId7"/>
    <p:sldId id="272" r:id="rId8"/>
    <p:sldId id="266" r:id="rId9"/>
    <p:sldId id="273" r:id="rId10"/>
    <p:sldId id="270" r:id="rId11"/>
    <p:sldId id="275" r:id="rId12"/>
    <p:sldId id="276" r:id="rId13"/>
    <p:sldId id="267" r:id="rId14"/>
    <p:sldId id="277" r:id="rId15"/>
    <p:sldId id="278" r:id="rId16"/>
    <p:sldId id="279" r:id="rId17"/>
    <p:sldId id="263" r:id="rId18"/>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04"/>
    <p:restoredTop sz="94636"/>
  </p:normalViewPr>
  <p:slideViewPr>
    <p:cSldViewPr snapToGrid="0" snapToObjects="1">
      <p:cViewPr varScale="1">
        <p:scale>
          <a:sx n="88" d="100"/>
          <a:sy n="88" d="100"/>
        </p:scale>
        <p:origin x="920" y="19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2C1F2E8-B2B0-0047-A630-5036FB7BC153}" type="datetimeFigureOut">
              <a:rPr lang="en-US" smtClean="0"/>
              <a:pPr/>
              <a:t>3/27/18</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827260C-95DC-194B-88B2-0B241DEC43BF}" type="slidenum">
              <a:rPr lang="en-US" smtClean="0"/>
              <a:pPr/>
              <a:t>‹#›</a:t>
            </a:fld>
            <a:endParaRPr lang="en-US"/>
          </a:p>
        </p:txBody>
      </p:sp>
    </p:spTree>
    <p:extLst>
      <p:ext uri="{BB962C8B-B14F-4D97-AF65-F5344CB8AC3E}">
        <p14:creationId xmlns:p14="http://schemas.microsoft.com/office/powerpoint/2010/main" val="1916100236"/>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5827260C-95DC-194B-88B2-0B241DEC43BF}" type="slidenum">
              <a:rPr lang="en-US" smtClean="0"/>
              <a:pPr/>
              <a:t>1</a:t>
            </a:fld>
            <a:endParaRPr lang="en-US"/>
          </a:p>
        </p:txBody>
      </p:sp>
    </p:spTree>
    <p:extLst>
      <p:ext uri="{BB962C8B-B14F-4D97-AF65-F5344CB8AC3E}">
        <p14:creationId xmlns:p14="http://schemas.microsoft.com/office/powerpoint/2010/main" val="164601666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kern="1200" dirty="0">
                <a:solidFill>
                  <a:schemeClr val="tx1"/>
                </a:solidFill>
                <a:effectLst/>
                <a:latin typeface="+mn-lt"/>
                <a:ea typeface="+mn-ea"/>
                <a:cs typeface="+mn-cs"/>
              </a:rPr>
              <a:t>The introduction of the trainers and students is the next stage.  It is important to take this early opportunity to get them to interact with each other and the trainers. The delegates should be asked to pair with someone in the class that they do not already know.  They should then be directed to ask their “partner” the to provide answers to these questions:</a:t>
            </a:r>
          </a:p>
          <a:p>
            <a:pPr lvl="0"/>
            <a:r>
              <a:rPr lang="en-GB" sz="1200" kern="1200" dirty="0">
                <a:solidFill>
                  <a:schemeClr val="tx1"/>
                </a:solidFill>
                <a:effectLst/>
                <a:latin typeface="+mn-lt"/>
                <a:ea typeface="+mn-ea"/>
                <a:cs typeface="+mn-cs"/>
              </a:rPr>
              <a:t>Their Name and Country</a:t>
            </a:r>
          </a:p>
          <a:p>
            <a:pPr lvl="0"/>
            <a:r>
              <a:rPr lang="en-GB" sz="1200" kern="1200" dirty="0">
                <a:solidFill>
                  <a:schemeClr val="tx1"/>
                </a:solidFill>
                <a:effectLst/>
                <a:latin typeface="+mn-lt"/>
                <a:ea typeface="+mn-ea"/>
                <a:cs typeface="+mn-cs"/>
              </a:rPr>
              <a:t>Where they work</a:t>
            </a:r>
          </a:p>
          <a:p>
            <a:pPr lvl="0"/>
            <a:r>
              <a:rPr lang="en-GB" sz="1200" kern="1200" dirty="0">
                <a:solidFill>
                  <a:schemeClr val="tx1"/>
                </a:solidFill>
                <a:effectLst/>
                <a:latin typeface="+mn-lt"/>
                <a:ea typeface="+mn-ea"/>
                <a:cs typeface="+mn-cs"/>
              </a:rPr>
              <a:t>What they do</a:t>
            </a:r>
          </a:p>
          <a:p>
            <a:pPr lvl="0"/>
            <a:r>
              <a:rPr lang="en-GB" sz="1200" kern="1200" dirty="0">
                <a:solidFill>
                  <a:schemeClr val="tx1"/>
                </a:solidFill>
                <a:effectLst/>
                <a:latin typeface="+mn-lt"/>
                <a:ea typeface="+mn-ea"/>
                <a:cs typeface="+mn-cs"/>
              </a:rPr>
              <a:t>Their experience as a trainer</a:t>
            </a:r>
          </a:p>
          <a:p>
            <a:pPr lvl="0"/>
            <a:r>
              <a:rPr lang="en-GB" sz="1200" kern="1200" dirty="0">
                <a:solidFill>
                  <a:schemeClr val="tx1"/>
                </a:solidFill>
                <a:effectLst/>
                <a:latin typeface="+mn-lt"/>
                <a:ea typeface="+mn-ea"/>
                <a:cs typeface="+mn-cs"/>
              </a:rPr>
              <a:t>Something Interesting about them</a:t>
            </a:r>
          </a:p>
          <a:p>
            <a:endParaRPr lang="en-US" dirty="0"/>
          </a:p>
          <a:p>
            <a:pPr marL="0" marR="0" indent="0" algn="l" defTabSz="457200" rtl="0" eaLnBrk="1" fontAlgn="auto" latinLnBrk="0" hangingPunct="1">
              <a:lnSpc>
                <a:spcPct val="100000"/>
              </a:lnSpc>
              <a:spcBef>
                <a:spcPts val="0"/>
              </a:spcBef>
              <a:spcAft>
                <a:spcPts val="0"/>
              </a:spcAft>
              <a:buClrTx/>
              <a:buSzTx/>
              <a:buFontTx/>
              <a:buNone/>
              <a:tabLst/>
              <a:defRPr/>
            </a:pPr>
            <a:r>
              <a:rPr lang="en-GB" sz="1200" kern="1200" dirty="0">
                <a:solidFill>
                  <a:schemeClr val="tx1"/>
                </a:solidFill>
                <a:effectLst/>
                <a:latin typeface="+mn-lt"/>
                <a:ea typeface="+mn-ea"/>
                <a:cs typeface="+mn-cs"/>
              </a:rPr>
              <a:t>The pairs should ask the same questions of each other.  They should then introduce their “new colleague to the rest of the class.  The trainer should keep notes of the information that is provided to assist their knowledge of the students.</a:t>
            </a:r>
          </a:p>
          <a:p>
            <a:endParaRPr lang="en-US" dirty="0"/>
          </a:p>
        </p:txBody>
      </p:sp>
      <p:sp>
        <p:nvSpPr>
          <p:cNvPr id="4" name="Slide Number Placeholder 3"/>
          <p:cNvSpPr>
            <a:spLocks noGrp="1"/>
          </p:cNvSpPr>
          <p:nvPr>
            <p:ph type="sldNum" sz="quarter" idx="10"/>
          </p:nvPr>
        </p:nvSpPr>
        <p:spPr/>
        <p:txBody>
          <a:bodyPr/>
          <a:lstStyle/>
          <a:p>
            <a:fld id="{5827260C-95DC-194B-88B2-0B241DEC43BF}" type="slidenum">
              <a:rPr lang="en-US" smtClean="0"/>
              <a:pPr/>
              <a:t>15</a:t>
            </a:fld>
            <a:endParaRPr lang="en-US"/>
          </a:p>
        </p:txBody>
      </p:sp>
    </p:spTree>
    <p:extLst>
      <p:ext uri="{BB962C8B-B14F-4D97-AF65-F5344CB8AC3E}">
        <p14:creationId xmlns:p14="http://schemas.microsoft.com/office/powerpoint/2010/main" val="409767226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1" kern="1200" dirty="0">
                <a:solidFill>
                  <a:schemeClr val="tx1"/>
                </a:solidFill>
                <a:effectLst/>
                <a:latin typeface="+mn-lt"/>
                <a:ea typeface="+mn-ea"/>
                <a:cs typeface="+mn-cs"/>
              </a:rPr>
              <a:t>Summary / Recap</a:t>
            </a:r>
            <a:endParaRPr lang="en-GB"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The trainer should recap / test knowledge on the following points to ensure that the students have appreciated the learning objectives of the session.  </a:t>
            </a:r>
            <a:r>
              <a:rPr lang="en-GB" sz="1200" kern="1200">
                <a:solidFill>
                  <a:schemeClr val="tx1"/>
                </a:solidFill>
                <a:effectLst/>
                <a:latin typeface="+mn-lt"/>
                <a:ea typeface="+mn-ea"/>
                <a:cs typeface="+mn-cs"/>
              </a:rPr>
              <a:t>Time should be allowed for questions at appropriate times during the session.</a:t>
            </a:r>
          </a:p>
          <a:p>
            <a:endParaRPr lang="en-US"/>
          </a:p>
        </p:txBody>
      </p:sp>
      <p:sp>
        <p:nvSpPr>
          <p:cNvPr id="4" name="Slide Number Placeholder 3"/>
          <p:cNvSpPr>
            <a:spLocks noGrp="1"/>
          </p:cNvSpPr>
          <p:nvPr>
            <p:ph type="sldNum" sz="quarter" idx="10"/>
          </p:nvPr>
        </p:nvSpPr>
        <p:spPr/>
        <p:txBody>
          <a:bodyPr/>
          <a:lstStyle/>
          <a:p>
            <a:fld id="{5827260C-95DC-194B-88B2-0B241DEC43BF}" type="slidenum">
              <a:rPr lang="en-US" smtClean="0"/>
              <a:pPr/>
              <a:t>16</a:t>
            </a:fld>
            <a:endParaRPr lang="en-US"/>
          </a:p>
        </p:txBody>
      </p:sp>
    </p:spTree>
    <p:extLst>
      <p:ext uri="{BB962C8B-B14F-4D97-AF65-F5344CB8AC3E}">
        <p14:creationId xmlns:p14="http://schemas.microsoft.com/office/powerpoint/2010/main" val="228025149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D4504A11-3BA0-4461-A1C5-454F02F9540C}" type="slidenum">
              <a:rPr lang="en-GB" smtClean="0"/>
              <a:pPr/>
              <a:t>17</a:t>
            </a:fld>
            <a:endParaRPr lang="en-GB"/>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kern="1200" dirty="0">
                <a:solidFill>
                  <a:schemeClr val="tx1"/>
                </a:solidFill>
                <a:effectLst/>
                <a:latin typeface="+mn-lt"/>
                <a:ea typeface="+mn-ea"/>
                <a:cs typeface="+mn-cs"/>
              </a:rPr>
              <a:t>Health and safety issues are dealt with in this slide.  These will differ depending on the location of delivery. It is the trainer’s responsibility to ensure that they have the correct information to impart to delegates.</a:t>
            </a:r>
          </a:p>
        </p:txBody>
      </p:sp>
      <p:sp>
        <p:nvSpPr>
          <p:cNvPr id="4" name="Slide Number Placeholder 3"/>
          <p:cNvSpPr>
            <a:spLocks noGrp="1"/>
          </p:cNvSpPr>
          <p:nvPr>
            <p:ph type="sldNum" sz="quarter" idx="10"/>
          </p:nvPr>
        </p:nvSpPr>
        <p:spPr/>
        <p:txBody>
          <a:bodyPr/>
          <a:lstStyle/>
          <a:p>
            <a:fld id="{5827260C-95DC-194B-88B2-0B241DEC43BF}" type="slidenum">
              <a:rPr lang="en-US" smtClean="0"/>
              <a:pPr/>
              <a:t>2</a:t>
            </a:fld>
            <a:endParaRPr lang="en-US"/>
          </a:p>
        </p:txBody>
      </p:sp>
    </p:spTree>
    <p:extLst>
      <p:ext uri="{BB962C8B-B14F-4D97-AF65-F5344CB8AC3E}">
        <p14:creationId xmlns:p14="http://schemas.microsoft.com/office/powerpoint/2010/main" val="65029589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1" kern="1200" dirty="0">
                <a:solidFill>
                  <a:schemeClr val="tx1"/>
                </a:solidFill>
                <a:effectLst/>
                <a:latin typeface="+mn-lt"/>
                <a:ea typeface="+mn-ea"/>
                <a:cs typeface="+mn-cs"/>
              </a:rPr>
              <a:t>PowerPoint</a:t>
            </a:r>
            <a:r>
              <a:rPr lang="en-GB" sz="1200" kern="1200" dirty="0">
                <a:solidFill>
                  <a:schemeClr val="tx1"/>
                </a:solidFill>
                <a:effectLst/>
                <a:latin typeface="+mn-lt"/>
                <a:ea typeface="+mn-ea"/>
                <a:cs typeface="+mn-cs"/>
              </a:rPr>
              <a:t> (or other type of presentation)</a:t>
            </a:r>
          </a:p>
          <a:p>
            <a:r>
              <a:rPr lang="en-GB" sz="1200" kern="1200" dirty="0">
                <a:solidFill>
                  <a:schemeClr val="tx1"/>
                </a:solidFill>
                <a:effectLst/>
                <a:latin typeface="+mn-lt"/>
                <a:ea typeface="+mn-ea"/>
                <a:cs typeface="+mn-cs"/>
              </a:rPr>
              <a:t>A PowerPoint presentation has been prepared for this session.  This is a generic presentation and does not take into account national issues that may need to be dealt with when this course is dealt with at the national level.  The trainer should ensure that the information in this presentation is relevant for the location of delivery.</a:t>
            </a:r>
          </a:p>
          <a:p>
            <a:r>
              <a:rPr lang="en-GB" sz="1200" kern="1200" dirty="0">
                <a:solidFill>
                  <a:schemeClr val="tx1"/>
                </a:solidFill>
                <a:effectLst/>
                <a:latin typeface="+mn-lt"/>
                <a:ea typeface="+mn-ea"/>
                <a:cs typeface="+mn-cs"/>
              </a:rPr>
              <a:t> </a:t>
            </a:r>
          </a:p>
          <a:p>
            <a:r>
              <a:rPr lang="en-GB" sz="1200" kern="1200" dirty="0">
                <a:solidFill>
                  <a:schemeClr val="tx1"/>
                </a:solidFill>
                <a:effectLst/>
                <a:latin typeface="+mn-lt"/>
                <a:ea typeface="+mn-ea"/>
                <a:cs typeface="+mn-cs"/>
              </a:rPr>
              <a:t>The aims of the session are set out below:</a:t>
            </a:r>
          </a:p>
          <a:p>
            <a:pPr lvl="0"/>
            <a:r>
              <a:rPr lang="en-GB" sz="1200" kern="1200" dirty="0">
                <a:solidFill>
                  <a:schemeClr val="tx1"/>
                </a:solidFill>
                <a:effectLst/>
                <a:latin typeface="+mn-lt"/>
                <a:ea typeface="+mn-ea"/>
                <a:cs typeface="+mn-cs"/>
              </a:rPr>
              <a:t>Provide delegates with information about the need for the training course and its aim and objectives. </a:t>
            </a:r>
          </a:p>
          <a:p>
            <a:pPr lvl="0"/>
            <a:r>
              <a:rPr lang="en-GB" sz="1200" kern="1200" dirty="0">
                <a:solidFill>
                  <a:schemeClr val="tx1"/>
                </a:solidFill>
                <a:effectLst/>
                <a:latin typeface="+mn-lt"/>
                <a:ea typeface="+mn-ea"/>
                <a:cs typeface="+mn-cs"/>
              </a:rPr>
              <a:t>Ensure that they have sufficient information about the programme of activities and the timetable.  </a:t>
            </a:r>
          </a:p>
          <a:p>
            <a:pPr lvl="0"/>
            <a:r>
              <a:rPr lang="en-GB" sz="1200" kern="1200" dirty="0">
                <a:solidFill>
                  <a:schemeClr val="tx1"/>
                </a:solidFill>
                <a:effectLst/>
                <a:latin typeface="+mn-lt"/>
                <a:ea typeface="+mn-ea"/>
                <a:cs typeface="+mn-cs"/>
              </a:rPr>
              <a:t>Provide information about the health, safety and administrative details of the course. </a:t>
            </a:r>
          </a:p>
          <a:p>
            <a:pPr lvl="0"/>
            <a:r>
              <a:rPr lang="en-GB" sz="1200" kern="1200" dirty="0">
                <a:solidFill>
                  <a:schemeClr val="tx1"/>
                </a:solidFill>
                <a:effectLst/>
                <a:latin typeface="+mn-lt"/>
                <a:ea typeface="+mn-ea"/>
                <a:cs typeface="+mn-cs"/>
              </a:rPr>
              <a:t>Introduce the delegates to the trainers and other delegates.</a:t>
            </a:r>
          </a:p>
          <a:p>
            <a:endParaRPr lang="en-US" dirty="0"/>
          </a:p>
        </p:txBody>
      </p:sp>
      <p:sp>
        <p:nvSpPr>
          <p:cNvPr id="4" name="Slide Number Placeholder 3"/>
          <p:cNvSpPr>
            <a:spLocks noGrp="1"/>
          </p:cNvSpPr>
          <p:nvPr>
            <p:ph type="sldNum" sz="quarter" idx="10"/>
          </p:nvPr>
        </p:nvSpPr>
        <p:spPr/>
        <p:txBody>
          <a:bodyPr/>
          <a:lstStyle/>
          <a:p>
            <a:fld id="{5827260C-95DC-194B-88B2-0B241DEC43BF}" type="slidenum">
              <a:rPr lang="en-US" smtClean="0"/>
              <a:pPr/>
              <a:t>3</a:t>
            </a:fld>
            <a:endParaRPr lang="en-US"/>
          </a:p>
        </p:txBody>
      </p:sp>
    </p:spTree>
    <p:extLst>
      <p:ext uri="{BB962C8B-B14F-4D97-AF65-F5344CB8AC3E}">
        <p14:creationId xmlns:p14="http://schemas.microsoft.com/office/powerpoint/2010/main" val="313408277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GB" sz="1200" kern="1200" dirty="0">
                <a:solidFill>
                  <a:schemeClr val="tx1"/>
                </a:solidFill>
                <a:effectLst/>
                <a:latin typeface="+mn-lt"/>
                <a:ea typeface="+mn-ea"/>
                <a:cs typeface="+mn-cs"/>
              </a:rPr>
              <a:t>The background of the course is provided for the delegates, The title of this course is “Advanced Cybercrime and Electronic Evidence Training for Judges and Prosecutors”. It has been developed as an output of the European Union/Council of Europe Joint Project on Regional Cooperation on Cybercrime in the IPA region.</a:t>
            </a:r>
          </a:p>
          <a:p>
            <a:endParaRPr lang="en-US" dirty="0"/>
          </a:p>
        </p:txBody>
      </p:sp>
      <p:sp>
        <p:nvSpPr>
          <p:cNvPr id="4" name="Slide Number Placeholder 3"/>
          <p:cNvSpPr>
            <a:spLocks noGrp="1"/>
          </p:cNvSpPr>
          <p:nvPr>
            <p:ph type="sldNum" sz="quarter" idx="10"/>
          </p:nvPr>
        </p:nvSpPr>
        <p:spPr/>
        <p:txBody>
          <a:bodyPr/>
          <a:lstStyle/>
          <a:p>
            <a:fld id="{5827260C-95DC-194B-88B2-0B241DEC43BF}" type="slidenum">
              <a:rPr lang="en-US" smtClean="0"/>
              <a:pPr/>
              <a:t>4</a:t>
            </a:fld>
            <a:endParaRPr lang="en-US"/>
          </a:p>
        </p:txBody>
      </p:sp>
    </p:spTree>
    <p:extLst>
      <p:ext uri="{BB962C8B-B14F-4D97-AF65-F5344CB8AC3E}">
        <p14:creationId xmlns:p14="http://schemas.microsoft.com/office/powerpoint/2010/main" val="116308761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GB" sz="1200" kern="1200" dirty="0">
                <a:solidFill>
                  <a:schemeClr val="tx1"/>
                </a:solidFill>
                <a:effectLst/>
                <a:latin typeface="+mn-lt"/>
                <a:ea typeface="+mn-ea"/>
                <a:cs typeface="+mn-cs"/>
              </a:rPr>
              <a:t>This training is necessary because Judges and prosecutors play an important role in the investigation and adjudication of individuals or groups that have committed crimes. With the increased number of incidence where these crimes have an element of cybercrime there is an increased need for judges and prosecutors to be properly trained to understand the nature of these crimes and to also be aware of the legislation and the instruments for international cooperation available to handle cases of cybercrimes.</a:t>
            </a:r>
          </a:p>
          <a:p>
            <a:endParaRPr lang="en-US" dirty="0"/>
          </a:p>
        </p:txBody>
      </p:sp>
      <p:sp>
        <p:nvSpPr>
          <p:cNvPr id="4" name="Slide Number Placeholder 3"/>
          <p:cNvSpPr>
            <a:spLocks noGrp="1"/>
          </p:cNvSpPr>
          <p:nvPr>
            <p:ph type="sldNum" sz="quarter" idx="10"/>
          </p:nvPr>
        </p:nvSpPr>
        <p:spPr/>
        <p:txBody>
          <a:bodyPr/>
          <a:lstStyle/>
          <a:p>
            <a:fld id="{5827260C-95DC-194B-88B2-0B241DEC43BF}" type="slidenum">
              <a:rPr lang="en-US" smtClean="0"/>
              <a:pPr/>
              <a:t>5</a:t>
            </a:fld>
            <a:endParaRPr lang="en-US"/>
          </a:p>
        </p:txBody>
      </p:sp>
    </p:spTree>
    <p:extLst>
      <p:ext uri="{BB962C8B-B14F-4D97-AF65-F5344CB8AC3E}">
        <p14:creationId xmlns:p14="http://schemas.microsoft.com/office/powerpoint/2010/main" val="35613017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GB" sz="1200" kern="1200" dirty="0">
                <a:solidFill>
                  <a:schemeClr val="tx1"/>
                </a:solidFill>
                <a:effectLst/>
                <a:latin typeface="+mn-lt"/>
                <a:ea typeface="+mn-ea"/>
                <a:cs typeface="+mn-cs"/>
              </a:rPr>
              <a:t>It is important that the overall aim of the course is explained to the delegates at the very beginning.  This will enable them to appreciate the overarching reason for them being there.  </a:t>
            </a:r>
            <a:r>
              <a:rPr lang="en-US" sz="1200" kern="1200" dirty="0">
                <a:solidFill>
                  <a:schemeClr val="tx1"/>
                </a:solidFill>
                <a:effectLst/>
                <a:latin typeface="+mn-lt"/>
                <a:ea typeface="+mn-ea"/>
                <a:cs typeface="+mn-cs"/>
              </a:rPr>
              <a:t>The aim of the course is to provide the knowledge and skills to allow judges and prosecutors to fulfill their roles relating to cybercrime investigations.  This course is designed to build upon the learning outcomes of the basic cybercrime training course for judges and prosecutors and should be attended only by those that have successfully completed that course.  </a:t>
            </a:r>
            <a:endParaRPr lang="en-GB" sz="1200" kern="1200" dirty="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5827260C-95DC-194B-88B2-0B241DEC43BF}" type="slidenum">
              <a:rPr lang="en-US" smtClean="0"/>
              <a:pPr/>
              <a:t>7</a:t>
            </a:fld>
            <a:endParaRPr lang="en-US"/>
          </a:p>
        </p:txBody>
      </p:sp>
    </p:spTree>
    <p:extLst>
      <p:ext uri="{BB962C8B-B14F-4D97-AF65-F5344CB8AC3E}">
        <p14:creationId xmlns:p14="http://schemas.microsoft.com/office/powerpoint/2010/main" val="185360348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GB" sz="1200" kern="1200" dirty="0">
                <a:solidFill>
                  <a:schemeClr val="tx1"/>
                </a:solidFill>
                <a:effectLst/>
                <a:latin typeface="+mn-lt"/>
                <a:ea typeface="+mn-ea"/>
                <a:cs typeface="+mn-cs"/>
              </a:rPr>
              <a:t>This slide is left blank for each country to complete with the names of the trainers that are teaching the course.</a:t>
            </a:r>
          </a:p>
          <a:p>
            <a:endParaRPr lang="en-US" dirty="0"/>
          </a:p>
        </p:txBody>
      </p:sp>
      <p:sp>
        <p:nvSpPr>
          <p:cNvPr id="4" name="Slide Number Placeholder 3"/>
          <p:cNvSpPr>
            <a:spLocks noGrp="1"/>
          </p:cNvSpPr>
          <p:nvPr>
            <p:ph type="sldNum" sz="quarter" idx="10"/>
          </p:nvPr>
        </p:nvSpPr>
        <p:spPr/>
        <p:txBody>
          <a:bodyPr/>
          <a:lstStyle/>
          <a:p>
            <a:fld id="{5827260C-95DC-194B-88B2-0B241DEC43BF}" type="slidenum">
              <a:rPr lang="en-US" smtClean="0"/>
              <a:pPr/>
              <a:t>10</a:t>
            </a:fld>
            <a:endParaRPr lang="en-US"/>
          </a:p>
        </p:txBody>
      </p:sp>
    </p:spTree>
    <p:extLst>
      <p:ext uri="{BB962C8B-B14F-4D97-AF65-F5344CB8AC3E}">
        <p14:creationId xmlns:p14="http://schemas.microsoft.com/office/powerpoint/2010/main" val="49738620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course contains</a:t>
            </a:r>
            <a:r>
              <a:rPr lang="en-US" baseline="0" dirty="0"/>
              <a:t> a mixture of presentations and exercises based around a scenario.  It is structured in that way as a result of requests received during the basic course for more information on cases and digital forensics.  This course will enable the delegates, not only to listen to experts providing information, but also to work on an investigation themselves, working on the information that will be provided during the course.</a:t>
            </a:r>
            <a:endParaRPr lang="en-US" dirty="0"/>
          </a:p>
        </p:txBody>
      </p:sp>
      <p:sp>
        <p:nvSpPr>
          <p:cNvPr id="4" name="Slide Number Placeholder 3"/>
          <p:cNvSpPr>
            <a:spLocks noGrp="1"/>
          </p:cNvSpPr>
          <p:nvPr>
            <p:ph type="sldNum" sz="quarter" idx="10"/>
          </p:nvPr>
        </p:nvSpPr>
        <p:spPr/>
        <p:txBody>
          <a:bodyPr/>
          <a:lstStyle/>
          <a:p>
            <a:fld id="{5827260C-95DC-194B-88B2-0B241DEC43BF}" type="slidenum">
              <a:rPr lang="en-US" smtClean="0"/>
              <a:pPr/>
              <a:t>12</a:t>
            </a:fld>
            <a:endParaRPr lang="en-US"/>
          </a:p>
        </p:txBody>
      </p:sp>
    </p:spTree>
    <p:extLst>
      <p:ext uri="{BB962C8B-B14F-4D97-AF65-F5344CB8AC3E}">
        <p14:creationId xmlns:p14="http://schemas.microsoft.com/office/powerpoint/2010/main" val="198135957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GB" sz="1200" kern="1200" dirty="0">
                <a:solidFill>
                  <a:schemeClr val="tx1"/>
                </a:solidFill>
                <a:effectLst/>
                <a:latin typeface="+mn-lt"/>
                <a:ea typeface="+mn-ea"/>
                <a:cs typeface="+mn-cs"/>
              </a:rPr>
              <a:t>The course timetable should be explained to the students at this stage.  This should include the times of the course, the lunch and other breaks and a brief description of each session.  The inclusion or exclusion of any assessment should be dealt with at this stage.  If there is an assessment, this should be explained in detail, including the expectations of the students in terms of study.</a:t>
            </a:r>
          </a:p>
          <a:p>
            <a:endParaRPr lang="en-US" dirty="0"/>
          </a:p>
        </p:txBody>
      </p:sp>
      <p:sp>
        <p:nvSpPr>
          <p:cNvPr id="4" name="Slide Number Placeholder 3"/>
          <p:cNvSpPr>
            <a:spLocks noGrp="1"/>
          </p:cNvSpPr>
          <p:nvPr>
            <p:ph type="sldNum" sz="quarter" idx="10"/>
          </p:nvPr>
        </p:nvSpPr>
        <p:spPr/>
        <p:txBody>
          <a:bodyPr/>
          <a:lstStyle/>
          <a:p>
            <a:fld id="{5827260C-95DC-194B-88B2-0B241DEC43BF}" type="slidenum">
              <a:rPr lang="en-US" smtClean="0"/>
              <a:pPr/>
              <a:t>13</a:t>
            </a:fld>
            <a:endParaRPr lang="en-US"/>
          </a:p>
        </p:txBody>
      </p:sp>
    </p:spTree>
    <p:extLst>
      <p:ext uri="{BB962C8B-B14F-4D97-AF65-F5344CB8AC3E}">
        <p14:creationId xmlns:p14="http://schemas.microsoft.com/office/powerpoint/2010/main" val="390147232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a:t>Click to edit Master subtitle style</a:t>
            </a:r>
            <a:endParaRPr lang="en-US"/>
          </a:p>
        </p:txBody>
      </p:sp>
      <p:sp>
        <p:nvSpPr>
          <p:cNvPr id="4" name="Date Placeholder 3"/>
          <p:cNvSpPr>
            <a:spLocks noGrp="1"/>
          </p:cNvSpPr>
          <p:nvPr>
            <p:ph type="dt" sz="half" idx="10"/>
          </p:nvPr>
        </p:nvSpPr>
        <p:spPr/>
        <p:txBody>
          <a:bodyPr/>
          <a:lstStyle/>
          <a:p>
            <a:fld id="{7C93875C-D206-EB44-B59F-1EDFAD2C5F06}" type="datetimeFigureOut">
              <a:rPr lang="en-US" smtClean="0"/>
              <a:pPr/>
              <a:t>3/27/18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DF1BBC2-C6C1-6D4F-9D3D-8F3A1589EE87}"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7C93875C-D206-EB44-B59F-1EDFAD2C5F06}" type="datetimeFigureOut">
              <a:rPr lang="en-US" smtClean="0"/>
              <a:pPr/>
              <a:t>3/27/18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DF1BBC2-C6C1-6D4F-9D3D-8F3A1589EE87}"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GB"/>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7C93875C-D206-EB44-B59F-1EDFAD2C5F06}" type="datetimeFigureOut">
              <a:rPr lang="en-US" smtClean="0"/>
              <a:pPr/>
              <a:t>3/27/18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DF1BBC2-C6C1-6D4F-9D3D-8F3A1589EE87}"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7C93875C-D206-EB44-B59F-1EDFAD2C5F06}" type="datetimeFigureOut">
              <a:rPr lang="en-US" smtClean="0"/>
              <a:pPr/>
              <a:t>3/27/18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DF1BBC2-C6C1-6D4F-9D3D-8F3A1589EE87}"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p>
            <a:fld id="{7C93875C-D206-EB44-B59F-1EDFAD2C5F06}" type="datetimeFigureOut">
              <a:rPr lang="en-US" smtClean="0"/>
              <a:pPr/>
              <a:t>3/27/18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DF1BBC2-C6C1-6D4F-9D3D-8F3A1589EE87}"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p:cNvSpPr>
            <a:spLocks noGrp="1"/>
          </p:cNvSpPr>
          <p:nvPr>
            <p:ph type="dt" sz="half" idx="10"/>
          </p:nvPr>
        </p:nvSpPr>
        <p:spPr/>
        <p:txBody>
          <a:bodyPr/>
          <a:lstStyle/>
          <a:p>
            <a:fld id="{7C93875C-D206-EB44-B59F-1EDFAD2C5F06}" type="datetimeFigureOut">
              <a:rPr lang="en-US" smtClean="0"/>
              <a:pPr/>
              <a:t>3/27/18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DF1BBC2-C6C1-6D4F-9D3D-8F3A1589EE87}"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p:cNvSpPr>
            <a:spLocks noGrp="1"/>
          </p:cNvSpPr>
          <p:nvPr>
            <p:ph type="dt" sz="half" idx="10"/>
          </p:nvPr>
        </p:nvSpPr>
        <p:spPr/>
        <p:txBody>
          <a:bodyPr/>
          <a:lstStyle/>
          <a:p>
            <a:fld id="{7C93875C-D206-EB44-B59F-1EDFAD2C5F06}" type="datetimeFigureOut">
              <a:rPr lang="en-US" smtClean="0"/>
              <a:pPr/>
              <a:t>3/27/18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DF1BBC2-C6C1-6D4F-9D3D-8F3A1589EE87}"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Date Placeholder 2"/>
          <p:cNvSpPr>
            <a:spLocks noGrp="1"/>
          </p:cNvSpPr>
          <p:nvPr>
            <p:ph type="dt" sz="half" idx="10"/>
          </p:nvPr>
        </p:nvSpPr>
        <p:spPr/>
        <p:txBody>
          <a:bodyPr/>
          <a:lstStyle/>
          <a:p>
            <a:fld id="{7C93875C-D206-EB44-B59F-1EDFAD2C5F06}" type="datetimeFigureOut">
              <a:rPr lang="en-US" smtClean="0"/>
              <a:pPr/>
              <a:t>3/27/18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DF1BBC2-C6C1-6D4F-9D3D-8F3A1589EE87}"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C93875C-D206-EB44-B59F-1EDFAD2C5F06}" type="datetimeFigureOut">
              <a:rPr lang="en-US" smtClean="0"/>
              <a:pPr/>
              <a:t>3/27/18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DF1BBC2-C6C1-6D4F-9D3D-8F3A1589EE87}"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4"/>
          <p:cNvSpPr>
            <a:spLocks noGrp="1"/>
          </p:cNvSpPr>
          <p:nvPr>
            <p:ph type="dt" sz="half" idx="10"/>
          </p:nvPr>
        </p:nvSpPr>
        <p:spPr/>
        <p:txBody>
          <a:bodyPr/>
          <a:lstStyle/>
          <a:p>
            <a:fld id="{7C93875C-D206-EB44-B59F-1EDFAD2C5F06}" type="datetimeFigureOut">
              <a:rPr lang="en-US" smtClean="0"/>
              <a:pPr/>
              <a:t>3/27/18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DF1BBC2-C6C1-6D4F-9D3D-8F3A1589EE87}"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4"/>
          <p:cNvSpPr>
            <a:spLocks noGrp="1"/>
          </p:cNvSpPr>
          <p:nvPr>
            <p:ph type="dt" sz="half" idx="10"/>
          </p:nvPr>
        </p:nvSpPr>
        <p:spPr/>
        <p:txBody>
          <a:bodyPr/>
          <a:lstStyle/>
          <a:p>
            <a:fld id="{7C93875C-D206-EB44-B59F-1EDFAD2C5F06}" type="datetimeFigureOut">
              <a:rPr lang="en-US" smtClean="0"/>
              <a:pPr/>
              <a:t>3/27/18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DF1BBC2-C6C1-6D4F-9D3D-8F3A1589EE87}"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C93875C-D206-EB44-B59F-1EDFAD2C5F06}" type="datetimeFigureOut">
              <a:rPr lang="en-US" smtClean="0"/>
              <a:pPr/>
              <a:t>3/27/18</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DF1BBC2-C6C1-6D4F-9D3D-8F3A1589EE87}"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hyperlink" Target="http://www.clker.com/clipart-10842.html" TargetMode="External"/><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Advanced Cybercrime Training for Judges and Prosecutors</a:t>
            </a:r>
          </a:p>
        </p:txBody>
      </p:sp>
      <p:pic>
        <p:nvPicPr>
          <p:cNvPr id="4" name="Picture 3" descr="COE.png"/>
          <p:cNvPicPr>
            <a:picLocks noChangeAspect="1"/>
          </p:cNvPicPr>
          <p:nvPr/>
        </p:nvPicPr>
        <p:blipFill>
          <a:blip r:embed="rId3"/>
          <a:stretch>
            <a:fillRect/>
          </a:stretch>
        </p:blipFill>
        <p:spPr>
          <a:xfrm>
            <a:off x="1517650" y="552450"/>
            <a:ext cx="6108700" cy="1104900"/>
          </a:xfrm>
          <a:prstGeom prst="rect">
            <a:avLst/>
          </a:prstGeom>
        </p:spPr>
      </p:pic>
      <p:sp>
        <p:nvSpPr>
          <p:cNvPr id="5" name="Subtitle 2"/>
          <p:cNvSpPr txBox="1">
            <a:spLocks/>
          </p:cNvSpPr>
          <p:nvPr/>
        </p:nvSpPr>
        <p:spPr>
          <a:xfrm>
            <a:off x="1371600" y="3938131"/>
            <a:ext cx="6400800" cy="1752600"/>
          </a:xfrm>
          <a:prstGeom prst="rect">
            <a:avLst/>
          </a:prstGeom>
        </p:spPr>
        <p:txBody>
          <a:bodyPr vert="horz" lIns="91440" tIns="45720" rIns="91440" bIns="45720" rtlCol="0">
            <a:normAutofit/>
          </a:bodyPr>
          <a:lstStyle>
            <a:lvl1pPr marL="0" indent="0" algn="ctr" defTabSz="457200" rtl="0" eaLnBrk="1" latinLnBrk="0" hangingPunct="1">
              <a:spcBef>
                <a:spcPct val="20000"/>
              </a:spcBef>
              <a:buFont typeface="Arial"/>
              <a:buNone/>
              <a:defRPr sz="3200" kern="1200">
                <a:solidFill>
                  <a:schemeClr val="tx1">
                    <a:tint val="75000"/>
                  </a:schemeClr>
                </a:solidFill>
                <a:latin typeface="+mn-lt"/>
                <a:ea typeface="+mn-ea"/>
                <a:cs typeface="+mn-cs"/>
              </a:defRPr>
            </a:lvl1pPr>
            <a:lvl2pPr marL="457200" indent="0" algn="ctr" defTabSz="457200" rtl="0" eaLnBrk="1" latinLnBrk="0" hangingPunct="1">
              <a:spcBef>
                <a:spcPct val="20000"/>
              </a:spcBef>
              <a:buFont typeface="Arial"/>
              <a:buNone/>
              <a:defRPr sz="28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a:buNone/>
              <a:defRPr sz="24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r>
              <a:rPr lang="en-US" dirty="0">
                <a:solidFill>
                  <a:schemeClr val="bg1">
                    <a:lumMod val="65000"/>
                  </a:schemeClr>
                </a:solidFill>
              </a:rPr>
              <a:t>Session 1.1.1</a:t>
            </a:r>
          </a:p>
          <a:p>
            <a:r>
              <a:rPr lang="en-US" dirty="0">
                <a:solidFill>
                  <a:schemeClr val="bg1">
                    <a:lumMod val="65000"/>
                  </a:schemeClr>
                </a:solidFill>
              </a:rPr>
              <a:t>Course Opening and Introductions</a:t>
            </a:r>
          </a:p>
        </p:txBody>
      </p:sp>
    </p:spTree>
    <p:extLst>
      <p:ext uri="{BB962C8B-B14F-4D97-AF65-F5344CB8AC3E}">
        <p14:creationId xmlns:p14="http://schemas.microsoft.com/office/powerpoint/2010/main" val="126931771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950877"/>
          </a:xfrm>
        </p:spPr>
        <p:txBody>
          <a:bodyPr/>
          <a:lstStyle/>
          <a:p>
            <a:r>
              <a:rPr lang="en-US" b="1" dirty="0"/>
              <a:t>Trainers</a:t>
            </a:r>
          </a:p>
        </p:txBody>
      </p:sp>
      <p:sp>
        <p:nvSpPr>
          <p:cNvPr id="3" name="Content Placeholder 2"/>
          <p:cNvSpPr>
            <a:spLocks noGrp="1"/>
          </p:cNvSpPr>
          <p:nvPr>
            <p:ph idx="1"/>
          </p:nvPr>
        </p:nvSpPr>
        <p:spPr>
          <a:xfrm>
            <a:off x="457200" y="1340962"/>
            <a:ext cx="8452402" cy="5363849"/>
          </a:xfrm>
        </p:spPr>
        <p:txBody>
          <a:bodyPr>
            <a:normAutofit/>
          </a:bodyPr>
          <a:lstStyle/>
          <a:p>
            <a:pPr marL="0" indent="0">
              <a:buNone/>
            </a:pPr>
            <a:r>
              <a:rPr lang="en-US" b="1" dirty="0"/>
              <a:t>This course</a:t>
            </a:r>
          </a:p>
          <a:p>
            <a:r>
              <a:rPr lang="en-US" dirty="0">
                <a:solidFill>
                  <a:srgbClr val="FF0000"/>
                </a:solidFill>
              </a:rPr>
              <a:t>List names of Trainers here</a:t>
            </a:r>
          </a:p>
          <a:p>
            <a:pPr marL="0" indent="0">
              <a:buNone/>
            </a:pPr>
            <a:endParaRPr lang="en-US" dirty="0"/>
          </a:p>
          <a:p>
            <a:endParaRPr lang="en-US" dirty="0"/>
          </a:p>
        </p:txBody>
      </p:sp>
    </p:spTree>
    <p:extLst>
      <p:ext uri="{BB962C8B-B14F-4D97-AF65-F5344CB8AC3E}">
        <p14:creationId xmlns:p14="http://schemas.microsoft.com/office/powerpoint/2010/main" val="143042879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a:grpSpLocks noChangeAspect="1"/>
          </p:cNvGrpSpPr>
          <p:nvPr/>
        </p:nvGrpSpPr>
        <p:grpSpPr bwMode="auto">
          <a:xfrm>
            <a:off x="2828852" y="457200"/>
            <a:ext cx="3673475" cy="5976938"/>
            <a:chOff x="1338" y="255"/>
            <a:chExt cx="3192" cy="3900"/>
          </a:xfrm>
        </p:grpSpPr>
        <p:sp>
          <p:nvSpPr>
            <p:cNvPr id="5" name="AutoShape 3"/>
            <p:cNvSpPr>
              <a:spLocks noChangeAspect="1" noChangeArrowheads="1" noTextEdit="1"/>
            </p:cNvSpPr>
            <p:nvPr/>
          </p:nvSpPr>
          <p:spPr bwMode="auto">
            <a:xfrm>
              <a:off x="1338" y="255"/>
              <a:ext cx="3192" cy="3900"/>
            </a:xfrm>
            <a:prstGeom prst="rect">
              <a:avLst/>
            </a:prstGeom>
            <a:solidFill>
              <a:schemeClr val="bg1"/>
            </a:solidFill>
            <a:ln w="9525">
              <a:noFill/>
              <a:miter lim="800000"/>
              <a:headEnd/>
              <a:tailEnd/>
            </a:ln>
          </p:spPr>
          <p:txBody>
            <a:bodyPr/>
            <a:lstStyle/>
            <a:p>
              <a:endParaRPr lang="en-GB" dirty="0"/>
            </a:p>
          </p:txBody>
        </p:sp>
        <p:sp>
          <p:nvSpPr>
            <p:cNvPr id="6" name="AutoShape 4"/>
            <p:cNvSpPr>
              <a:spLocks noChangeArrowheads="1"/>
            </p:cNvSpPr>
            <p:nvPr/>
          </p:nvSpPr>
          <p:spPr bwMode="auto">
            <a:xfrm>
              <a:off x="1338" y="526"/>
              <a:ext cx="3188" cy="3623"/>
            </a:xfrm>
            <a:prstGeom prst="roundRect">
              <a:avLst>
                <a:gd name="adj" fmla="val 2463"/>
              </a:avLst>
            </a:prstGeom>
            <a:solidFill>
              <a:schemeClr val="accent2">
                <a:lumMod val="50000"/>
              </a:schemeClr>
            </a:solidFill>
            <a:ln w="9525">
              <a:noFill/>
              <a:round/>
              <a:headEnd/>
              <a:tailEnd/>
            </a:ln>
          </p:spPr>
          <p:txBody>
            <a:bodyPr/>
            <a:lstStyle/>
            <a:p>
              <a:pPr>
                <a:defRPr/>
              </a:pPr>
              <a:endParaRPr lang="en-GB" dirty="0"/>
            </a:p>
          </p:txBody>
        </p:sp>
        <p:sp>
          <p:nvSpPr>
            <p:cNvPr id="7" name="AutoShape 5"/>
            <p:cNvSpPr>
              <a:spLocks noChangeArrowheads="1"/>
            </p:cNvSpPr>
            <p:nvPr/>
          </p:nvSpPr>
          <p:spPr bwMode="auto">
            <a:xfrm>
              <a:off x="1419" y="526"/>
              <a:ext cx="3053" cy="3585"/>
            </a:xfrm>
            <a:prstGeom prst="roundRect">
              <a:avLst>
                <a:gd name="adj" fmla="val 2500"/>
              </a:avLst>
            </a:prstGeom>
            <a:solidFill>
              <a:srgbClr val="0070C0"/>
            </a:solidFill>
            <a:ln w="9525">
              <a:noFill/>
              <a:round/>
              <a:headEnd/>
              <a:tailEnd/>
            </a:ln>
          </p:spPr>
          <p:txBody>
            <a:bodyPr/>
            <a:lstStyle/>
            <a:p>
              <a:endParaRPr lang="en-GB" dirty="0"/>
            </a:p>
          </p:txBody>
        </p:sp>
        <p:sp>
          <p:nvSpPr>
            <p:cNvPr id="8" name="Freeform 6"/>
            <p:cNvSpPr>
              <a:spLocks/>
            </p:cNvSpPr>
            <p:nvPr/>
          </p:nvSpPr>
          <p:spPr bwMode="auto">
            <a:xfrm>
              <a:off x="1419" y="526"/>
              <a:ext cx="3047" cy="122"/>
            </a:xfrm>
            <a:custGeom>
              <a:avLst/>
              <a:gdLst/>
              <a:ahLst/>
              <a:cxnLst>
                <a:cxn ang="0">
                  <a:pos x="0" y="124"/>
                </a:cxn>
                <a:cxn ang="0">
                  <a:pos x="13" y="77"/>
                </a:cxn>
                <a:cxn ang="0">
                  <a:pos x="45" y="37"/>
                </a:cxn>
                <a:cxn ang="0">
                  <a:pos x="94" y="11"/>
                </a:cxn>
                <a:cxn ang="0">
                  <a:pos x="152" y="0"/>
                </a:cxn>
                <a:cxn ang="0">
                  <a:pos x="2896" y="0"/>
                </a:cxn>
                <a:cxn ang="0">
                  <a:pos x="2954" y="11"/>
                </a:cxn>
                <a:cxn ang="0">
                  <a:pos x="3003" y="37"/>
                </a:cxn>
                <a:cxn ang="0">
                  <a:pos x="3035" y="77"/>
                </a:cxn>
                <a:cxn ang="0">
                  <a:pos x="3048" y="124"/>
                </a:cxn>
                <a:cxn ang="0">
                  <a:pos x="2913" y="62"/>
                </a:cxn>
                <a:cxn ang="0">
                  <a:pos x="112" y="62"/>
                </a:cxn>
                <a:cxn ang="0">
                  <a:pos x="0" y="124"/>
                </a:cxn>
              </a:cxnLst>
              <a:rect l="0" t="0" r="r" b="b"/>
              <a:pathLst>
                <a:path w="3048" h="124">
                  <a:moveTo>
                    <a:pt x="0" y="124"/>
                  </a:moveTo>
                  <a:lnTo>
                    <a:pt x="13" y="77"/>
                  </a:lnTo>
                  <a:lnTo>
                    <a:pt x="45" y="37"/>
                  </a:lnTo>
                  <a:lnTo>
                    <a:pt x="94" y="11"/>
                  </a:lnTo>
                  <a:lnTo>
                    <a:pt x="152" y="0"/>
                  </a:lnTo>
                  <a:lnTo>
                    <a:pt x="2896" y="0"/>
                  </a:lnTo>
                  <a:lnTo>
                    <a:pt x="2954" y="11"/>
                  </a:lnTo>
                  <a:lnTo>
                    <a:pt x="3003" y="37"/>
                  </a:lnTo>
                  <a:lnTo>
                    <a:pt x="3035" y="77"/>
                  </a:lnTo>
                  <a:lnTo>
                    <a:pt x="3048" y="124"/>
                  </a:lnTo>
                  <a:lnTo>
                    <a:pt x="2913" y="62"/>
                  </a:lnTo>
                  <a:lnTo>
                    <a:pt x="112" y="62"/>
                  </a:lnTo>
                  <a:lnTo>
                    <a:pt x="0" y="124"/>
                  </a:lnTo>
                  <a:close/>
                </a:path>
              </a:pathLst>
            </a:custGeom>
            <a:solidFill>
              <a:schemeClr val="accent1">
                <a:lumMod val="50000"/>
              </a:schemeClr>
            </a:solidFill>
            <a:ln w="9525">
              <a:noFill/>
              <a:round/>
              <a:headEnd/>
              <a:tailEnd/>
            </a:ln>
          </p:spPr>
          <p:txBody>
            <a:bodyPr/>
            <a:lstStyle/>
            <a:p>
              <a:pPr>
                <a:defRPr/>
              </a:pPr>
              <a:endParaRPr lang="en-GB" dirty="0"/>
            </a:p>
          </p:txBody>
        </p:sp>
        <p:sp>
          <p:nvSpPr>
            <p:cNvPr id="9" name="Rectangle 7"/>
            <p:cNvSpPr>
              <a:spLocks noChangeArrowheads="1"/>
            </p:cNvSpPr>
            <p:nvPr/>
          </p:nvSpPr>
          <p:spPr bwMode="auto">
            <a:xfrm>
              <a:off x="1612" y="856"/>
              <a:ext cx="2667" cy="3006"/>
            </a:xfrm>
            <a:prstGeom prst="rect">
              <a:avLst/>
            </a:prstGeom>
            <a:solidFill>
              <a:srgbClr val="FFFFFF"/>
            </a:solidFill>
            <a:ln w="9525">
              <a:noFill/>
              <a:miter lim="800000"/>
              <a:headEnd/>
              <a:tailEnd/>
            </a:ln>
          </p:spPr>
          <p:txBody>
            <a:bodyPr/>
            <a:lstStyle/>
            <a:p>
              <a:endParaRPr lang="en-GB" dirty="0"/>
            </a:p>
          </p:txBody>
        </p:sp>
        <p:sp>
          <p:nvSpPr>
            <p:cNvPr id="10" name="Freeform 8"/>
            <p:cNvSpPr>
              <a:spLocks/>
            </p:cNvSpPr>
            <p:nvPr/>
          </p:nvSpPr>
          <p:spPr bwMode="auto">
            <a:xfrm>
              <a:off x="2402" y="380"/>
              <a:ext cx="1073" cy="421"/>
            </a:xfrm>
            <a:custGeom>
              <a:avLst/>
              <a:gdLst>
                <a:gd name="T0" fmla="*/ 359 w 1073"/>
                <a:gd name="T1" fmla="*/ 0 h 421"/>
                <a:gd name="T2" fmla="*/ 292 w 1073"/>
                <a:gd name="T3" fmla="*/ 7 h 421"/>
                <a:gd name="T4" fmla="*/ 224 w 1073"/>
                <a:gd name="T5" fmla="*/ 32 h 421"/>
                <a:gd name="T6" fmla="*/ 166 w 1073"/>
                <a:gd name="T7" fmla="*/ 65 h 421"/>
                <a:gd name="T8" fmla="*/ 112 w 1073"/>
                <a:gd name="T9" fmla="*/ 109 h 421"/>
                <a:gd name="T10" fmla="*/ 67 w 1073"/>
                <a:gd name="T11" fmla="*/ 157 h 421"/>
                <a:gd name="T12" fmla="*/ 31 w 1073"/>
                <a:gd name="T13" fmla="*/ 205 h 421"/>
                <a:gd name="T14" fmla="*/ 9 w 1073"/>
                <a:gd name="T15" fmla="*/ 252 h 421"/>
                <a:gd name="T16" fmla="*/ 0 w 1073"/>
                <a:gd name="T17" fmla="*/ 292 h 421"/>
                <a:gd name="T18" fmla="*/ 13 w 1073"/>
                <a:gd name="T19" fmla="*/ 340 h 421"/>
                <a:gd name="T20" fmla="*/ 45 w 1073"/>
                <a:gd name="T21" fmla="*/ 384 h 421"/>
                <a:gd name="T22" fmla="*/ 94 w 1073"/>
                <a:gd name="T23" fmla="*/ 410 h 421"/>
                <a:gd name="T24" fmla="*/ 126 w 1073"/>
                <a:gd name="T25" fmla="*/ 417 h 421"/>
                <a:gd name="T26" fmla="*/ 157 w 1073"/>
                <a:gd name="T27" fmla="*/ 421 h 421"/>
                <a:gd name="T28" fmla="*/ 916 w 1073"/>
                <a:gd name="T29" fmla="*/ 421 h 421"/>
                <a:gd name="T30" fmla="*/ 947 w 1073"/>
                <a:gd name="T31" fmla="*/ 417 h 421"/>
                <a:gd name="T32" fmla="*/ 974 w 1073"/>
                <a:gd name="T33" fmla="*/ 410 h 421"/>
                <a:gd name="T34" fmla="*/ 1028 w 1073"/>
                <a:gd name="T35" fmla="*/ 384 h 421"/>
                <a:gd name="T36" fmla="*/ 1060 w 1073"/>
                <a:gd name="T37" fmla="*/ 340 h 421"/>
                <a:gd name="T38" fmla="*/ 1068 w 1073"/>
                <a:gd name="T39" fmla="*/ 318 h 421"/>
                <a:gd name="T40" fmla="*/ 1073 w 1073"/>
                <a:gd name="T41" fmla="*/ 292 h 421"/>
                <a:gd name="T42" fmla="*/ 1064 w 1073"/>
                <a:gd name="T43" fmla="*/ 252 h 421"/>
                <a:gd name="T44" fmla="*/ 1037 w 1073"/>
                <a:gd name="T45" fmla="*/ 205 h 421"/>
                <a:gd name="T46" fmla="*/ 1001 w 1073"/>
                <a:gd name="T47" fmla="*/ 157 h 421"/>
                <a:gd name="T48" fmla="*/ 947 w 1073"/>
                <a:gd name="T49" fmla="*/ 109 h 421"/>
                <a:gd name="T50" fmla="*/ 889 w 1073"/>
                <a:gd name="T51" fmla="*/ 65 h 421"/>
                <a:gd name="T52" fmla="*/ 826 w 1073"/>
                <a:gd name="T53" fmla="*/ 32 h 421"/>
                <a:gd name="T54" fmla="*/ 754 w 1073"/>
                <a:gd name="T55" fmla="*/ 7 h 421"/>
                <a:gd name="T56" fmla="*/ 687 w 1073"/>
                <a:gd name="T57" fmla="*/ 0 h 421"/>
                <a:gd name="T58" fmla="*/ 359 w 1073"/>
                <a:gd name="T59" fmla="*/ 0 h 421"/>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1073"/>
                <a:gd name="T91" fmla="*/ 0 h 421"/>
                <a:gd name="T92" fmla="*/ 1073 w 1073"/>
                <a:gd name="T93" fmla="*/ 421 h 421"/>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1073" h="421">
                  <a:moveTo>
                    <a:pt x="359" y="0"/>
                  </a:moveTo>
                  <a:lnTo>
                    <a:pt x="292" y="7"/>
                  </a:lnTo>
                  <a:lnTo>
                    <a:pt x="224" y="32"/>
                  </a:lnTo>
                  <a:lnTo>
                    <a:pt x="166" y="65"/>
                  </a:lnTo>
                  <a:lnTo>
                    <a:pt x="112" y="109"/>
                  </a:lnTo>
                  <a:lnTo>
                    <a:pt x="67" y="157"/>
                  </a:lnTo>
                  <a:lnTo>
                    <a:pt x="31" y="205"/>
                  </a:lnTo>
                  <a:lnTo>
                    <a:pt x="9" y="252"/>
                  </a:lnTo>
                  <a:lnTo>
                    <a:pt x="0" y="292"/>
                  </a:lnTo>
                  <a:lnTo>
                    <a:pt x="13" y="340"/>
                  </a:lnTo>
                  <a:lnTo>
                    <a:pt x="45" y="384"/>
                  </a:lnTo>
                  <a:lnTo>
                    <a:pt x="94" y="410"/>
                  </a:lnTo>
                  <a:lnTo>
                    <a:pt x="126" y="417"/>
                  </a:lnTo>
                  <a:lnTo>
                    <a:pt x="157" y="421"/>
                  </a:lnTo>
                  <a:lnTo>
                    <a:pt x="916" y="421"/>
                  </a:lnTo>
                  <a:lnTo>
                    <a:pt x="947" y="417"/>
                  </a:lnTo>
                  <a:lnTo>
                    <a:pt x="974" y="410"/>
                  </a:lnTo>
                  <a:lnTo>
                    <a:pt x="1028" y="384"/>
                  </a:lnTo>
                  <a:lnTo>
                    <a:pt x="1060" y="340"/>
                  </a:lnTo>
                  <a:lnTo>
                    <a:pt x="1068" y="318"/>
                  </a:lnTo>
                  <a:lnTo>
                    <a:pt x="1073" y="292"/>
                  </a:lnTo>
                  <a:lnTo>
                    <a:pt x="1064" y="252"/>
                  </a:lnTo>
                  <a:lnTo>
                    <a:pt x="1037" y="205"/>
                  </a:lnTo>
                  <a:lnTo>
                    <a:pt x="1001" y="157"/>
                  </a:lnTo>
                  <a:lnTo>
                    <a:pt x="947" y="109"/>
                  </a:lnTo>
                  <a:lnTo>
                    <a:pt x="889" y="65"/>
                  </a:lnTo>
                  <a:lnTo>
                    <a:pt x="826" y="32"/>
                  </a:lnTo>
                  <a:lnTo>
                    <a:pt x="754" y="7"/>
                  </a:lnTo>
                  <a:lnTo>
                    <a:pt x="687" y="0"/>
                  </a:lnTo>
                  <a:lnTo>
                    <a:pt x="359" y="0"/>
                  </a:lnTo>
                  <a:close/>
                </a:path>
              </a:pathLst>
            </a:custGeom>
            <a:solidFill>
              <a:srgbClr val="808080"/>
            </a:solidFill>
            <a:ln w="9525">
              <a:noFill/>
              <a:round/>
              <a:headEnd/>
              <a:tailEnd/>
            </a:ln>
          </p:spPr>
          <p:txBody>
            <a:bodyPr/>
            <a:lstStyle/>
            <a:p>
              <a:endParaRPr lang="en-GB" dirty="0"/>
            </a:p>
          </p:txBody>
        </p:sp>
        <p:sp>
          <p:nvSpPr>
            <p:cNvPr id="11" name="Freeform 9"/>
            <p:cNvSpPr>
              <a:spLocks/>
            </p:cNvSpPr>
            <p:nvPr/>
          </p:nvSpPr>
          <p:spPr bwMode="auto">
            <a:xfrm>
              <a:off x="2411" y="380"/>
              <a:ext cx="1051" cy="421"/>
            </a:xfrm>
            <a:custGeom>
              <a:avLst/>
              <a:gdLst>
                <a:gd name="T0" fmla="*/ 355 w 1051"/>
                <a:gd name="T1" fmla="*/ 0 h 421"/>
                <a:gd name="T2" fmla="*/ 287 w 1051"/>
                <a:gd name="T3" fmla="*/ 7 h 421"/>
                <a:gd name="T4" fmla="*/ 220 w 1051"/>
                <a:gd name="T5" fmla="*/ 32 h 421"/>
                <a:gd name="T6" fmla="*/ 162 w 1051"/>
                <a:gd name="T7" fmla="*/ 65 h 421"/>
                <a:gd name="T8" fmla="*/ 108 w 1051"/>
                <a:gd name="T9" fmla="*/ 109 h 421"/>
                <a:gd name="T10" fmla="*/ 63 w 1051"/>
                <a:gd name="T11" fmla="*/ 157 h 421"/>
                <a:gd name="T12" fmla="*/ 31 w 1051"/>
                <a:gd name="T13" fmla="*/ 205 h 421"/>
                <a:gd name="T14" fmla="*/ 9 w 1051"/>
                <a:gd name="T15" fmla="*/ 252 h 421"/>
                <a:gd name="T16" fmla="*/ 0 w 1051"/>
                <a:gd name="T17" fmla="*/ 292 h 421"/>
                <a:gd name="T18" fmla="*/ 13 w 1051"/>
                <a:gd name="T19" fmla="*/ 340 h 421"/>
                <a:gd name="T20" fmla="*/ 45 w 1051"/>
                <a:gd name="T21" fmla="*/ 384 h 421"/>
                <a:gd name="T22" fmla="*/ 94 w 1051"/>
                <a:gd name="T23" fmla="*/ 410 h 421"/>
                <a:gd name="T24" fmla="*/ 121 w 1051"/>
                <a:gd name="T25" fmla="*/ 417 h 421"/>
                <a:gd name="T26" fmla="*/ 153 w 1051"/>
                <a:gd name="T27" fmla="*/ 421 h 421"/>
                <a:gd name="T28" fmla="*/ 898 w 1051"/>
                <a:gd name="T29" fmla="*/ 421 h 421"/>
                <a:gd name="T30" fmla="*/ 929 w 1051"/>
                <a:gd name="T31" fmla="*/ 417 h 421"/>
                <a:gd name="T32" fmla="*/ 956 w 1051"/>
                <a:gd name="T33" fmla="*/ 410 h 421"/>
                <a:gd name="T34" fmla="*/ 1006 w 1051"/>
                <a:gd name="T35" fmla="*/ 384 h 421"/>
                <a:gd name="T36" fmla="*/ 1037 w 1051"/>
                <a:gd name="T37" fmla="*/ 340 h 421"/>
                <a:gd name="T38" fmla="*/ 1051 w 1051"/>
                <a:gd name="T39" fmla="*/ 292 h 421"/>
                <a:gd name="T40" fmla="*/ 1042 w 1051"/>
                <a:gd name="T41" fmla="*/ 252 h 421"/>
                <a:gd name="T42" fmla="*/ 1019 w 1051"/>
                <a:gd name="T43" fmla="*/ 205 h 421"/>
                <a:gd name="T44" fmla="*/ 979 w 1051"/>
                <a:gd name="T45" fmla="*/ 157 h 421"/>
                <a:gd name="T46" fmla="*/ 929 w 1051"/>
                <a:gd name="T47" fmla="*/ 109 h 421"/>
                <a:gd name="T48" fmla="*/ 875 w 1051"/>
                <a:gd name="T49" fmla="*/ 65 h 421"/>
                <a:gd name="T50" fmla="*/ 808 w 1051"/>
                <a:gd name="T51" fmla="*/ 32 h 421"/>
                <a:gd name="T52" fmla="*/ 741 w 1051"/>
                <a:gd name="T53" fmla="*/ 7 h 421"/>
                <a:gd name="T54" fmla="*/ 673 w 1051"/>
                <a:gd name="T55" fmla="*/ 0 h 421"/>
                <a:gd name="T56" fmla="*/ 355 w 1051"/>
                <a:gd name="T57" fmla="*/ 0 h 42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051"/>
                <a:gd name="T88" fmla="*/ 0 h 421"/>
                <a:gd name="T89" fmla="*/ 1051 w 1051"/>
                <a:gd name="T90" fmla="*/ 421 h 421"/>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051" h="421">
                  <a:moveTo>
                    <a:pt x="355" y="0"/>
                  </a:moveTo>
                  <a:lnTo>
                    <a:pt x="287" y="7"/>
                  </a:lnTo>
                  <a:lnTo>
                    <a:pt x="220" y="32"/>
                  </a:lnTo>
                  <a:lnTo>
                    <a:pt x="162" y="65"/>
                  </a:lnTo>
                  <a:lnTo>
                    <a:pt x="108" y="109"/>
                  </a:lnTo>
                  <a:lnTo>
                    <a:pt x="63" y="157"/>
                  </a:lnTo>
                  <a:lnTo>
                    <a:pt x="31" y="205"/>
                  </a:lnTo>
                  <a:lnTo>
                    <a:pt x="9" y="252"/>
                  </a:lnTo>
                  <a:lnTo>
                    <a:pt x="0" y="292"/>
                  </a:lnTo>
                  <a:lnTo>
                    <a:pt x="13" y="340"/>
                  </a:lnTo>
                  <a:lnTo>
                    <a:pt x="45" y="384"/>
                  </a:lnTo>
                  <a:lnTo>
                    <a:pt x="94" y="410"/>
                  </a:lnTo>
                  <a:lnTo>
                    <a:pt x="121" y="417"/>
                  </a:lnTo>
                  <a:lnTo>
                    <a:pt x="153" y="421"/>
                  </a:lnTo>
                  <a:lnTo>
                    <a:pt x="898" y="421"/>
                  </a:lnTo>
                  <a:lnTo>
                    <a:pt x="929" y="417"/>
                  </a:lnTo>
                  <a:lnTo>
                    <a:pt x="956" y="410"/>
                  </a:lnTo>
                  <a:lnTo>
                    <a:pt x="1006" y="384"/>
                  </a:lnTo>
                  <a:lnTo>
                    <a:pt x="1037" y="340"/>
                  </a:lnTo>
                  <a:lnTo>
                    <a:pt x="1051" y="292"/>
                  </a:lnTo>
                  <a:lnTo>
                    <a:pt x="1042" y="252"/>
                  </a:lnTo>
                  <a:lnTo>
                    <a:pt x="1019" y="205"/>
                  </a:lnTo>
                  <a:lnTo>
                    <a:pt x="979" y="157"/>
                  </a:lnTo>
                  <a:lnTo>
                    <a:pt x="929" y="109"/>
                  </a:lnTo>
                  <a:lnTo>
                    <a:pt x="875" y="65"/>
                  </a:lnTo>
                  <a:lnTo>
                    <a:pt x="808" y="32"/>
                  </a:lnTo>
                  <a:lnTo>
                    <a:pt x="741" y="7"/>
                  </a:lnTo>
                  <a:lnTo>
                    <a:pt x="673" y="0"/>
                  </a:lnTo>
                  <a:lnTo>
                    <a:pt x="355" y="0"/>
                  </a:lnTo>
                  <a:close/>
                </a:path>
              </a:pathLst>
            </a:custGeom>
            <a:solidFill>
              <a:srgbClr val="898989"/>
            </a:solidFill>
            <a:ln w="9525">
              <a:noFill/>
              <a:round/>
              <a:headEnd/>
              <a:tailEnd/>
            </a:ln>
          </p:spPr>
          <p:txBody>
            <a:bodyPr/>
            <a:lstStyle/>
            <a:p>
              <a:endParaRPr lang="en-GB" dirty="0"/>
            </a:p>
          </p:txBody>
        </p:sp>
        <p:sp>
          <p:nvSpPr>
            <p:cNvPr id="12" name="Freeform 10"/>
            <p:cNvSpPr>
              <a:spLocks/>
            </p:cNvSpPr>
            <p:nvPr/>
          </p:nvSpPr>
          <p:spPr bwMode="auto">
            <a:xfrm>
              <a:off x="2420" y="380"/>
              <a:ext cx="1033" cy="421"/>
            </a:xfrm>
            <a:custGeom>
              <a:avLst/>
              <a:gdLst>
                <a:gd name="T0" fmla="*/ 346 w 1033"/>
                <a:gd name="T1" fmla="*/ 0 h 421"/>
                <a:gd name="T2" fmla="*/ 278 w 1033"/>
                <a:gd name="T3" fmla="*/ 7 h 421"/>
                <a:gd name="T4" fmla="*/ 215 w 1033"/>
                <a:gd name="T5" fmla="*/ 32 h 421"/>
                <a:gd name="T6" fmla="*/ 157 w 1033"/>
                <a:gd name="T7" fmla="*/ 65 h 421"/>
                <a:gd name="T8" fmla="*/ 108 w 1033"/>
                <a:gd name="T9" fmla="*/ 109 h 421"/>
                <a:gd name="T10" fmla="*/ 63 w 1033"/>
                <a:gd name="T11" fmla="*/ 157 h 421"/>
                <a:gd name="T12" fmla="*/ 27 w 1033"/>
                <a:gd name="T13" fmla="*/ 205 h 421"/>
                <a:gd name="T14" fmla="*/ 9 w 1033"/>
                <a:gd name="T15" fmla="*/ 252 h 421"/>
                <a:gd name="T16" fmla="*/ 0 w 1033"/>
                <a:gd name="T17" fmla="*/ 292 h 421"/>
                <a:gd name="T18" fmla="*/ 13 w 1033"/>
                <a:gd name="T19" fmla="*/ 340 h 421"/>
                <a:gd name="T20" fmla="*/ 45 w 1033"/>
                <a:gd name="T21" fmla="*/ 384 h 421"/>
                <a:gd name="T22" fmla="*/ 94 w 1033"/>
                <a:gd name="T23" fmla="*/ 410 h 421"/>
                <a:gd name="T24" fmla="*/ 121 w 1033"/>
                <a:gd name="T25" fmla="*/ 417 h 421"/>
                <a:gd name="T26" fmla="*/ 153 w 1033"/>
                <a:gd name="T27" fmla="*/ 421 h 421"/>
                <a:gd name="T28" fmla="*/ 880 w 1033"/>
                <a:gd name="T29" fmla="*/ 421 h 421"/>
                <a:gd name="T30" fmla="*/ 911 w 1033"/>
                <a:gd name="T31" fmla="*/ 417 h 421"/>
                <a:gd name="T32" fmla="*/ 938 w 1033"/>
                <a:gd name="T33" fmla="*/ 410 h 421"/>
                <a:gd name="T34" fmla="*/ 988 w 1033"/>
                <a:gd name="T35" fmla="*/ 384 h 421"/>
                <a:gd name="T36" fmla="*/ 1019 w 1033"/>
                <a:gd name="T37" fmla="*/ 340 h 421"/>
                <a:gd name="T38" fmla="*/ 1033 w 1033"/>
                <a:gd name="T39" fmla="*/ 292 h 421"/>
                <a:gd name="T40" fmla="*/ 1024 w 1033"/>
                <a:gd name="T41" fmla="*/ 252 h 421"/>
                <a:gd name="T42" fmla="*/ 1001 w 1033"/>
                <a:gd name="T43" fmla="*/ 205 h 421"/>
                <a:gd name="T44" fmla="*/ 961 w 1033"/>
                <a:gd name="T45" fmla="*/ 157 h 421"/>
                <a:gd name="T46" fmla="*/ 916 w 1033"/>
                <a:gd name="T47" fmla="*/ 109 h 421"/>
                <a:gd name="T48" fmla="*/ 857 w 1033"/>
                <a:gd name="T49" fmla="*/ 65 h 421"/>
                <a:gd name="T50" fmla="*/ 795 w 1033"/>
                <a:gd name="T51" fmla="*/ 32 h 421"/>
                <a:gd name="T52" fmla="*/ 727 w 1033"/>
                <a:gd name="T53" fmla="*/ 7 h 421"/>
                <a:gd name="T54" fmla="*/ 660 w 1033"/>
                <a:gd name="T55" fmla="*/ 0 h 421"/>
                <a:gd name="T56" fmla="*/ 346 w 1033"/>
                <a:gd name="T57" fmla="*/ 0 h 42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033"/>
                <a:gd name="T88" fmla="*/ 0 h 421"/>
                <a:gd name="T89" fmla="*/ 1033 w 1033"/>
                <a:gd name="T90" fmla="*/ 421 h 421"/>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033" h="421">
                  <a:moveTo>
                    <a:pt x="346" y="0"/>
                  </a:moveTo>
                  <a:lnTo>
                    <a:pt x="278" y="7"/>
                  </a:lnTo>
                  <a:lnTo>
                    <a:pt x="215" y="32"/>
                  </a:lnTo>
                  <a:lnTo>
                    <a:pt x="157" y="65"/>
                  </a:lnTo>
                  <a:lnTo>
                    <a:pt x="108" y="109"/>
                  </a:lnTo>
                  <a:lnTo>
                    <a:pt x="63" y="157"/>
                  </a:lnTo>
                  <a:lnTo>
                    <a:pt x="27" y="205"/>
                  </a:lnTo>
                  <a:lnTo>
                    <a:pt x="9" y="252"/>
                  </a:lnTo>
                  <a:lnTo>
                    <a:pt x="0" y="292"/>
                  </a:lnTo>
                  <a:lnTo>
                    <a:pt x="13" y="340"/>
                  </a:lnTo>
                  <a:lnTo>
                    <a:pt x="45" y="384"/>
                  </a:lnTo>
                  <a:lnTo>
                    <a:pt x="94" y="410"/>
                  </a:lnTo>
                  <a:lnTo>
                    <a:pt x="121" y="417"/>
                  </a:lnTo>
                  <a:lnTo>
                    <a:pt x="153" y="421"/>
                  </a:lnTo>
                  <a:lnTo>
                    <a:pt x="880" y="421"/>
                  </a:lnTo>
                  <a:lnTo>
                    <a:pt x="911" y="417"/>
                  </a:lnTo>
                  <a:lnTo>
                    <a:pt x="938" y="410"/>
                  </a:lnTo>
                  <a:lnTo>
                    <a:pt x="988" y="384"/>
                  </a:lnTo>
                  <a:lnTo>
                    <a:pt x="1019" y="340"/>
                  </a:lnTo>
                  <a:lnTo>
                    <a:pt x="1033" y="292"/>
                  </a:lnTo>
                  <a:lnTo>
                    <a:pt x="1024" y="252"/>
                  </a:lnTo>
                  <a:lnTo>
                    <a:pt x="1001" y="205"/>
                  </a:lnTo>
                  <a:lnTo>
                    <a:pt x="961" y="157"/>
                  </a:lnTo>
                  <a:lnTo>
                    <a:pt x="916" y="109"/>
                  </a:lnTo>
                  <a:lnTo>
                    <a:pt x="857" y="65"/>
                  </a:lnTo>
                  <a:lnTo>
                    <a:pt x="795" y="32"/>
                  </a:lnTo>
                  <a:lnTo>
                    <a:pt x="727" y="7"/>
                  </a:lnTo>
                  <a:lnTo>
                    <a:pt x="660" y="0"/>
                  </a:lnTo>
                  <a:lnTo>
                    <a:pt x="346" y="0"/>
                  </a:lnTo>
                  <a:close/>
                </a:path>
              </a:pathLst>
            </a:custGeom>
            <a:solidFill>
              <a:srgbClr val="929292"/>
            </a:solidFill>
            <a:ln w="9525">
              <a:noFill/>
              <a:round/>
              <a:headEnd/>
              <a:tailEnd/>
            </a:ln>
          </p:spPr>
          <p:txBody>
            <a:bodyPr/>
            <a:lstStyle/>
            <a:p>
              <a:endParaRPr lang="en-GB" dirty="0"/>
            </a:p>
          </p:txBody>
        </p:sp>
        <p:sp>
          <p:nvSpPr>
            <p:cNvPr id="13" name="Freeform 11"/>
            <p:cNvSpPr>
              <a:spLocks/>
            </p:cNvSpPr>
            <p:nvPr/>
          </p:nvSpPr>
          <p:spPr bwMode="auto">
            <a:xfrm>
              <a:off x="2424" y="380"/>
              <a:ext cx="1020" cy="421"/>
            </a:xfrm>
            <a:custGeom>
              <a:avLst/>
              <a:gdLst>
                <a:gd name="T0" fmla="*/ 342 w 1020"/>
                <a:gd name="T1" fmla="*/ 0 h 421"/>
                <a:gd name="T2" fmla="*/ 279 w 1020"/>
                <a:gd name="T3" fmla="*/ 7 h 421"/>
                <a:gd name="T4" fmla="*/ 216 w 1020"/>
                <a:gd name="T5" fmla="*/ 32 h 421"/>
                <a:gd name="T6" fmla="*/ 158 w 1020"/>
                <a:gd name="T7" fmla="*/ 65 h 421"/>
                <a:gd name="T8" fmla="*/ 104 w 1020"/>
                <a:gd name="T9" fmla="*/ 109 h 421"/>
                <a:gd name="T10" fmla="*/ 63 w 1020"/>
                <a:gd name="T11" fmla="*/ 157 h 421"/>
                <a:gd name="T12" fmla="*/ 27 w 1020"/>
                <a:gd name="T13" fmla="*/ 205 h 421"/>
                <a:gd name="T14" fmla="*/ 9 w 1020"/>
                <a:gd name="T15" fmla="*/ 252 h 421"/>
                <a:gd name="T16" fmla="*/ 0 w 1020"/>
                <a:gd name="T17" fmla="*/ 292 h 421"/>
                <a:gd name="T18" fmla="*/ 14 w 1020"/>
                <a:gd name="T19" fmla="*/ 340 h 421"/>
                <a:gd name="T20" fmla="*/ 45 w 1020"/>
                <a:gd name="T21" fmla="*/ 384 h 421"/>
                <a:gd name="T22" fmla="*/ 95 w 1020"/>
                <a:gd name="T23" fmla="*/ 410 h 421"/>
                <a:gd name="T24" fmla="*/ 122 w 1020"/>
                <a:gd name="T25" fmla="*/ 417 h 421"/>
                <a:gd name="T26" fmla="*/ 153 w 1020"/>
                <a:gd name="T27" fmla="*/ 421 h 421"/>
                <a:gd name="T28" fmla="*/ 867 w 1020"/>
                <a:gd name="T29" fmla="*/ 421 h 421"/>
                <a:gd name="T30" fmla="*/ 898 w 1020"/>
                <a:gd name="T31" fmla="*/ 417 h 421"/>
                <a:gd name="T32" fmla="*/ 925 w 1020"/>
                <a:gd name="T33" fmla="*/ 410 h 421"/>
                <a:gd name="T34" fmla="*/ 975 w 1020"/>
                <a:gd name="T35" fmla="*/ 384 h 421"/>
                <a:gd name="T36" fmla="*/ 1006 w 1020"/>
                <a:gd name="T37" fmla="*/ 340 h 421"/>
                <a:gd name="T38" fmla="*/ 1020 w 1020"/>
                <a:gd name="T39" fmla="*/ 292 h 421"/>
                <a:gd name="T40" fmla="*/ 1011 w 1020"/>
                <a:gd name="T41" fmla="*/ 252 h 421"/>
                <a:gd name="T42" fmla="*/ 988 w 1020"/>
                <a:gd name="T43" fmla="*/ 205 h 421"/>
                <a:gd name="T44" fmla="*/ 948 w 1020"/>
                <a:gd name="T45" fmla="*/ 157 h 421"/>
                <a:gd name="T46" fmla="*/ 903 w 1020"/>
                <a:gd name="T47" fmla="*/ 109 h 421"/>
                <a:gd name="T48" fmla="*/ 844 w 1020"/>
                <a:gd name="T49" fmla="*/ 65 h 421"/>
                <a:gd name="T50" fmla="*/ 782 w 1020"/>
                <a:gd name="T51" fmla="*/ 32 h 421"/>
                <a:gd name="T52" fmla="*/ 719 w 1020"/>
                <a:gd name="T53" fmla="*/ 7 h 421"/>
                <a:gd name="T54" fmla="*/ 651 w 1020"/>
                <a:gd name="T55" fmla="*/ 0 h 421"/>
                <a:gd name="T56" fmla="*/ 342 w 1020"/>
                <a:gd name="T57" fmla="*/ 0 h 42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020"/>
                <a:gd name="T88" fmla="*/ 0 h 421"/>
                <a:gd name="T89" fmla="*/ 1020 w 1020"/>
                <a:gd name="T90" fmla="*/ 421 h 421"/>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020" h="421">
                  <a:moveTo>
                    <a:pt x="342" y="0"/>
                  </a:moveTo>
                  <a:lnTo>
                    <a:pt x="279" y="7"/>
                  </a:lnTo>
                  <a:lnTo>
                    <a:pt x="216" y="32"/>
                  </a:lnTo>
                  <a:lnTo>
                    <a:pt x="158" y="65"/>
                  </a:lnTo>
                  <a:lnTo>
                    <a:pt x="104" y="109"/>
                  </a:lnTo>
                  <a:lnTo>
                    <a:pt x="63" y="157"/>
                  </a:lnTo>
                  <a:lnTo>
                    <a:pt x="27" y="205"/>
                  </a:lnTo>
                  <a:lnTo>
                    <a:pt x="9" y="252"/>
                  </a:lnTo>
                  <a:lnTo>
                    <a:pt x="0" y="292"/>
                  </a:lnTo>
                  <a:lnTo>
                    <a:pt x="14" y="340"/>
                  </a:lnTo>
                  <a:lnTo>
                    <a:pt x="45" y="384"/>
                  </a:lnTo>
                  <a:lnTo>
                    <a:pt x="95" y="410"/>
                  </a:lnTo>
                  <a:lnTo>
                    <a:pt x="122" y="417"/>
                  </a:lnTo>
                  <a:lnTo>
                    <a:pt x="153" y="421"/>
                  </a:lnTo>
                  <a:lnTo>
                    <a:pt x="867" y="421"/>
                  </a:lnTo>
                  <a:lnTo>
                    <a:pt x="898" y="417"/>
                  </a:lnTo>
                  <a:lnTo>
                    <a:pt x="925" y="410"/>
                  </a:lnTo>
                  <a:lnTo>
                    <a:pt x="975" y="384"/>
                  </a:lnTo>
                  <a:lnTo>
                    <a:pt x="1006" y="340"/>
                  </a:lnTo>
                  <a:lnTo>
                    <a:pt x="1020" y="292"/>
                  </a:lnTo>
                  <a:lnTo>
                    <a:pt x="1011" y="252"/>
                  </a:lnTo>
                  <a:lnTo>
                    <a:pt x="988" y="205"/>
                  </a:lnTo>
                  <a:lnTo>
                    <a:pt x="948" y="157"/>
                  </a:lnTo>
                  <a:lnTo>
                    <a:pt x="903" y="109"/>
                  </a:lnTo>
                  <a:lnTo>
                    <a:pt x="844" y="65"/>
                  </a:lnTo>
                  <a:lnTo>
                    <a:pt x="782" y="32"/>
                  </a:lnTo>
                  <a:lnTo>
                    <a:pt x="719" y="7"/>
                  </a:lnTo>
                  <a:lnTo>
                    <a:pt x="651" y="0"/>
                  </a:lnTo>
                  <a:lnTo>
                    <a:pt x="342" y="0"/>
                  </a:lnTo>
                  <a:close/>
                </a:path>
              </a:pathLst>
            </a:custGeom>
            <a:solidFill>
              <a:srgbClr val="9B9B9B"/>
            </a:solidFill>
            <a:ln w="9525">
              <a:noFill/>
              <a:round/>
              <a:headEnd/>
              <a:tailEnd/>
            </a:ln>
          </p:spPr>
          <p:txBody>
            <a:bodyPr/>
            <a:lstStyle/>
            <a:p>
              <a:endParaRPr lang="en-GB" dirty="0"/>
            </a:p>
          </p:txBody>
        </p:sp>
        <p:sp>
          <p:nvSpPr>
            <p:cNvPr id="14" name="Freeform 12"/>
            <p:cNvSpPr>
              <a:spLocks/>
            </p:cNvSpPr>
            <p:nvPr/>
          </p:nvSpPr>
          <p:spPr bwMode="auto">
            <a:xfrm>
              <a:off x="2433" y="380"/>
              <a:ext cx="997" cy="421"/>
            </a:xfrm>
            <a:custGeom>
              <a:avLst/>
              <a:gdLst>
                <a:gd name="T0" fmla="*/ 337 w 997"/>
                <a:gd name="T1" fmla="*/ 0 h 421"/>
                <a:gd name="T2" fmla="*/ 274 w 997"/>
                <a:gd name="T3" fmla="*/ 7 h 421"/>
                <a:gd name="T4" fmla="*/ 211 w 997"/>
                <a:gd name="T5" fmla="*/ 32 h 421"/>
                <a:gd name="T6" fmla="*/ 153 w 997"/>
                <a:gd name="T7" fmla="*/ 65 h 421"/>
                <a:gd name="T8" fmla="*/ 104 w 997"/>
                <a:gd name="T9" fmla="*/ 109 h 421"/>
                <a:gd name="T10" fmla="*/ 59 w 997"/>
                <a:gd name="T11" fmla="*/ 157 h 421"/>
                <a:gd name="T12" fmla="*/ 27 w 997"/>
                <a:gd name="T13" fmla="*/ 205 h 421"/>
                <a:gd name="T14" fmla="*/ 9 w 997"/>
                <a:gd name="T15" fmla="*/ 252 h 421"/>
                <a:gd name="T16" fmla="*/ 0 w 997"/>
                <a:gd name="T17" fmla="*/ 292 h 421"/>
                <a:gd name="T18" fmla="*/ 14 w 997"/>
                <a:gd name="T19" fmla="*/ 340 h 421"/>
                <a:gd name="T20" fmla="*/ 45 w 997"/>
                <a:gd name="T21" fmla="*/ 384 h 421"/>
                <a:gd name="T22" fmla="*/ 90 w 997"/>
                <a:gd name="T23" fmla="*/ 410 h 421"/>
                <a:gd name="T24" fmla="*/ 117 w 997"/>
                <a:gd name="T25" fmla="*/ 417 h 421"/>
                <a:gd name="T26" fmla="*/ 149 w 997"/>
                <a:gd name="T27" fmla="*/ 421 h 421"/>
                <a:gd name="T28" fmla="*/ 853 w 997"/>
                <a:gd name="T29" fmla="*/ 421 h 421"/>
                <a:gd name="T30" fmla="*/ 885 w 997"/>
                <a:gd name="T31" fmla="*/ 417 h 421"/>
                <a:gd name="T32" fmla="*/ 912 w 997"/>
                <a:gd name="T33" fmla="*/ 410 h 421"/>
                <a:gd name="T34" fmla="*/ 957 w 997"/>
                <a:gd name="T35" fmla="*/ 384 h 421"/>
                <a:gd name="T36" fmla="*/ 988 w 997"/>
                <a:gd name="T37" fmla="*/ 340 h 421"/>
                <a:gd name="T38" fmla="*/ 997 w 997"/>
                <a:gd name="T39" fmla="*/ 292 h 421"/>
                <a:gd name="T40" fmla="*/ 988 w 997"/>
                <a:gd name="T41" fmla="*/ 252 h 421"/>
                <a:gd name="T42" fmla="*/ 966 w 997"/>
                <a:gd name="T43" fmla="*/ 205 h 421"/>
                <a:gd name="T44" fmla="*/ 930 w 997"/>
                <a:gd name="T45" fmla="*/ 157 h 421"/>
                <a:gd name="T46" fmla="*/ 885 w 997"/>
                <a:gd name="T47" fmla="*/ 109 h 421"/>
                <a:gd name="T48" fmla="*/ 831 w 997"/>
                <a:gd name="T49" fmla="*/ 65 h 421"/>
                <a:gd name="T50" fmla="*/ 768 w 997"/>
                <a:gd name="T51" fmla="*/ 32 h 421"/>
                <a:gd name="T52" fmla="*/ 705 w 997"/>
                <a:gd name="T53" fmla="*/ 7 h 421"/>
                <a:gd name="T54" fmla="*/ 642 w 997"/>
                <a:gd name="T55" fmla="*/ 0 h 421"/>
                <a:gd name="T56" fmla="*/ 337 w 997"/>
                <a:gd name="T57" fmla="*/ 0 h 42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997"/>
                <a:gd name="T88" fmla="*/ 0 h 421"/>
                <a:gd name="T89" fmla="*/ 997 w 997"/>
                <a:gd name="T90" fmla="*/ 421 h 421"/>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997" h="421">
                  <a:moveTo>
                    <a:pt x="337" y="0"/>
                  </a:moveTo>
                  <a:lnTo>
                    <a:pt x="274" y="7"/>
                  </a:lnTo>
                  <a:lnTo>
                    <a:pt x="211" y="32"/>
                  </a:lnTo>
                  <a:lnTo>
                    <a:pt x="153" y="65"/>
                  </a:lnTo>
                  <a:lnTo>
                    <a:pt x="104" y="109"/>
                  </a:lnTo>
                  <a:lnTo>
                    <a:pt x="59" y="157"/>
                  </a:lnTo>
                  <a:lnTo>
                    <a:pt x="27" y="205"/>
                  </a:lnTo>
                  <a:lnTo>
                    <a:pt x="9" y="252"/>
                  </a:lnTo>
                  <a:lnTo>
                    <a:pt x="0" y="292"/>
                  </a:lnTo>
                  <a:lnTo>
                    <a:pt x="14" y="340"/>
                  </a:lnTo>
                  <a:lnTo>
                    <a:pt x="45" y="384"/>
                  </a:lnTo>
                  <a:lnTo>
                    <a:pt x="90" y="410"/>
                  </a:lnTo>
                  <a:lnTo>
                    <a:pt x="117" y="417"/>
                  </a:lnTo>
                  <a:lnTo>
                    <a:pt x="149" y="421"/>
                  </a:lnTo>
                  <a:lnTo>
                    <a:pt x="853" y="421"/>
                  </a:lnTo>
                  <a:lnTo>
                    <a:pt x="885" y="417"/>
                  </a:lnTo>
                  <a:lnTo>
                    <a:pt x="912" y="410"/>
                  </a:lnTo>
                  <a:lnTo>
                    <a:pt x="957" y="384"/>
                  </a:lnTo>
                  <a:lnTo>
                    <a:pt x="988" y="340"/>
                  </a:lnTo>
                  <a:lnTo>
                    <a:pt x="997" y="292"/>
                  </a:lnTo>
                  <a:lnTo>
                    <a:pt x="988" y="252"/>
                  </a:lnTo>
                  <a:lnTo>
                    <a:pt x="966" y="205"/>
                  </a:lnTo>
                  <a:lnTo>
                    <a:pt x="930" y="157"/>
                  </a:lnTo>
                  <a:lnTo>
                    <a:pt x="885" y="109"/>
                  </a:lnTo>
                  <a:lnTo>
                    <a:pt x="831" y="65"/>
                  </a:lnTo>
                  <a:lnTo>
                    <a:pt x="768" y="32"/>
                  </a:lnTo>
                  <a:lnTo>
                    <a:pt x="705" y="7"/>
                  </a:lnTo>
                  <a:lnTo>
                    <a:pt x="642" y="0"/>
                  </a:lnTo>
                  <a:lnTo>
                    <a:pt x="337" y="0"/>
                  </a:lnTo>
                  <a:close/>
                </a:path>
              </a:pathLst>
            </a:custGeom>
            <a:solidFill>
              <a:srgbClr val="A5A5A5"/>
            </a:solidFill>
            <a:ln w="9525">
              <a:noFill/>
              <a:round/>
              <a:headEnd/>
              <a:tailEnd/>
            </a:ln>
          </p:spPr>
          <p:txBody>
            <a:bodyPr/>
            <a:lstStyle/>
            <a:p>
              <a:endParaRPr lang="en-GB" dirty="0"/>
            </a:p>
          </p:txBody>
        </p:sp>
        <p:sp>
          <p:nvSpPr>
            <p:cNvPr id="15" name="Freeform 13"/>
            <p:cNvSpPr>
              <a:spLocks/>
            </p:cNvSpPr>
            <p:nvPr/>
          </p:nvSpPr>
          <p:spPr bwMode="auto">
            <a:xfrm>
              <a:off x="2442" y="380"/>
              <a:ext cx="979" cy="421"/>
            </a:xfrm>
            <a:custGeom>
              <a:avLst/>
              <a:gdLst>
                <a:gd name="T0" fmla="*/ 328 w 979"/>
                <a:gd name="T1" fmla="*/ 0 h 421"/>
                <a:gd name="T2" fmla="*/ 265 w 979"/>
                <a:gd name="T3" fmla="*/ 7 h 421"/>
                <a:gd name="T4" fmla="*/ 207 w 979"/>
                <a:gd name="T5" fmla="*/ 32 h 421"/>
                <a:gd name="T6" fmla="*/ 149 w 979"/>
                <a:gd name="T7" fmla="*/ 65 h 421"/>
                <a:gd name="T8" fmla="*/ 99 w 979"/>
                <a:gd name="T9" fmla="*/ 109 h 421"/>
                <a:gd name="T10" fmla="*/ 59 w 979"/>
                <a:gd name="T11" fmla="*/ 157 h 421"/>
                <a:gd name="T12" fmla="*/ 27 w 979"/>
                <a:gd name="T13" fmla="*/ 205 h 421"/>
                <a:gd name="T14" fmla="*/ 9 w 979"/>
                <a:gd name="T15" fmla="*/ 252 h 421"/>
                <a:gd name="T16" fmla="*/ 0 w 979"/>
                <a:gd name="T17" fmla="*/ 292 h 421"/>
                <a:gd name="T18" fmla="*/ 9 w 979"/>
                <a:gd name="T19" fmla="*/ 340 h 421"/>
                <a:gd name="T20" fmla="*/ 41 w 979"/>
                <a:gd name="T21" fmla="*/ 384 h 421"/>
                <a:gd name="T22" fmla="*/ 86 w 979"/>
                <a:gd name="T23" fmla="*/ 410 h 421"/>
                <a:gd name="T24" fmla="*/ 113 w 979"/>
                <a:gd name="T25" fmla="*/ 417 h 421"/>
                <a:gd name="T26" fmla="*/ 144 w 979"/>
                <a:gd name="T27" fmla="*/ 421 h 421"/>
                <a:gd name="T28" fmla="*/ 835 w 979"/>
                <a:gd name="T29" fmla="*/ 421 h 421"/>
                <a:gd name="T30" fmla="*/ 889 w 979"/>
                <a:gd name="T31" fmla="*/ 410 h 421"/>
                <a:gd name="T32" fmla="*/ 934 w 979"/>
                <a:gd name="T33" fmla="*/ 384 h 421"/>
                <a:gd name="T34" fmla="*/ 966 w 979"/>
                <a:gd name="T35" fmla="*/ 340 h 421"/>
                <a:gd name="T36" fmla="*/ 979 w 979"/>
                <a:gd name="T37" fmla="*/ 292 h 421"/>
                <a:gd name="T38" fmla="*/ 970 w 979"/>
                <a:gd name="T39" fmla="*/ 252 h 421"/>
                <a:gd name="T40" fmla="*/ 948 w 979"/>
                <a:gd name="T41" fmla="*/ 205 h 421"/>
                <a:gd name="T42" fmla="*/ 912 w 979"/>
                <a:gd name="T43" fmla="*/ 157 h 421"/>
                <a:gd name="T44" fmla="*/ 867 w 979"/>
                <a:gd name="T45" fmla="*/ 109 h 421"/>
                <a:gd name="T46" fmla="*/ 813 w 979"/>
                <a:gd name="T47" fmla="*/ 65 h 421"/>
                <a:gd name="T48" fmla="*/ 755 w 979"/>
                <a:gd name="T49" fmla="*/ 32 h 421"/>
                <a:gd name="T50" fmla="*/ 692 w 979"/>
                <a:gd name="T51" fmla="*/ 7 h 421"/>
                <a:gd name="T52" fmla="*/ 629 w 979"/>
                <a:gd name="T53" fmla="*/ 0 h 421"/>
                <a:gd name="T54" fmla="*/ 328 w 979"/>
                <a:gd name="T55" fmla="*/ 0 h 421"/>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979"/>
                <a:gd name="T85" fmla="*/ 0 h 421"/>
                <a:gd name="T86" fmla="*/ 979 w 979"/>
                <a:gd name="T87" fmla="*/ 421 h 421"/>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979" h="421">
                  <a:moveTo>
                    <a:pt x="328" y="0"/>
                  </a:moveTo>
                  <a:lnTo>
                    <a:pt x="265" y="7"/>
                  </a:lnTo>
                  <a:lnTo>
                    <a:pt x="207" y="32"/>
                  </a:lnTo>
                  <a:lnTo>
                    <a:pt x="149" y="65"/>
                  </a:lnTo>
                  <a:lnTo>
                    <a:pt x="99" y="109"/>
                  </a:lnTo>
                  <a:lnTo>
                    <a:pt x="59" y="157"/>
                  </a:lnTo>
                  <a:lnTo>
                    <a:pt x="27" y="205"/>
                  </a:lnTo>
                  <a:lnTo>
                    <a:pt x="9" y="252"/>
                  </a:lnTo>
                  <a:lnTo>
                    <a:pt x="0" y="292"/>
                  </a:lnTo>
                  <a:lnTo>
                    <a:pt x="9" y="340"/>
                  </a:lnTo>
                  <a:lnTo>
                    <a:pt x="41" y="384"/>
                  </a:lnTo>
                  <a:lnTo>
                    <a:pt x="86" y="410"/>
                  </a:lnTo>
                  <a:lnTo>
                    <a:pt x="113" y="417"/>
                  </a:lnTo>
                  <a:lnTo>
                    <a:pt x="144" y="421"/>
                  </a:lnTo>
                  <a:lnTo>
                    <a:pt x="835" y="421"/>
                  </a:lnTo>
                  <a:lnTo>
                    <a:pt x="889" y="410"/>
                  </a:lnTo>
                  <a:lnTo>
                    <a:pt x="934" y="384"/>
                  </a:lnTo>
                  <a:lnTo>
                    <a:pt x="966" y="340"/>
                  </a:lnTo>
                  <a:lnTo>
                    <a:pt x="979" y="292"/>
                  </a:lnTo>
                  <a:lnTo>
                    <a:pt x="970" y="252"/>
                  </a:lnTo>
                  <a:lnTo>
                    <a:pt x="948" y="205"/>
                  </a:lnTo>
                  <a:lnTo>
                    <a:pt x="912" y="157"/>
                  </a:lnTo>
                  <a:lnTo>
                    <a:pt x="867" y="109"/>
                  </a:lnTo>
                  <a:lnTo>
                    <a:pt x="813" y="65"/>
                  </a:lnTo>
                  <a:lnTo>
                    <a:pt x="755" y="32"/>
                  </a:lnTo>
                  <a:lnTo>
                    <a:pt x="692" y="7"/>
                  </a:lnTo>
                  <a:lnTo>
                    <a:pt x="629" y="0"/>
                  </a:lnTo>
                  <a:lnTo>
                    <a:pt x="328" y="0"/>
                  </a:lnTo>
                  <a:close/>
                </a:path>
              </a:pathLst>
            </a:custGeom>
            <a:solidFill>
              <a:srgbClr val="AEAEAE"/>
            </a:solidFill>
            <a:ln w="9525">
              <a:noFill/>
              <a:round/>
              <a:headEnd/>
              <a:tailEnd/>
            </a:ln>
          </p:spPr>
          <p:txBody>
            <a:bodyPr/>
            <a:lstStyle/>
            <a:p>
              <a:endParaRPr lang="en-GB" dirty="0"/>
            </a:p>
          </p:txBody>
        </p:sp>
        <p:sp>
          <p:nvSpPr>
            <p:cNvPr id="16" name="Freeform 14"/>
            <p:cNvSpPr>
              <a:spLocks/>
            </p:cNvSpPr>
            <p:nvPr/>
          </p:nvSpPr>
          <p:spPr bwMode="auto">
            <a:xfrm>
              <a:off x="2451" y="380"/>
              <a:ext cx="961" cy="421"/>
            </a:xfrm>
            <a:custGeom>
              <a:avLst/>
              <a:gdLst>
                <a:gd name="T0" fmla="*/ 319 w 961"/>
                <a:gd name="T1" fmla="*/ 0 h 421"/>
                <a:gd name="T2" fmla="*/ 256 w 961"/>
                <a:gd name="T3" fmla="*/ 7 h 421"/>
                <a:gd name="T4" fmla="*/ 198 w 961"/>
                <a:gd name="T5" fmla="*/ 32 h 421"/>
                <a:gd name="T6" fmla="*/ 144 w 961"/>
                <a:gd name="T7" fmla="*/ 65 h 421"/>
                <a:gd name="T8" fmla="*/ 99 w 961"/>
                <a:gd name="T9" fmla="*/ 109 h 421"/>
                <a:gd name="T10" fmla="*/ 59 w 961"/>
                <a:gd name="T11" fmla="*/ 157 h 421"/>
                <a:gd name="T12" fmla="*/ 27 w 961"/>
                <a:gd name="T13" fmla="*/ 205 h 421"/>
                <a:gd name="T14" fmla="*/ 9 w 961"/>
                <a:gd name="T15" fmla="*/ 252 h 421"/>
                <a:gd name="T16" fmla="*/ 0 w 961"/>
                <a:gd name="T17" fmla="*/ 292 h 421"/>
                <a:gd name="T18" fmla="*/ 9 w 961"/>
                <a:gd name="T19" fmla="*/ 340 h 421"/>
                <a:gd name="T20" fmla="*/ 41 w 961"/>
                <a:gd name="T21" fmla="*/ 384 h 421"/>
                <a:gd name="T22" fmla="*/ 86 w 961"/>
                <a:gd name="T23" fmla="*/ 410 h 421"/>
                <a:gd name="T24" fmla="*/ 113 w 961"/>
                <a:gd name="T25" fmla="*/ 417 h 421"/>
                <a:gd name="T26" fmla="*/ 140 w 961"/>
                <a:gd name="T27" fmla="*/ 421 h 421"/>
                <a:gd name="T28" fmla="*/ 817 w 961"/>
                <a:gd name="T29" fmla="*/ 421 h 421"/>
                <a:gd name="T30" fmla="*/ 849 w 961"/>
                <a:gd name="T31" fmla="*/ 417 h 421"/>
                <a:gd name="T32" fmla="*/ 876 w 961"/>
                <a:gd name="T33" fmla="*/ 410 h 421"/>
                <a:gd name="T34" fmla="*/ 921 w 961"/>
                <a:gd name="T35" fmla="*/ 384 h 421"/>
                <a:gd name="T36" fmla="*/ 952 w 961"/>
                <a:gd name="T37" fmla="*/ 340 h 421"/>
                <a:gd name="T38" fmla="*/ 961 w 961"/>
                <a:gd name="T39" fmla="*/ 292 h 421"/>
                <a:gd name="T40" fmla="*/ 952 w 961"/>
                <a:gd name="T41" fmla="*/ 252 h 421"/>
                <a:gd name="T42" fmla="*/ 930 w 961"/>
                <a:gd name="T43" fmla="*/ 205 h 421"/>
                <a:gd name="T44" fmla="*/ 894 w 961"/>
                <a:gd name="T45" fmla="*/ 157 h 421"/>
                <a:gd name="T46" fmla="*/ 849 w 961"/>
                <a:gd name="T47" fmla="*/ 109 h 421"/>
                <a:gd name="T48" fmla="*/ 800 w 961"/>
                <a:gd name="T49" fmla="*/ 65 h 421"/>
                <a:gd name="T50" fmla="*/ 741 w 961"/>
                <a:gd name="T51" fmla="*/ 32 h 421"/>
                <a:gd name="T52" fmla="*/ 678 w 961"/>
                <a:gd name="T53" fmla="*/ 7 h 421"/>
                <a:gd name="T54" fmla="*/ 615 w 961"/>
                <a:gd name="T55" fmla="*/ 0 h 421"/>
                <a:gd name="T56" fmla="*/ 319 w 961"/>
                <a:gd name="T57" fmla="*/ 0 h 42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961"/>
                <a:gd name="T88" fmla="*/ 0 h 421"/>
                <a:gd name="T89" fmla="*/ 961 w 961"/>
                <a:gd name="T90" fmla="*/ 421 h 421"/>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961" h="421">
                  <a:moveTo>
                    <a:pt x="319" y="0"/>
                  </a:moveTo>
                  <a:lnTo>
                    <a:pt x="256" y="7"/>
                  </a:lnTo>
                  <a:lnTo>
                    <a:pt x="198" y="32"/>
                  </a:lnTo>
                  <a:lnTo>
                    <a:pt x="144" y="65"/>
                  </a:lnTo>
                  <a:lnTo>
                    <a:pt x="99" y="109"/>
                  </a:lnTo>
                  <a:lnTo>
                    <a:pt x="59" y="157"/>
                  </a:lnTo>
                  <a:lnTo>
                    <a:pt x="27" y="205"/>
                  </a:lnTo>
                  <a:lnTo>
                    <a:pt x="9" y="252"/>
                  </a:lnTo>
                  <a:lnTo>
                    <a:pt x="0" y="292"/>
                  </a:lnTo>
                  <a:lnTo>
                    <a:pt x="9" y="340"/>
                  </a:lnTo>
                  <a:lnTo>
                    <a:pt x="41" y="384"/>
                  </a:lnTo>
                  <a:lnTo>
                    <a:pt x="86" y="410"/>
                  </a:lnTo>
                  <a:lnTo>
                    <a:pt x="113" y="417"/>
                  </a:lnTo>
                  <a:lnTo>
                    <a:pt x="140" y="421"/>
                  </a:lnTo>
                  <a:lnTo>
                    <a:pt x="817" y="421"/>
                  </a:lnTo>
                  <a:lnTo>
                    <a:pt x="849" y="417"/>
                  </a:lnTo>
                  <a:lnTo>
                    <a:pt x="876" y="410"/>
                  </a:lnTo>
                  <a:lnTo>
                    <a:pt x="921" y="384"/>
                  </a:lnTo>
                  <a:lnTo>
                    <a:pt x="952" y="340"/>
                  </a:lnTo>
                  <a:lnTo>
                    <a:pt x="961" y="292"/>
                  </a:lnTo>
                  <a:lnTo>
                    <a:pt x="952" y="252"/>
                  </a:lnTo>
                  <a:lnTo>
                    <a:pt x="930" y="205"/>
                  </a:lnTo>
                  <a:lnTo>
                    <a:pt x="894" y="157"/>
                  </a:lnTo>
                  <a:lnTo>
                    <a:pt x="849" y="109"/>
                  </a:lnTo>
                  <a:lnTo>
                    <a:pt x="800" y="65"/>
                  </a:lnTo>
                  <a:lnTo>
                    <a:pt x="741" y="32"/>
                  </a:lnTo>
                  <a:lnTo>
                    <a:pt x="678" y="7"/>
                  </a:lnTo>
                  <a:lnTo>
                    <a:pt x="615" y="0"/>
                  </a:lnTo>
                  <a:lnTo>
                    <a:pt x="319" y="0"/>
                  </a:lnTo>
                  <a:close/>
                </a:path>
              </a:pathLst>
            </a:custGeom>
            <a:solidFill>
              <a:srgbClr val="B7B7B7"/>
            </a:solidFill>
            <a:ln w="9525">
              <a:noFill/>
              <a:round/>
              <a:headEnd/>
              <a:tailEnd/>
            </a:ln>
          </p:spPr>
          <p:txBody>
            <a:bodyPr/>
            <a:lstStyle/>
            <a:p>
              <a:endParaRPr lang="en-GB" dirty="0"/>
            </a:p>
          </p:txBody>
        </p:sp>
        <p:sp>
          <p:nvSpPr>
            <p:cNvPr id="17" name="Freeform 15"/>
            <p:cNvSpPr>
              <a:spLocks/>
            </p:cNvSpPr>
            <p:nvPr/>
          </p:nvSpPr>
          <p:spPr bwMode="auto">
            <a:xfrm>
              <a:off x="2460" y="380"/>
              <a:ext cx="939" cy="421"/>
            </a:xfrm>
            <a:custGeom>
              <a:avLst/>
              <a:gdLst>
                <a:gd name="T0" fmla="*/ 315 w 939"/>
                <a:gd name="T1" fmla="*/ 0 h 421"/>
                <a:gd name="T2" fmla="*/ 256 w 939"/>
                <a:gd name="T3" fmla="*/ 7 h 421"/>
                <a:gd name="T4" fmla="*/ 198 w 939"/>
                <a:gd name="T5" fmla="*/ 32 h 421"/>
                <a:gd name="T6" fmla="*/ 144 w 939"/>
                <a:gd name="T7" fmla="*/ 65 h 421"/>
                <a:gd name="T8" fmla="*/ 99 w 939"/>
                <a:gd name="T9" fmla="*/ 109 h 421"/>
                <a:gd name="T10" fmla="*/ 59 w 939"/>
                <a:gd name="T11" fmla="*/ 157 h 421"/>
                <a:gd name="T12" fmla="*/ 27 w 939"/>
                <a:gd name="T13" fmla="*/ 205 h 421"/>
                <a:gd name="T14" fmla="*/ 9 w 939"/>
                <a:gd name="T15" fmla="*/ 252 h 421"/>
                <a:gd name="T16" fmla="*/ 0 w 939"/>
                <a:gd name="T17" fmla="*/ 292 h 421"/>
                <a:gd name="T18" fmla="*/ 9 w 939"/>
                <a:gd name="T19" fmla="*/ 340 h 421"/>
                <a:gd name="T20" fmla="*/ 41 w 939"/>
                <a:gd name="T21" fmla="*/ 384 h 421"/>
                <a:gd name="T22" fmla="*/ 81 w 939"/>
                <a:gd name="T23" fmla="*/ 410 h 421"/>
                <a:gd name="T24" fmla="*/ 108 w 939"/>
                <a:gd name="T25" fmla="*/ 417 h 421"/>
                <a:gd name="T26" fmla="*/ 135 w 939"/>
                <a:gd name="T27" fmla="*/ 421 h 421"/>
                <a:gd name="T28" fmla="*/ 804 w 939"/>
                <a:gd name="T29" fmla="*/ 421 h 421"/>
                <a:gd name="T30" fmla="*/ 831 w 939"/>
                <a:gd name="T31" fmla="*/ 417 h 421"/>
                <a:gd name="T32" fmla="*/ 858 w 939"/>
                <a:gd name="T33" fmla="*/ 410 h 421"/>
                <a:gd name="T34" fmla="*/ 898 w 939"/>
                <a:gd name="T35" fmla="*/ 384 h 421"/>
                <a:gd name="T36" fmla="*/ 930 w 939"/>
                <a:gd name="T37" fmla="*/ 340 h 421"/>
                <a:gd name="T38" fmla="*/ 939 w 939"/>
                <a:gd name="T39" fmla="*/ 292 h 421"/>
                <a:gd name="T40" fmla="*/ 930 w 939"/>
                <a:gd name="T41" fmla="*/ 252 h 421"/>
                <a:gd name="T42" fmla="*/ 907 w 939"/>
                <a:gd name="T43" fmla="*/ 205 h 421"/>
                <a:gd name="T44" fmla="*/ 876 w 939"/>
                <a:gd name="T45" fmla="*/ 157 h 421"/>
                <a:gd name="T46" fmla="*/ 831 w 939"/>
                <a:gd name="T47" fmla="*/ 109 h 421"/>
                <a:gd name="T48" fmla="*/ 782 w 939"/>
                <a:gd name="T49" fmla="*/ 65 h 421"/>
                <a:gd name="T50" fmla="*/ 723 w 939"/>
                <a:gd name="T51" fmla="*/ 32 h 421"/>
                <a:gd name="T52" fmla="*/ 665 w 939"/>
                <a:gd name="T53" fmla="*/ 7 h 421"/>
                <a:gd name="T54" fmla="*/ 602 w 939"/>
                <a:gd name="T55" fmla="*/ 0 h 421"/>
                <a:gd name="T56" fmla="*/ 315 w 939"/>
                <a:gd name="T57" fmla="*/ 0 h 42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939"/>
                <a:gd name="T88" fmla="*/ 0 h 421"/>
                <a:gd name="T89" fmla="*/ 939 w 939"/>
                <a:gd name="T90" fmla="*/ 421 h 421"/>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939" h="421">
                  <a:moveTo>
                    <a:pt x="315" y="0"/>
                  </a:moveTo>
                  <a:lnTo>
                    <a:pt x="256" y="7"/>
                  </a:lnTo>
                  <a:lnTo>
                    <a:pt x="198" y="32"/>
                  </a:lnTo>
                  <a:lnTo>
                    <a:pt x="144" y="65"/>
                  </a:lnTo>
                  <a:lnTo>
                    <a:pt x="99" y="109"/>
                  </a:lnTo>
                  <a:lnTo>
                    <a:pt x="59" y="157"/>
                  </a:lnTo>
                  <a:lnTo>
                    <a:pt x="27" y="205"/>
                  </a:lnTo>
                  <a:lnTo>
                    <a:pt x="9" y="252"/>
                  </a:lnTo>
                  <a:lnTo>
                    <a:pt x="0" y="292"/>
                  </a:lnTo>
                  <a:lnTo>
                    <a:pt x="9" y="340"/>
                  </a:lnTo>
                  <a:lnTo>
                    <a:pt x="41" y="384"/>
                  </a:lnTo>
                  <a:lnTo>
                    <a:pt x="81" y="410"/>
                  </a:lnTo>
                  <a:lnTo>
                    <a:pt x="108" y="417"/>
                  </a:lnTo>
                  <a:lnTo>
                    <a:pt x="135" y="421"/>
                  </a:lnTo>
                  <a:lnTo>
                    <a:pt x="804" y="421"/>
                  </a:lnTo>
                  <a:lnTo>
                    <a:pt x="831" y="417"/>
                  </a:lnTo>
                  <a:lnTo>
                    <a:pt x="858" y="410"/>
                  </a:lnTo>
                  <a:lnTo>
                    <a:pt x="898" y="384"/>
                  </a:lnTo>
                  <a:lnTo>
                    <a:pt x="930" y="340"/>
                  </a:lnTo>
                  <a:lnTo>
                    <a:pt x="939" y="292"/>
                  </a:lnTo>
                  <a:lnTo>
                    <a:pt x="930" y="252"/>
                  </a:lnTo>
                  <a:lnTo>
                    <a:pt x="907" y="205"/>
                  </a:lnTo>
                  <a:lnTo>
                    <a:pt x="876" y="157"/>
                  </a:lnTo>
                  <a:lnTo>
                    <a:pt x="831" y="109"/>
                  </a:lnTo>
                  <a:lnTo>
                    <a:pt x="782" y="65"/>
                  </a:lnTo>
                  <a:lnTo>
                    <a:pt x="723" y="32"/>
                  </a:lnTo>
                  <a:lnTo>
                    <a:pt x="665" y="7"/>
                  </a:lnTo>
                  <a:lnTo>
                    <a:pt x="602" y="0"/>
                  </a:lnTo>
                  <a:lnTo>
                    <a:pt x="315" y="0"/>
                  </a:lnTo>
                  <a:close/>
                </a:path>
              </a:pathLst>
            </a:custGeom>
            <a:solidFill>
              <a:srgbClr val="C0C0C0"/>
            </a:solidFill>
            <a:ln w="9525">
              <a:noFill/>
              <a:round/>
              <a:headEnd/>
              <a:tailEnd/>
            </a:ln>
          </p:spPr>
          <p:txBody>
            <a:bodyPr/>
            <a:lstStyle/>
            <a:p>
              <a:endParaRPr lang="en-GB" dirty="0"/>
            </a:p>
          </p:txBody>
        </p:sp>
        <p:sp>
          <p:nvSpPr>
            <p:cNvPr id="18" name="Oval 16"/>
            <p:cNvSpPr>
              <a:spLocks noChangeArrowheads="1"/>
            </p:cNvSpPr>
            <p:nvPr/>
          </p:nvSpPr>
          <p:spPr bwMode="auto">
            <a:xfrm>
              <a:off x="2460" y="629"/>
              <a:ext cx="135" cy="117"/>
            </a:xfrm>
            <a:prstGeom prst="ellipse">
              <a:avLst/>
            </a:prstGeom>
            <a:solidFill>
              <a:srgbClr val="000000"/>
            </a:solidFill>
            <a:ln w="9525">
              <a:noFill/>
              <a:round/>
              <a:headEnd/>
              <a:tailEnd/>
            </a:ln>
          </p:spPr>
          <p:txBody>
            <a:bodyPr/>
            <a:lstStyle/>
            <a:p>
              <a:endParaRPr lang="en-GB" dirty="0"/>
            </a:p>
          </p:txBody>
        </p:sp>
        <p:sp>
          <p:nvSpPr>
            <p:cNvPr id="19" name="Oval 17"/>
            <p:cNvSpPr>
              <a:spLocks noChangeArrowheads="1"/>
            </p:cNvSpPr>
            <p:nvPr/>
          </p:nvSpPr>
          <p:spPr bwMode="auto">
            <a:xfrm>
              <a:off x="2460" y="632"/>
              <a:ext cx="135" cy="106"/>
            </a:xfrm>
            <a:prstGeom prst="ellipse">
              <a:avLst/>
            </a:prstGeom>
            <a:solidFill>
              <a:srgbClr val="1B1B1B"/>
            </a:solidFill>
            <a:ln w="9525">
              <a:noFill/>
              <a:round/>
              <a:headEnd/>
              <a:tailEnd/>
            </a:ln>
          </p:spPr>
          <p:txBody>
            <a:bodyPr/>
            <a:lstStyle/>
            <a:p>
              <a:endParaRPr lang="en-GB" dirty="0"/>
            </a:p>
          </p:txBody>
        </p:sp>
        <p:sp>
          <p:nvSpPr>
            <p:cNvPr id="20" name="Oval 18"/>
            <p:cNvSpPr>
              <a:spLocks noChangeArrowheads="1"/>
            </p:cNvSpPr>
            <p:nvPr/>
          </p:nvSpPr>
          <p:spPr bwMode="auto">
            <a:xfrm>
              <a:off x="2460" y="632"/>
              <a:ext cx="126" cy="103"/>
            </a:xfrm>
            <a:prstGeom prst="ellipse">
              <a:avLst/>
            </a:prstGeom>
            <a:solidFill>
              <a:srgbClr val="373737"/>
            </a:solidFill>
            <a:ln w="9525">
              <a:noFill/>
              <a:round/>
              <a:headEnd/>
              <a:tailEnd/>
            </a:ln>
          </p:spPr>
          <p:txBody>
            <a:bodyPr/>
            <a:lstStyle/>
            <a:p>
              <a:endParaRPr lang="en-GB" dirty="0"/>
            </a:p>
          </p:txBody>
        </p:sp>
        <p:sp>
          <p:nvSpPr>
            <p:cNvPr id="21" name="Oval 19"/>
            <p:cNvSpPr>
              <a:spLocks noChangeArrowheads="1"/>
            </p:cNvSpPr>
            <p:nvPr/>
          </p:nvSpPr>
          <p:spPr bwMode="auto">
            <a:xfrm>
              <a:off x="2465" y="632"/>
              <a:ext cx="121" cy="99"/>
            </a:xfrm>
            <a:prstGeom prst="ellipse">
              <a:avLst/>
            </a:prstGeom>
            <a:solidFill>
              <a:srgbClr val="525252"/>
            </a:solidFill>
            <a:ln w="9525">
              <a:noFill/>
              <a:round/>
              <a:headEnd/>
              <a:tailEnd/>
            </a:ln>
          </p:spPr>
          <p:txBody>
            <a:bodyPr/>
            <a:lstStyle/>
            <a:p>
              <a:endParaRPr lang="en-GB" dirty="0"/>
            </a:p>
          </p:txBody>
        </p:sp>
        <p:sp>
          <p:nvSpPr>
            <p:cNvPr id="22" name="Oval 20"/>
            <p:cNvSpPr>
              <a:spLocks noChangeArrowheads="1"/>
            </p:cNvSpPr>
            <p:nvPr/>
          </p:nvSpPr>
          <p:spPr bwMode="auto">
            <a:xfrm>
              <a:off x="2465" y="632"/>
              <a:ext cx="117" cy="95"/>
            </a:xfrm>
            <a:prstGeom prst="ellipse">
              <a:avLst/>
            </a:prstGeom>
            <a:solidFill>
              <a:srgbClr val="6E6E6E"/>
            </a:solidFill>
            <a:ln w="9525">
              <a:noFill/>
              <a:round/>
              <a:headEnd/>
              <a:tailEnd/>
            </a:ln>
          </p:spPr>
          <p:txBody>
            <a:bodyPr/>
            <a:lstStyle/>
            <a:p>
              <a:endParaRPr lang="en-GB" dirty="0"/>
            </a:p>
          </p:txBody>
        </p:sp>
        <p:sp>
          <p:nvSpPr>
            <p:cNvPr id="23" name="Oval 21"/>
            <p:cNvSpPr>
              <a:spLocks noChangeArrowheads="1"/>
            </p:cNvSpPr>
            <p:nvPr/>
          </p:nvSpPr>
          <p:spPr bwMode="auto">
            <a:xfrm>
              <a:off x="2465" y="632"/>
              <a:ext cx="112" cy="92"/>
            </a:xfrm>
            <a:prstGeom prst="ellipse">
              <a:avLst/>
            </a:prstGeom>
            <a:solidFill>
              <a:srgbClr val="898989"/>
            </a:solidFill>
            <a:ln w="9525">
              <a:noFill/>
              <a:round/>
              <a:headEnd/>
              <a:tailEnd/>
            </a:ln>
          </p:spPr>
          <p:txBody>
            <a:bodyPr/>
            <a:lstStyle/>
            <a:p>
              <a:endParaRPr lang="en-GB" dirty="0"/>
            </a:p>
          </p:txBody>
        </p:sp>
        <p:sp>
          <p:nvSpPr>
            <p:cNvPr id="24" name="Oval 22"/>
            <p:cNvSpPr>
              <a:spLocks noChangeArrowheads="1"/>
            </p:cNvSpPr>
            <p:nvPr/>
          </p:nvSpPr>
          <p:spPr bwMode="auto">
            <a:xfrm>
              <a:off x="2465" y="632"/>
              <a:ext cx="108" cy="88"/>
            </a:xfrm>
            <a:prstGeom prst="ellipse">
              <a:avLst/>
            </a:prstGeom>
            <a:solidFill>
              <a:srgbClr val="A5A5A5"/>
            </a:solidFill>
            <a:ln w="9525">
              <a:noFill/>
              <a:round/>
              <a:headEnd/>
              <a:tailEnd/>
            </a:ln>
          </p:spPr>
          <p:txBody>
            <a:bodyPr/>
            <a:lstStyle/>
            <a:p>
              <a:endParaRPr lang="en-GB" dirty="0"/>
            </a:p>
          </p:txBody>
        </p:sp>
        <p:sp>
          <p:nvSpPr>
            <p:cNvPr id="25" name="Oval 23"/>
            <p:cNvSpPr>
              <a:spLocks noChangeArrowheads="1"/>
            </p:cNvSpPr>
            <p:nvPr/>
          </p:nvSpPr>
          <p:spPr bwMode="auto">
            <a:xfrm>
              <a:off x="2469" y="636"/>
              <a:ext cx="95" cy="77"/>
            </a:xfrm>
            <a:prstGeom prst="ellipse">
              <a:avLst/>
            </a:prstGeom>
            <a:solidFill>
              <a:srgbClr val="C0C0C0"/>
            </a:solidFill>
            <a:ln w="9525">
              <a:noFill/>
              <a:round/>
              <a:headEnd/>
              <a:tailEnd/>
            </a:ln>
          </p:spPr>
          <p:txBody>
            <a:bodyPr/>
            <a:lstStyle/>
            <a:p>
              <a:endParaRPr lang="en-GB" dirty="0"/>
            </a:p>
          </p:txBody>
        </p:sp>
        <p:sp>
          <p:nvSpPr>
            <p:cNvPr id="26" name="Oval 24"/>
            <p:cNvSpPr>
              <a:spLocks noChangeArrowheads="1"/>
            </p:cNvSpPr>
            <p:nvPr/>
          </p:nvSpPr>
          <p:spPr bwMode="auto">
            <a:xfrm>
              <a:off x="3304" y="629"/>
              <a:ext cx="140" cy="117"/>
            </a:xfrm>
            <a:prstGeom prst="ellipse">
              <a:avLst/>
            </a:prstGeom>
            <a:solidFill>
              <a:srgbClr val="000000"/>
            </a:solidFill>
            <a:ln w="9525">
              <a:noFill/>
              <a:round/>
              <a:headEnd/>
              <a:tailEnd/>
            </a:ln>
          </p:spPr>
          <p:txBody>
            <a:bodyPr/>
            <a:lstStyle/>
            <a:p>
              <a:endParaRPr lang="en-GB" dirty="0"/>
            </a:p>
          </p:txBody>
        </p:sp>
        <p:sp>
          <p:nvSpPr>
            <p:cNvPr id="27" name="Oval 25"/>
            <p:cNvSpPr>
              <a:spLocks noChangeArrowheads="1"/>
            </p:cNvSpPr>
            <p:nvPr/>
          </p:nvSpPr>
          <p:spPr bwMode="auto">
            <a:xfrm>
              <a:off x="3304" y="632"/>
              <a:ext cx="131" cy="106"/>
            </a:xfrm>
            <a:prstGeom prst="ellipse">
              <a:avLst/>
            </a:prstGeom>
            <a:solidFill>
              <a:srgbClr val="1B1B1B"/>
            </a:solidFill>
            <a:ln w="9525">
              <a:noFill/>
              <a:round/>
              <a:headEnd/>
              <a:tailEnd/>
            </a:ln>
          </p:spPr>
          <p:txBody>
            <a:bodyPr/>
            <a:lstStyle/>
            <a:p>
              <a:endParaRPr lang="en-GB" dirty="0"/>
            </a:p>
          </p:txBody>
        </p:sp>
        <p:sp>
          <p:nvSpPr>
            <p:cNvPr id="28" name="Oval 26"/>
            <p:cNvSpPr>
              <a:spLocks noChangeArrowheads="1"/>
            </p:cNvSpPr>
            <p:nvPr/>
          </p:nvSpPr>
          <p:spPr bwMode="auto">
            <a:xfrm>
              <a:off x="3309" y="632"/>
              <a:ext cx="126" cy="103"/>
            </a:xfrm>
            <a:prstGeom prst="ellipse">
              <a:avLst/>
            </a:prstGeom>
            <a:solidFill>
              <a:srgbClr val="373737"/>
            </a:solidFill>
            <a:ln w="9525">
              <a:noFill/>
              <a:round/>
              <a:headEnd/>
              <a:tailEnd/>
            </a:ln>
          </p:spPr>
          <p:txBody>
            <a:bodyPr/>
            <a:lstStyle/>
            <a:p>
              <a:endParaRPr lang="en-GB" dirty="0"/>
            </a:p>
          </p:txBody>
        </p:sp>
        <p:sp>
          <p:nvSpPr>
            <p:cNvPr id="29" name="Oval 27"/>
            <p:cNvSpPr>
              <a:spLocks noChangeArrowheads="1"/>
            </p:cNvSpPr>
            <p:nvPr/>
          </p:nvSpPr>
          <p:spPr bwMode="auto">
            <a:xfrm>
              <a:off x="3309" y="632"/>
              <a:ext cx="121" cy="99"/>
            </a:xfrm>
            <a:prstGeom prst="ellipse">
              <a:avLst/>
            </a:prstGeom>
            <a:solidFill>
              <a:srgbClr val="525252"/>
            </a:solidFill>
            <a:ln w="9525">
              <a:noFill/>
              <a:round/>
              <a:headEnd/>
              <a:tailEnd/>
            </a:ln>
          </p:spPr>
          <p:txBody>
            <a:bodyPr/>
            <a:lstStyle/>
            <a:p>
              <a:endParaRPr lang="en-GB" dirty="0"/>
            </a:p>
          </p:txBody>
        </p:sp>
        <p:sp>
          <p:nvSpPr>
            <p:cNvPr id="30" name="Oval 28"/>
            <p:cNvSpPr>
              <a:spLocks noChangeArrowheads="1"/>
            </p:cNvSpPr>
            <p:nvPr/>
          </p:nvSpPr>
          <p:spPr bwMode="auto">
            <a:xfrm>
              <a:off x="3309" y="632"/>
              <a:ext cx="117" cy="95"/>
            </a:xfrm>
            <a:prstGeom prst="ellipse">
              <a:avLst/>
            </a:prstGeom>
            <a:solidFill>
              <a:srgbClr val="6E6E6E"/>
            </a:solidFill>
            <a:ln w="9525">
              <a:noFill/>
              <a:round/>
              <a:headEnd/>
              <a:tailEnd/>
            </a:ln>
          </p:spPr>
          <p:txBody>
            <a:bodyPr/>
            <a:lstStyle/>
            <a:p>
              <a:endParaRPr lang="en-GB" dirty="0"/>
            </a:p>
          </p:txBody>
        </p:sp>
        <p:sp>
          <p:nvSpPr>
            <p:cNvPr id="31" name="Oval 29"/>
            <p:cNvSpPr>
              <a:spLocks noChangeArrowheads="1"/>
            </p:cNvSpPr>
            <p:nvPr/>
          </p:nvSpPr>
          <p:spPr bwMode="auto">
            <a:xfrm>
              <a:off x="3313" y="632"/>
              <a:ext cx="104" cy="92"/>
            </a:xfrm>
            <a:prstGeom prst="ellipse">
              <a:avLst/>
            </a:prstGeom>
            <a:solidFill>
              <a:srgbClr val="898989"/>
            </a:solidFill>
            <a:ln w="9525">
              <a:noFill/>
              <a:round/>
              <a:headEnd/>
              <a:tailEnd/>
            </a:ln>
          </p:spPr>
          <p:txBody>
            <a:bodyPr/>
            <a:lstStyle/>
            <a:p>
              <a:endParaRPr lang="en-GB" dirty="0"/>
            </a:p>
          </p:txBody>
        </p:sp>
        <p:sp>
          <p:nvSpPr>
            <p:cNvPr id="32" name="Oval 30"/>
            <p:cNvSpPr>
              <a:spLocks noChangeArrowheads="1"/>
            </p:cNvSpPr>
            <p:nvPr/>
          </p:nvSpPr>
          <p:spPr bwMode="auto">
            <a:xfrm>
              <a:off x="3313" y="632"/>
              <a:ext cx="104" cy="88"/>
            </a:xfrm>
            <a:prstGeom prst="ellipse">
              <a:avLst/>
            </a:prstGeom>
            <a:solidFill>
              <a:srgbClr val="A5A5A5"/>
            </a:solidFill>
            <a:ln w="9525">
              <a:noFill/>
              <a:round/>
              <a:headEnd/>
              <a:tailEnd/>
            </a:ln>
          </p:spPr>
          <p:txBody>
            <a:bodyPr/>
            <a:lstStyle/>
            <a:p>
              <a:endParaRPr lang="en-GB" dirty="0"/>
            </a:p>
          </p:txBody>
        </p:sp>
        <p:sp>
          <p:nvSpPr>
            <p:cNvPr id="33" name="Oval 31"/>
            <p:cNvSpPr>
              <a:spLocks noChangeArrowheads="1"/>
            </p:cNvSpPr>
            <p:nvPr/>
          </p:nvSpPr>
          <p:spPr bwMode="auto">
            <a:xfrm>
              <a:off x="3313" y="636"/>
              <a:ext cx="99" cy="77"/>
            </a:xfrm>
            <a:prstGeom prst="ellipse">
              <a:avLst/>
            </a:prstGeom>
            <a:solidFill>
              <a:srgbClr val="C0C0C0"/>
            </a:solidFill>
            <a:ln w="9525">
              <a:noFill/>
              <a:round/>
              <a:headEnd/>
              <a:tailEnd/>
            </a:ln>
          </p:spPr>
          <p:txBody>
            <a:bodyPr/>
            <a:lstStyle/>
            <a:p>
              <a:endParaRPr lang="en-GB" dirty="0"/>
            </a:p>
          </p:txBody>
        </p:sp>
        <p:sp>
          <p:nvSpPr>
            <p:cNvPr id="34" name="Freeform 32"/>
            <p:cNvSpPr>
              <a:spLocks/>
            </p:cNvSpPr>
            <p:nvPr/>
          </p:nvSpPr>
          <p:spPr bwMode="auto">
            <a:xfrm>
              <a:off x="2151" y="255"/>
              <a:ext cx="1562" cy="666"/>
            </a:xfrm>
            <a:custGeom>
              <a:avLst/>
              <a:gdLst>
                <a:gd name="T0" fmla="*/ 601 w 1562"/>
                <a:gd name="T1" fmla="*/ 0 h 666"/>
                <a:gd name="T2" fmla="*/ 493 w 1562"/>
                <a:gd name="T3" fmla="*/ 297 h 666"/>
                <a:gd name="T4" fmla="*/ 525 w 1562"/>
                <a:gd name="T5" fmla="*/ 527 h 666"/>
                <a:gd name="T6" fmla="*/ 49 w 1562"/>
                <a:gd name="T7" fmla="*/ 527 h 666"/>
                <a:gd name="T8" fmla="*/ 0 w 1562"/>
                <a:gd name="T9" fmla="*/ 666 h 666"/>
                <a:gd name="T10" fmla="*/ 1562 w 1562"/>
                <a:gd name="T11" fmla="*/ 666 h 666"/>
                <a:gd name="T12" fmla="*/ 1535 w 1562"/>
                <a:gd name="T13" fmla="*/ 527 h 666"/>
                <a:gd name="T14" fmla="*/ 1055 w 1562"/>
                <a:gd name="T15" fmla="*/ 527 h 666"/>
                <a:gd name="T16" fmla="*/ 1086 w 1562"/>
                <a:gd name="T17" fmla="*/ 297 h 666"/>
                <a:gd name="T18" fmla="*/ 974 w 1562"/>
                <a:gd name="T19" fmla="*/ 0 h 666"/>
                <a:gd name="T20" fmla="*/ 601 w 1562"/>
                <a:gd name="T21" fmla="*/ 0 h 666"/>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562"/>
                <a:gd name="T34" fmla="*/ 0 h 666"/>
                <a:gd name="T35" fmla="*/ 1562 w 1562"/>
                <a:gd name="T36" fmla="*/ 666 h 66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562" h="666">
                  <a:moveTo>
                    <a:pt x="601" y="0"/>
                  </a:moveTo>
                  <a:lnTo>
                    <a:pt x="493" y="297"/>
                  </a:lnTo>
                  <a:lnTo>
                    <a:pt x="525" y="527"/>
                  </a:lnTo>
                  <a:lnTo>
                    <a:pt x="49" y="527"/>
                  </a:lnTo>
                  <a:lnTo>
                    <a:pt x="0" y="666"/>
                  </a:lnTo>
                  <a:lnTo>
                    <a:pt x="1562" y="666"/>
                  </a:lnTo>
                  <a:lnTo>
                    <a:pt x="1535" y="527"/>
                  </a:lnTo>
                  <a:lnTo>
                    <a:pt x="1055" y="527"/>
                  </a:lnTo>
                  <a:lnTo>
                    <a:pt x="1086" y="297"/>
                  </a:lnTo>
                  <a:lnTo>
                    <a:pt x="974" y="0"/>
                  </a:lnTo>
                  <a:lnTo>
                    <a:pt x="601" y="0"/>
                  </a:lnTo>
                  <a:close/>
                </a:path>
              </a:pathLst>
            </a:custGeom>
            <a:solidFill>
              <a:srgbClr val="C0C0C0"/>
            </a:solidFill>
            <a:ln w="0">
              <a:solidFill>
                <a:srgbClr val="FFFFFF"/>
              </a:solidFill>
              <a:round/>
              <a:headEnd/>
              <a:tailEnd/>
            </a:ln>
          </p:spPr>
          <p:txBody>
            <a:bodyPr/>
            <a:lstStyle/>
            <a:p>
              <a:endParaRPr lang="en-GB" dirty="0"/>
            </a:p>
          </p:txBody>
        </p:sp>
        <p:sp>
          <p:nvSpPr>
            <p:cNvPr id="35" name="Rectangle 33"/>
            <p:cNvSpPr>
              <a:spLocks noChangeArrowheads="1"/>
            </p:cNvSpPr>
            <p:nvPr/>
          </p:nvSpPr>
          <p:spPr bwMode="auto">
            <a:xfrm>
              <a:off x="2142" y="914"/>
              <a:ext cx="1584" cy="44"/>
            </a:xfrm>
            <a:prstGeom prst="rect">
              <a:avLst/>
            </a:prstGeom>
            <a:solidFill>
              <a:srgbClr val="808080"/>
            </a:solidFill>
            <a:ln w="9525">
              <a:noFill/>
              <a:miter lim="800000"/>
              <a:headEnd/>
              <a:tailEnd/>
            </a:ln>
          </p:spPr>
          <p:txBody>
            <a:bodyPr/>
            <a:lstStyle/>
            <a:p>
              <a:endParaRPr lang="en-GB" dirty="0"/>
            </a:p>
          </p:txBody>
        </p:sp>
        <p:sp>
          <p:nvSpPr>
            <p:cNvPr id="36" name="Freeform 34"/>
            <p:cNvSpPr>
              <a:spLocks/>
            </p:cNvSpPr>
            <p:nvPr/>
          </p:nvSpPr>
          <p:spPr bwMode="auto">
            <a:xfrm>
              <a:off x="2689" y="277"/>
              <a:ext cx="517" cy="286"/>
            </a:xfrm>
            <a:custGeom>
              <a:avLst/>
              <a:gdLst>
                <a:gd name="T0" fmla="*/ 0 w 517"/>
                <a:gd name="T1" fmla="*/ 286 h 286"/>
                <a:gd name="T2" fmla="*/ 95 w 517"/>
                <a:gd name="T3" fmla="*/ 0 h 286"/>
                <a:gd name="T4" fmla="*/ 427 w 517"/>
                <a:gd name="T5" fmla="*/ 4 h 286"/>
                <a:gd name="T6" fmla="*/ 517 w 517"/>
                <a:gd name="T7" fmla="*/ 282 h 286"/>
                <a:gd name="T8" fmla="*/ 395 w 517"/>
                <a:gd name="T9" fmla="*/ 44 h 286"/>
                <a:gd name="T10" fmla="*/ 113 w 517"/>
                <a:gd name="T11" fmla="*/ 44 h 286"/>
                <a:gd name="T12" fmla="*/ 0 w 517"/>
                <a:gd name="T13" fmla="*/ 286 h 286"/>
                <a:gd name="T14" fmla="*/ 0 60000 65536"/>
                <a:gd name="T15" fmla="*/ 0 60000 65536"/>
                <a:gd name="T16" fmla="*/ 0 60000 65536"/>
                <a:gd name="T17" fmla="*/ 0 60000 65536"/>
                <a:gd name="T18" fmla="*/ 0 60000 65536"/>
                <a:gd name="T19" fmla="*/ 0 60000 65536"/>
                <a:gd name="T20" fmla="*/ 0 60000 65536"/>
                <a:gd name="T21" fmla="*/ 0 w 517"/>
                <a:gd name="T22" fmla="*/ 0 h 286"/>
                <a:gd name="T23" fmla="*/ 517 w 517"/>
                <a:gd name="T24" fmla="*/ 286 h 28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17" h="286">
                  <a:moveTo>
                    <a:pt x="0" y="286"/>
                  </a:moveTo>
                  <a:lnTo>
                    <a:pt x="95" y="0"/>
                  </a:lnTo>
                  <a:lnTo>
                    <a:pt x="427" y="4"/>
                  </a:lnTo>
                  <a:lnTo>
                    <a:pt x="517" y="282"/>
                  </a:lnTo>
                  <a:lnTo>
                    <a:pt x="395" y="44"/>
                  </a:lnTo>
                  <a:lnTo>
                    <a:pt x="113" y="44"/>
                  </a:lnTo>
                  <a:lnTo>
                    <a:pt x="0" y="286"/>
                  </a:lnTo>
                  <a:close/>
                </a:path>
              </a:pathLst>
            </a:custGeom>
            <a:solidFill>
              <a:srgbClr val="404040"/>
            </a:solidFill>
            <a:ln w="9525">
              <a:noFill/>
              <a:round/>
              <a:headEnd/>
              <a:tailEnd/>
            </a:ln>
          </p:spPr>
          <p:txBody>
            <a:bodyPr/>
            <a:lstStyle/>
            <a:p>
              <a:endParaRPr lang="en-GB" dirty="0"/>
            </a:p>
          </p:txBody>
        </p:sp>
        <p:sp>
          <p:nvSpPr>
            <p:cNvPr id="37" name="AutoShape 35"/>
            <p:cNvSpPr>
              <a:spLocks noChangeArrowheads="1"/>
            </p:cNvSpPr>
            <p:nvPr/>
          </p:nvSpPr>
          <p:spPr bwMode="auto">
            <a:xfrm>
              <a:off x="2797" y="369"/>
              <a:ext cx="310" cy="29"/>
            </a:xfrm>
            <a:prstGeom prst="roundRect">
              <a:avLst>
                <a:gd name="adj" fmla="val 31250"/>
              </a:avLst>
            </a:prstGeom>
            <a:solidFill>
              <a:srgbClr val="FFFFFF"/>
            </a:solidFill>
            <a:ln w="9525">
              <a:noFill/>
              <a:round/>
              <a:headEnd/>
              <a:tailEnd/>
            </a:ln>
          </p:spPr>
          <p:txBody>
            <a:bodyPr/>
            <a:lstStyle/>
            <a:p>
              <a:endParaRPr lang="en-GB" dirty="0"/>
            </a:p>
          </p:txBody>
        </p:sp>
        <p:sp>
          <p:nvSpPr>
            <p:cNvPr id="38" name="AutoShape 36"/>
            <p:cNvSpPr>
              <a:spLocks noChangeArrowheads="1"/>
            </p:cNvSpPr>
            <p:nvPr/>
          </p:nvSpPr>
          <p:spPr bwMode="auto">
            <a:xfrm>
              <a:off x="2797" y="376"/>
              <a:ext cx="310" cy="18"/>
            </a:xfrm>
            <a:prstGeom prst="roundRect">
              <a:avLst>
                <a:gd name="adj" fmla="val 50000"/>
              </a:avLst>
            </a:prstGeom>
            <a:solidFill>
              <a:srgbClr val="404040"/>
            </a:solidFill>
            <a:ln w="9525">
              <a:noFill/>
              <a:round/>
              <a:headEnd/>
              <a:tailEnd/>
            </a:ln>
          </p:spPr>
          <p:txBody>
            <a:bodyPr/>
            <a:lstStyle/>
            <a:p>
              <a:endParaRPr lang="en-GB" dirty="0"/>
            </a:p>
          </p:txBody>
        </p:sp>
        <p:sp>
          <p:nvSpPr>
            <p:cNvPr id="39" name="AutoShape 37"/>
            <p:cNvSpPr>
              <a:spLocks noChangeArrowheads="1"/>
            </p:cNvSpPr>
            <p:nvPr/>
          </p:nvSpPr>
          <p:spPr bwMode="auto">
            <a:xfrm>
              <a:off x="2797" y="416"/>
              <a:ext cx="310" cy="29"/>
            </a:xfrm>
            <a:prstGeom prst="roundRect">
              <a:avLst>
                <a:gd name="adj" fmla="val 31250"/>
              </a:avLst>
            </a:prstGeom>
            <a:solidFill>
              <a:srgbClr val="FFFFFF"/>
            </a:solidFill>
            <a:ln w="9525">
              <a:noFill/>
              <a:round/>
              <a:headEnd/>
              <a:tailEnd/>
            </a:ln>
          </p:spPr>
          <p:txBody>
            <a:bodyPr/>
            <a:lstStyle/>
            <a:p>
              <a:endParaRPr lang="en-GB" dirty="0"/>
            </a:p>
          </p:txBody>
        </p:sp>
        <p:sp>
          <p:nvSpPr>
            <p:cNvPr id="40" name="AutoShape 38"/>
            <p:cNvSpPr>
              <a:spLocks noChangeArrowheads="1"/>
            </p:cNvSpPr>
            <p:nvPr/>
          </p:nvSpPr>
          <p:spPr bwMode="auto">
            <a:xfrm>
              <a:off x="2797" y="423"/>
              <a:ext cx="310" cy="19"/>
            </a:xfrm>
            <a:prstGeom prst="roundRect">
              <a:avLst>
                <a:gd name="adj" fmla="val 50000"/>
              </a:avLst>
            </a:prstGeom>
            <a:solidFill>
              <a:srgbClr val="404040"/>
            </a:solidFill>
            <a:ln w="9525">
              <a:noFill/>
              <a:round/>
              <a:headEnd/>
              <a:tailEnd/>
            </a:ln>
          </p:spPr>
          <p:txBody>
            <a:bodyPr/>
            <a:lstStyle/>
            <a:p>
              <a:endParaRPr lang="en-GB" dirty="0"/>
            </a:p>
          </p:txBody>
        </p:sp>
        <p:sp>
          <p:nvSpPr>
            <p:cNvPr id="41" name="AutoShape 39"/>
            <p:cNvSpPr>
              <a:spLocks noChangeArrowheads="1"/>
            </p:cNvSpPr>
            <p:nvPr/>
          </p:nvSpPr>
          <p:spPr bwMode="auto">
            <a:xfrm>
              <a:off x="2797" y="467"/>
              <a:ext cx="310" cy="30"/>
            </a:xfrm>
            <a:prstGeom prst="roundRect">
              <a:avLst>
                <a:gd name="adj" fmla="val 31250"/>
              </a:avLst>
            </a:prstGeom>
            <a:solidFill>
              <a:srgbClr val="FFFFFF"/>
            </a:solidFill>
            <a:ln w="9525">
              <a:noFill/>
              <a:round/>
              <a:headEnd/>
              <a:tailEnd/>
            </a:ln>
          </p:spPr>
          <p:txBody>
            <a:bodyPr/>
            <a:lstStyle/>
            <a:p>
              <a:endParaRPr lang="en-GB" dirty="0"/>
            </a:p>
          </p:txBody>
        </p:sp>
        <p:sp>
          <p:nvSpPr>
            <p:cNvPr id="42" name="AutoShape 40"/>
            <p:cNvSpPr>
              <a:spLocks noChangeArrowheads="1"/>
            </p:cNvSpPr>
            <p:nvPr/>
          </p:nvSpPr>
          <p:spPr bwMode="auto">
            <a:xfrm>
              <a:off x="2797" y="475"/>
              <a:ext cx="310" cy="25"/>
            </a:xfrm>
            <a:prstGeom prst="roundRect">
              <a:avLst>
                <a:gd name="adj" fmla="val 35713"/>
              </a:avLst>
            </a:prstGeom>
            <a:solidFill>
              <a:srgbClr val="404040"/>
            </a:solidFill>
            <a:ln w="9525">
              <a:noFill/>
              <a:round/>
              <a:headEnd/>
              <a:tailEnd/>
            </a:ln>
          </p:spPr>
          <p:txBody>
            <a:bodyPr/>
            <a:lstStyle/>
            <a:p>
              <a:endParaRPr lang="en-GB" dirty="0"/>
            </a:p>
          </p:txBody>
        </p:sp>
        <p:sp>
          <p:nvSpPr>
            <p:cNvPr id="43" name="AutoShape 41"/>
            <p:cNvSpPr>
              <a:spLocks noChangeArrowheads="1"/>
            </p:cNvSpPr>
            <p:nvPr/>
          </p:nvSpPr>
          <p:spPr bwMode="auto">
            <a:xfrm>
              <a:off x="2734" y="519"/>
              <a:ext cx="431" cy="29"/>
            </a:xfrm>
            <a:prstGeom prst="roundRect">
              <a:avLst>
                <a:gd name="adj" fmla="val 37500"/>
              </a:avLst>
            </a:prstGeom>
            <a:solidFill>
              <a:srgbClr val="FFFFFF"/>
            </a:solidFill>
            <a:ln w="9525">
              <a:noFill/>
              <a:round/>
              <a:headEnd/>
              <a:tailEnd/>
            </a:ln>
          </p:spPr>
          <p:txBody>
            <a:bodyPr/>
            <a:lstStyle/>
            <a:p>
              <a:endParaRPr lang="en-GB" dirty="0"/>
            </a:p>
          </p:txBody>
        </p:sp>
        <p:sp>
          <p:nvSpPr>
            <p:cNvPr id="44" name="AutoShape 42"/>
            <p:cNvSpPr>
              <a:spLocks noChangeArrowheads="1"/>
            </p:cNvSpPr>
            <p:nvPr/>
          </p:nvSpPr>
          <p:spPr bwMode="auto">
            <a:xfrm>
              <a:off x="2734" y="526"/>
              <a:ext cx="431" cy="26"/>
            </a:xfrm>
            <a:prstGeom prst="roundRect">
              <a:avLst>
                <a:gd name="adj" fmla="val 35713"/>
              </a:avLst>
            </a:prstGeom>
            <a:solidFill>
              <a:srgbClr val="404040"/>
            </a:solidFill>
            <a:ln w="9525">
              <a:noFill/>
              <a:round/>
              <a:headEnd/>
              <a:tailEnd/>
            </a:ln>
          </p:spPr>
          <p:txBody>
            <a:bodyPr/>
            <a:lstStyle/>
            <a:p>
              <a:endParaRPr lang="en-GB" dirty="0"/>
            </a:p>
          </p:txBody>
        </p:sp>
        <p:sp>
          <p:nvSpPr>
            <p:cNvPr id="45" name="AutoShape 43"/>
            <p:cNvSpPr>
              <a:spLocks noChangeArrowheads="1"/>
            </p:cNvSpPr>
            <p:nvPr/>
          </p:nvSpPr>
          <p:spPr bwMode="auto">
            <a:xfrm>
              <a:off x="2734" y="577"/>
              <a:ext cx="431" cy="26"/>
            </a:xfrm>
            <a:prstGeom prst="roundRect">
              <a:avLst>
                <a:gd name="adj" fmla="val 42856"/>
              </a:avLst>
            </a:prstGeom>
            <a:solidFill>
              <a:srgbClr val="FFFFFF"/>
            </a:solidFill>
            <a:ln w="9525">
              <a:noFill/>
              <a:round/>
              <a:headEnd/>
              <a:tailEnd/>
            </a:ln>
          </p:spPr>
          <p:txBody>
            <a:bodyPr/>
            <a:lstStyle/>
            <a:p>
              <a:endParaRPr lang="en-GB" dirty="0"/>
            </a:p>
          </p:txBody>
        </p:sp>
        <p:sp>
          <p:nvSpPr>
            <p:cNvPr id="46" name="AutoShape 44"/>
            <p:cNvSpPr>
              <a:spLocks noChangeArrowheads="1"/>
            </p:cNvSpPr>
            <p:nvPr/>
          </p:nvSpPr>
          <p:spPr bwMode="auto">
            <a:xfrm>
              <a:off x="2734" y="585"/>
              <a:ext cx="431" cy="18"/>
            </a:xfrm>
            <a:prstGeom prst="roundRect">
              <a:avLst>
                <a:gd name="adj" fmla="val 50000"/>
              </a:avLst>
            </a:prstGeom>
            <a:solidFill>
              <a:srgbClr val="404040"/>
            </a:solidFill>
            <a:ln w="9525">
              <a:noFill/>
              <a:round/>
              <a:headEnd/>
              <a:tailEnd/>
            </a:ln>
          </p:spPr>
          <p:txBody>
            <a:bodyPr/>
            <a:lstStyle/>
            <a:p>
              <a:endParaRPr lang="en-GB" dirty="0"/>
            </a:p>
          </p:txBody>
        </p:sp>
        <p:sp>
          <p:nvSpPr>
            <p:cNvPr id="47" name="AutoShape 45"/>
            <p:cNvSpPr>
              <a:spLocks noChangeArrowheads="1"/>
            </p:cNvSpPr>
            <p:nvPr/>
          </p:nvSpPr>
          <p:spPr bwMode="auto">
            <a:xfrm>
              <a:off x="2734" y="625"/>
              <a:ext cx="431" cy="29"/>
            </a:xfrm>
            <a:prstGeom prst="roundRect">
              <a:avLst>
                <a:gd name="adj" fmla="val 37500"/>
              </a:avLst>
            </a:prstGeom>
            <a:solidFill>
              <a:srgbClr val="FFFFFF"/>
            </a:solidFill>
            <a:ln w="9525">
              <a:noFill/>
              <a:round/>
              <a:headEnd/>
              <a:tailEnd/>
            </a:ln>
          </p:spPr>
          <p:txBody>
            <a:bodyPr/>
            <a:lstStyle/>
            <a:p>
              <a:endParaRPr lang="en-GB" dirty="0"/>
            </a:p>
          </p:txBody>
        </p:sp>
        <p:sp>
          <p:nvSpPr>
            <p:cNvPr id="48" name="AutoShape 46"/>
            <p:cNvSpPr>
              <a:spLocks noChangeArrowheads="1"/>
            </p:cNvSpPr>
            <p:nvPr/>
          </p:nvSpPr>
          <p:spPr bwMode="auto">
            <a:xfrm>
              <a:off x="2734" y="632"/>
              <a:ext cx="431" cy="22"/>
            </a:xfrm>
            <a:prstGeom prst="roundRect">
              <a:avLst>
                <a:gd name="adj" fmla="val 41667"/>
              </a:avLst>
            </a:prstGeom>
            <a:solidFill>
              <a:srgbClr val="404040"/>
            </a:solidFill>
            <a:ln w="9525">
              <a:noFill/>
              <a:round/>
              <a:headEnd/>
              <a:tailEnd/>
            </a:ln>
          </p:spPr>
          <p:txBody>
            <a:bodyPr/>
            <a:lstStyle/>
            <a:p>
              <a:endParaRPr lang="en-GB" dirty="0"/>
            </a:p>
          </p:txBody>
        </p:sp>
      </p:grpSp>
      <p:sp>
        <p:nvSpPr>
          <p:cNvPr id="49" name="TextBox 48"/>
          <p:cNvSpPr txBox="1"/>
          <p:nvPr/>
        </p:nvSpPr>
        <p:spPr>
          <a:xfrm>
            <a:off x="3144182" y="3026482"/>
            <a:ext cx="3069285" cy="1569660"/>
          </a:xfrm>
          <a:prstGeom prst="rect">
            <a:avLst/>
          </a:prstGeom>
          <a:noFill/>
        </p:spPr>
        <p:txBody>
          <a:bodyPr wrap="square" rtlCol="0">
            <a:spAutoFit/>
          </a:bodyPr>
          <a:lstStyle/>
          <a:p>
            <a:pPr algn="ctr"/>
            <a:r>
              <a:rPr lang="en-GB" sz="3200" b="1" dirty="0">
                <a:solidFill>
                  <a:schemeClr val="accent1">
                    <a:lumMod val="25000"/>
                  </a:schemeClr>
                </a:solidFill>
                <a:latin typeface="Calibri" pitchFamily="34" charset="0"/>
              </a:rPr>
              <a:t>Methodology</a:t>
            </a:r>
          </a:p>
          <a:p>
            <a:pPr algn="ctr"/>
            <a:r>
              <a:rPr lang="en-GB" sz="3200" b="1" dirty="0">
                <a:solidFill>
                  <a:schemeClr val="accent1">
                    <a:lumMod val="25000"/>
                  </a:schemeClr>
                </a:solidFill>
                <a:latin typeface="Calibri" pitchFamily="34" charset="0"/>
              </a:rPr>
              <a:t>&amp;</a:t>
            </a:r>
          </a:p>
          <a:p>
            <a:pPr algn="ctr"/>
            <a:r>
              <a:rPr lang="en-GB" sz="3200" b="1" dirty="0">
                <a:solidFill>
                  <a:schemeClr val="accent1">
                    <a:lumMod val="25000"/>
                  </a:schemeClr>
                </a:solidFill>
                <a:latin typeface="Calibri" pitchFamily="34" charset="0"/>
              </a:rPr>
              <a:t>Timetable</a:t>
            </a:r>
            <a:endParaRPr lang="en-US" sz="3200" dirty="0"/>
          </a:p>
        </p:txBody>
      </p:sp>
    </p:spTree>
    <p:extLst>
      <p:ext uri="{BB962C8B-B14F-4D97-AF65-F5344CB8AC3E}">
        <p14:creationId xmlns:p14="http://schemas.microsoft.com/office/powerpoint/2010/main" val="37284175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234396"/>
            <a:ext cx="8512512" cy="4891767"/>
          </a:xfrm>
        </p:spPr>
        <p:txBody>
          <a:bodyPr>
            <a:normAutofit/>
          </a:bodyPr>
          <a:lstStyle/>
          <a:p>
            <a:pPr>
              <a:buNone/>
            </a:pPr>
            <a:endParaRPr lang="en-US" sz="2600" b="1" dirty="0"/>
          </a:p>
          <a:p>
            <a:pPr>
              <a:buFont typeface="Wingdings" charset="2"/>
              <a:buChar char="²"/>
            </a:pPr>
            <a:endParaRPr lang="en-US" sz="2600" dirty="0"/>
          </a:p>
          <a:p>
            <a:pPr>
              <a:buFont typeface="Wingdings" charset="2"/>
              <a:buChar char="²"/>
            </a:pPr>
            <a:endParaRPr lang="en-US" sz="2600" dirty="0"/>
          </a:p>
        </p:txBody>
      </p:sp>
      <p:sp>
        <p:nvSpPr>
          <p:cNvPr id="4" name="Title 1"/>
          <p:cNvSpPr>
            <a:spLocks noGrp="1"/>
          </p:cNvSpPr>
          <p:nvPr>
            <p:ph type="title"/>
          </p:nvPr>
        </p:nvSpPr>
        <p:spPr>
          <a:xfrm>
            <a:off x="457200" y="274638"/>
            <a:ext cx="8229600" cy="773266"/>
          </a:xfrm>
        </p:spPr>
        <p:txBody>
          <a:bodyPr/>
          <a:lstStyle/>
          <a:p>
            <a:r>
              <a:rPr lang="en-US" b="1" dirty="0"/>
              <a:t>Methodology</a:t>
            </a:r>
          </a:p>
        </p:txBody>
      </p:sp>
      <p:sp>
        <p:nvSpPr>
          <p:cNvPr id="2" name="Rectangle 1"/>
          <p:cNvSpPr/>
          <p:nvPr/>
        </p:nvSpPr>
        <p:spPr>
          <a:xfrm>
            <a:off x="684591" y="1234397"/>
            <a:ext cx="8002209" cy="5262979"/>
          </a:xfrm>
          <a:prstGeom prst="rect">
            <a:avLst/>
          </a:prstGeom>
        </p:spPr>
        <p:txBody>
          <a:bodyPr wrap="square">
            <a:spAutoFit/>
          </a:bodyPr>
          <a:lstStyle/>
          <a:p>
            <a:pPr marL="285750" indent="-285750">
              <a:spcBef>
                <a:spcPts val="0"/>
              </a:spcBef>
              <a:buFont typeface="Arial"/>
              <a:buChar char="•"/>
            </a:pPr>
            <a:endParaRPr lang="en-US" sz="3200" dirty="0"/>
          </a:p>
          <a:p>
            <a:pPr marL="285750" indent="-285750">
              <a:spcBef>
                <a:spcPts val="0"/>
              </a:spcBef>
              <a:buFont typeface="Arial"/>
              <a:buChar char="•"/>
            </a:pPr>
            <a:r>
              <a:rPr lang="en-US" sz="3200" dirty="0"/>
              <a:t>Presentations and practical exercises</a:t>
            </a:r>
          </a:p>
          <a:p>
            <a:pPr marL="285750" indent="-285750">
              <a:spcBef>
                <a:spcPts val="0"/>
              </a:spcBef>
              <a:buFont typeface="Arial"/>
              <a:buChar char="•"/>
            </a:pPr>
            <a:r>
              <a:rPr lang="en-US" sz="3200" dirty="0"/>
              <a:t>Scenario based</a:t>
            </a:r>
          </a:p>
          <a:p>
            <a:pPr marL="285750" indent="-285750">
              <a:spcBef>
                <a:spcPts val="0"/>
              </a:spcBef>
              <a:buFont typeface="Arial"/>
              <a:buChar char="•"/>
            </a:pPr>
            <a:r>
              <a:rPr lang="en-US" sz="3200" dirty="0"/>
              <a:t>Progressive paper feed </a:t>
            </a:r>
          </a:p>
          <a:p>
            <a:pPr marL="285750" indent="-285750">
              <a:spcBef>
                <a:spcPts val="0"/>
              </a:spcBef>
              <a:buFont typeface="Arial"/>
              <a:buChar char="•"/>
            </a:pPr>
            <a:r>
              <a:rPr lang="en-US" sz="3200" dirty="0"/>
              <a:t>Group work on specific subjects</a:t>
            </a:r>
          </a:p>
          <a:p>
            <a:pPr marL="285750" indent="-285750">
              <a:spcBef>
                <a:spcPts val="0"/>
              </a:spcBef>
              <a:buFont typeface="Arial"/>
              <a:buChar char="•"/>
            </a:pPr>
            <a:r>
              <a:rPr lang="en-US" sz="3200" dirty="0"/>
              <a:t>Group feedback</a:t>
            </a:r>
          </a:p>
          <a:p>
            <a:pPr marL="285750" indent="-285750">
              <a:spcBef>
                <a:spcPts val="0"/>
              </a:spcBef>
              <a:buFont typeface="Arial"/>
              <a:buChar char="•"/>
            </a:pPr>
            <a:r>
              <a:rPr lang="en-US" sz="3200" dirty="0"/>
              <a:t>Support for groups from trainers</a:t>
            </a:r>
          </a:p>
          <a:p>
            <a:pPr marL="285750" indent="-285750">
              <a:spcBef>
                <a:spcPts val="0"/>
              </a:spcBef>
              <a:buFont typeface="Arial"/>
              <a:buChar char="•"/>
            </a:pPr>
            <a:r>
              <a:rPr lang="en-US" sz="3200" dirty="0"/>
              <a:t>Backup support from the trainers in group sessions</a:t>
            </a:r>
          </a:p>
          <a:p>
            <a:pPr>
              <a:spcBef>
                <a:spcPts val="0"/>
              </a:spcBef>
            </a:pPr>
            <a:endParaRPr lang="en-US" sz="2400" dirty="0"/>
          </a:p>
          <a:p>
            <a:pPr marL="285750" indent="-285750">
              <a:spcBef>
                <a:spcPts val="0"/>
              </a:spcBef>
              <a:buFont typeface="Arial"/>
              <a:buChar char="•"/>
            </a:pPr>
            <a:endParaRPr lang="en-US" sz="2400" dirty="0"/>
          </a:p>
        </p:txBody>
      </p:sp>
    </p:spTree>
    <p:extLst>
      <p:ext uri="{BB962C8B-B14F-4D97-AF65-F5344CB8AC3E}">
        <p14:creationId xmlns:p14="http://schemas.microsoft.com/office/powerpoint/2010/main" val="103281256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a:xfrm>
            <a:off x="457200" y="274638"/>
            <a:ext cx="8229600" cy="869300"/>
          </a:xfrm>
        </p:spPr>
        <p:txBody>
          <a:bodyPr>
            <a:normAutofit fontScale="90000"/>
          </a:bodyPr>
          <a:lstStyle/>
          <a:p>
            <a:r>
              <a:rPr lang="en-US" b="1" dirty="0"/>
              <a:t>Course Timetable</a:t>
            </a:r>
            <a:br>
              <a:rPr lang="en-US" b="1" dirty="0"/>
            </a:br>
            <a:r>
              <a:rPr lang="en-US" sz="2200" b="1" dirty="0"/>
              <a:t>“Advanced” Cybercrime &amp; Electronic Evidence Course Agenda</a:t>
            </a:r>
          </a:p>
        </p:txBody>
      </p:sp>
    </p:spTree>
    <p:extLst>
      <p:ext uri="{BB962C8B-B14F-4D97-AF65-F5344CB8AC3E}">
        <p14:creationId xmlns:p14="http://schemas.microsoft.com/office/powerpoint/2010/main" val="273131995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a:grpSpLocks noChangeAspect="1"/>
          </p:cNvGrpSpPr>
          <p:nvPr/>
        </p:nvGrpSpPr>
        <p:grpSpPr bwMode="auto">
          <a:xfrm>
            <a:off x="2828852" y="457200"/>
            <a:ext cx="3673475" cy="5976938"/>
            <a:chOff x="1338" y="255"/>
            <a:chExt cx="3192" cy="3900"/>
          </a:xfrm>
        </p:grpSpPr>
        <p:sp>
          <p:nvSpPr>
            <p:cNvPr id="5" name="AutoShape 3"/>
            <p:cNvSpPr>
              <a:spLocks noChangeAspect="1" noChangeArrowheads="1" noTextEdit="1"/>
            </p:cNvSpPr>
            <p:nvPr/>
          </p:nvSpPr>
          <p:spPr bwMode="auto">
            <a:xfrm>
              <a:off x="1338" y="255"/>
              <a:ext cx="3192" cy="3900"/>
            </a:xfrm>
            <a:prstGeom prst="rect">
              <a:avLst/>
            </a:prstGeom>
            <a:solidFill>
              <a:schemeClr val="bg1"/>
            </a:solidFill>
            <a:ln w="9525">
              <a:noFill/>
              <a:miter lim="800000"/>
              <a:headEnd/>
              <a:tailEnd/>
            </a:ln>
          </p:spPr>
          <p:txBody>
            <a:bodyPr/>
            <a:lstStyle/>
            <a:p>
              <a:endParaRPr lang="en-GB" dirty="0"/>
            </a:p>
          </p:txBody>
        </p:sp>
        <p:sp>
          <p:nvSpPr>
            <p:cNvPr id="6" name="AutoShape 4"/>
            <p:cNvSpPr>
              <a:spLocks noChangeArrowheads="1"/>
            </p:cNvSpPr>
            <p:nvPr/>
          </p:nvSpPr>
          <p:spPr bwMode="auto">
            <a:xfrm>
              <a:off x="1338" y="526"/>
              <a:ext cx="3188" cy="3623"/>
            </a:xfrm>
            <a:prstGeom prst="roundRect">
              <a:avLst>
                <a:gd name="adj" fmla="val 2463"/>
              </a:avLst>
            </a:prstGeom>
            <a:solidFill>
              <a:schemeClr val="accent2">
                <a:lumMod val="50000"/>
              </a:schemeClr>
            </a:solidFill>
            <a:ln w="9525">
              <a:noFill/>
              <a:round/>
              <a:headEnd/>
              <a:tailEnd/>
            </a:ln>
          </p:spPr>
          <p:txBody>
            <a:bodyPr/>
            <a:lstStyle/>
            <a:p>
              <a:pPr>
                <a:defRPr/>
              </a:pPr>
              <a:endParaRPr lang="en-GB" dirty="0"/>
            </a:p>
          </p:txBody>
        </p:sp>
        <p:sp>
          <p:nvSpPr>
            <p:cNvPr id="7" name="AutoShape 5"/>
            <p:cNvSpPr>
              <a:spLocks noChangeArrowheads="1"/>
            </p:cNvSpPr>
            <p:nvPr/>
          </p:nvSpPr>
          <p:spPr bwMode="auto">
            <a:xfrm>
              <a:off x="1419" y="526"/>
              <a:ext cx="3053" cy="3585"/>
            </a:xfrm>
            <a:prstGeom prst="roundRect">
              <a:avLst>
                <a:gd name="adj" fmla="val 2500"/>
              </a:avLst>
            </a:prstGeom>
            <a:solidFill>
              <a:srgbClr val="0070C0"/>
            </a:solidFill>
            <a:ln w="9525">
              <a:noFill/>
              <a:round/>
              <a:headEnd/>
              <a:tailEnd/>
            </a:ln>
          </p:spPr>
          <p:txBody>
            <a:bodyPr/>
            <a:lstStyle/>
            <a:p>
              <a:endParaRPr lang="en-GB" dirty="0"/>
            </a:p>
          </p:txBody>
        </p:sp>
        <p:sp>
          <p:nvSpPr>
            <p:cNvPr id="8" name="Freeform 6"/>
            <p:cNvSpPr>
              <a:spLocks/>
            </p:cNvSpPr>
            <p:nvPr/>
          </p:nvSpPr>
          <p:spPr bwMode="auto">
            <a:xfrm>
              <a:off x="1419" y="526"/>
              <a:ext cx="3047" cy="122"/>
            </a:xfrm>
            <a:custGeom>
              <a:avLst/>
              <a:gdLst/>
              <a:ahLst/>
              <a:cxnLst>
                <a:cxn ang="0">
                  <a:pos x="0" y="124"/>
                </a:cxn>
                <a:cxn ang="0">
                  <a:pos x="13" y="77"/>
                </a:cxn>
                <a:cxn ang="0">
                  <a:pos x="45" y="37"/>
                </a:cxn>
                <a:cxn ang="0">
                  <a:pos x="94" y="11"/>
                </a:cxn>
                <a:cxn ang="0">
                  <a:pos x="152" y="0"/>
                </a:cxn>
                <a:cxn ang="0">
                  <a:pos x="2896" y="0"/>
                </a:cxn>
                <a:cxn ang="0">
                  <a:pos x="2954" y="11"/>
                </a:cxn>
                <a:cxn ang="0">
                  <a:pos x="3003" y="37"/>
                </a:cxn>
                <a:cxn ang="0">
                  <a:pos x="3035" y="77"/>
                </a:cxn>
                <a:cxn ang="0">
                  <a:pos x="3048" y="124"/>
                </a:cxn>
                <a:cxn ang="0">
                  <a:pos x="2913" y="62"/>
                </a:cxn>
                <a:cxn ang="0">
                  <a:pos x="112" y="62"/>
                </a:cxn>
                <a:cxn ang="0">
                  <a:pos x="0" y="124"/>
                </a:cxn>
              </a:cxnLst>
              <a:rect l="0" t="0" r="r" b="b"/>
              <a:pathLst>
                <a:path w="3048" h="124">
                  <a:moveTo>
                    <a:pt x="0" y="124"/>
                  </a:moveTo>
                  <a:lnTo>
                    <a:pt x="13" y="77"/>
                  </a:lnTo>
                  <a:lnTo>
                    <a:pt x="45" y="37"/>
                  </a:lnTo>
                  <a:lnTo>
                    <a:pt x="94" y="11"/>
                  </a:lnTo>
                  <a:lnTo>
                    <a:pt x="152" y="0"/>
                  </a:lnTo>
                  <a:lnTo>
                    <a:pt x="2896" y="0"/>
                  </a:lnTo>
                  <a:lnTo>
                    <a:pt x="2954" y="11"/>
                  </a:lnTo>
                  <a:lnTo>
                    <a:pt x="3003" y="37"/>
                  </a:lnTo>
                  <a:lnTo>
                    <a:pt x="3035" y="77"/>
                  </a:lnTo>
                  <a:lnTo>
                    <a:pt x="3048" y="124"/>
                  </a:lnTo>
                  <a:lnTo>
                    <a:pt x="2913" y="62"/>
                  </a:lnTo>
                  <a:lnTo>
                    <a:pt x="112" y="62"/>
                  </a:lnTo>
                  <a:lnTo>
                    <a:pt x="0" y="124"/>
                  </a:lnTo>
                  <a:close/>
                </a:path>
              </a:pathLst>
            </a:custGeom>
            <a:solidFill>
              <a:schemeClr val="accent1">
                <a:lumMod val="50000"/>
              </a:schemeClr>
            </a:solidFill>
            <a:ln w="9525">
              <a:noFill/>
              <a:round/>
              <a:headEnd/>
              <a:tailEnd/>
            </a:ln>
          </p:spPr>
          <p:txBody>
            <a:bodyPr/>
            <a:lstStyle/>
            <a:p>
              <a:pPr>
                <a:defRPr/>
              </a:pPr>
              <a:endParaRPr lang="en-GB" dirty="0"/>
            </a:p>
          </p:txBody>
        </p:sp>
        <p:sp>
          <p:nvSpPr>
            <p:cNvPr id="9" name="Rectangle 7"/>
            <p:cNvSpPr>
              <a:spLocks noChangeArrowheads="1"/>
            </p:cNvSpPr>
            <p:nvPr/>
          </p:nvSpPr>
          <p:spPr bwMode="auto">
            <a:xfrm>
              <a:off x="1612" y="856"/>
              <a:ext cx="2667" cy="3006"/>
            </a:xfrm>
            <a:prstGeom prst="rect">
              <a:avLst/>
            </a:prstGeom>
            <a:solidFill>
              <a:srgbClr val="FFFFFF"/>
            </a:solidFill>
            <a:ln w="9525">
              <a:noFill/>
              <a:miter lim="800000"/>
              <a:headEnd/>
              <a:tailEnd/>
            </a:ln>
          </p:spPr>
          <p:txBody>
            <a:bodyPr/>
            <a:lstStyle/>
            <a:p>
              <a:endParaRPr lang="en-GB" dirty="0"/>
            </a:p>
          </p:txBody>
        </p:sp>
        <p:sp>
          <p:nvSpPr>
            <p:cNvPr id="10" name="Freeform 8"/>
            <p:cNvSpPr>
              <a:spLocks/>
            </p:cNvSpPr>
            <p:nvPr/>
          </p:nvSpPr>
          <p:spPr bwMode="auto">
            <a:xfrm>
              <a:off x="2402" y="380"/>
              <a:ext cx="1073" cy="421"/>
            </a:xfrm>
            <a:custGeom>
              <a:avLst/>
              <a:gdLst>
                <a:gd name="T0" fmla="*/ 359 w 1073"/>
                <a:gd name="T1" fmla="*/ 0 h 421"/>
                <a:gd name="T2" fmla="*/ 292 w 1073"/>
                <a:gd name="T3" fmla="*/ 7 h 421"/>
                <a:gd name="T4" fmla="*/ 224 w 1073"/>
                <a:gd name="T5" fmla="*/ 32 h 421"/>
                <a:gd name="T6" fmla="*/ 166 w 1073"/>
                <a:gd name="T7" fmla="*/ 65 h 421"/>
                <a:gd name="T8" fmla="*/ 112 w 1073"/>
                <a:gd name="T9" fmla="*/ 109 h 421"/>
                <a:gd name="T10" fmla="*/ 67 w 1073"/>
                <a:gd name="T11" fmla="*/ 157 h 421"/>
                <a:gd name="T12" fmla="*/ 31 w 1073"/>
                <a:gd name="T13" fmla="*/ 205 h 421"/>
                <a:gd name="T14" fmla="*/ 9 w 1073"/>
                <a:gd name="T15" fmla="*/ 252 h 421"/>
                <a:gd name="T16" fmla="*/ 0 w 1073"/>
                <a:gd name="T17" fmla="*/ 292 h 421"/>
                <a:gd name="T18" fmla="*/ 13 w 1073"/>
                <a:gd name="T19" fmla="*/ 340 h 421"/>
                <a:gd name="T20" fmla="*/ 45 w 1073"/>
                <a:gd name="T21" fmla="*/ 384 h 421"/>
                <a:gd name="T22" fmla="*/ 94 w 1073"/>
                <a:gd name="T23" fmla="*/ 410 h 421"/>
                <a:gd name="T24" fmla="*/ 126 w 1073"/>
                <a:gd name="T25" fmla="*/ 417 h 421"/>
                <a:gd name="T26" fmla="*/ 157 w 1073"/>
                <a:gd name="T27" fmla="*/ 421 h 421"/>
                <a:gd name="T28" fmla="*/ 916 w 1073"/>
                <a:gd name="T29" fmla="*/ 421 h 421"/>
                <a:gd name="T30" fmla="*/ 947 w 1073"/>
                <a:gd name="T31" fmla="*/ 417 h 421"/>
                <a:gd name="T32" fmla="*/ 974 w 1073"/>
                <a:gd name="T33" fmla="*/ 410 h 421"/>
                <a:gd name="T34" fmla="*/ 1028 w 1073"/>
                <a:gd name="T35" fmla="*/ 384 h 421"/>
                <a:gd name="T36" fmla="*/ 1060 w 1073"/>
                <a:gd name="T37" fmla="*/ 340 h 421"/>
                <a:gd name="T38" fmla="*/ 1068 w 1073"/>
                <a:gd name="T39" fmla="*/ 318 h 421"/>
                <a:gd name="T40" fmla="*/ 1073 w 1073"/>
                <a:gd name="T41" fmla="*/ 292 h 421"/>
                <a:gd name="T42" fmla="*/ 1064 w 1073"/>
                <a:gd name="T43" fmla="*/ 252 h 421"/>
                <a:gd name="T44" fmla="*/ 1037 w 1073"/>
                <a:gd name="T45" fmla="*/ 205 h 421"/>
                <a:gd name="T46" fmla="*/ 1001 w 1073"/>
                <a:gd name="T47" fmla="*/ 157 h 421"/>
                <a:gd name="T48" fmla="*/ 947 w 1073"/>
                <a:gd name="T49" fmla="*/ 109 h 421"/>
                <a:gd name="T50" fmla="*/ 889 w 1073"/>
                <a:gd name="T51" fmla="*/ 65 h 421"/>
                <a:gd name="T52" fmla="*/ 826 w 1073"/>
                <a:gd name="T53" fmla="*/ 32 h 421"/>
                <a:gd name="T54" fmla="*/ 754 w 1073"/>
                <a:gd name="T55" fmla="*/ 7 h 421"/>
                <a:gd name="T56" fmla="*/ 687 w 1073"/>
                <a:gd name="T57" fmla="*/ 0 h 421"/>
                <a:gd name="T58" fmla="*/ 359 w 1073"/>
                <a:gd name="T59" fmla="*/ 0 h 421"/>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1073"/>
                <a:gd name="T91" fmla="*/ 0 h 421"/>
                <a:gd name="T92" fmla="*/ 1073 w 1073"/>
                <a:gd name="T93" fmla="*/ 421 h 421"/>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1073" h="421">
                  <a:moveTo>
                    <a:pt x="359" y="0"/>
                  </a:moveTo>
                  <a:lnTo>
                    <a:pt x="292" y="7"/>
                  </a:lnTo>
                  <a:lnTo>
                    <a:pt x="224" y="32"/>
                  </a:lnTo>
                  <a:lnTo>
                    <a:pt x="166" y="65"/>
                  </a:lnTo>
                  <a:lnTo>
                    <a:pt x="112" y="109"/>
                  </a:lnTo>
                  <a:lnTo>
                    <a:pt x="67" y="157"/>
                  </a:lnTo>
                  <a:lnTo>
                    <a:pt x="31" y="205"/>
                  </a:lnTo>
                  <a:lnTo>
                    <a:pt x="9" y="252"/>
                  </a:lnTo>
                  <a:lnTo>
                    <a:pt x="0" y="292"/>
                  </a:lnTo>
                  <a:lnTo>
                    <a:pt x="13" y="340"/>
                  </a:lnTo>
                  <a:lnTo>
                    <a:pt x="45" y="384"/>
                  </a:lnTo>
                  <a:lnTo>
                    <a:pt x="94" y="410"/>
                  </a:lnTo>
                  <a:lnTo>
                    <a:pt x="126" y="417"/>
                  </a:lnTo>
                  <a:lnTo>
                    <a:pt x="157" y="421"/>
                  </a:lnTo>
                  <a:lnTo>
                    <a:pt x="916" y="421"/>
                  </a:lnTo>
                  <a:lnTo>
                    <a:pt x="947" y="417"/>
                  </a:lnTo>
                  <a:lnTo>
                    <a:pt x="974" y="410"/>
                  </a:lnTo>
                  <a:lnTo>
                    <a:pt x="1028" y="384"/>
                  </a:lnTo>
                  <a:lnTo>
                    <a:pt x="1060" y="340"/>
                  </a:lnTo>
                  <a:lnTo>
                    <a:pt x="1068" y="318"/>
                  </a:lnTo>
                  <a:lnTo>
                    <a:pt x="1073" y="292"/>
                  </a:lnTo>
                  <a:lnTo>
                    <a:pt x="1064" y="252"/>
                  </a:lnTo>
                  <a:lnTo>
                    <a:pt x="1037" y="205"/>
                  </a:lnTo>
                  <a:lnTo>
                    <a:pt x="1001" y="157"/>
                  </a:lnTo>
                  <a:lnTo>
                    <a:pt x="947" y="109"/>
                  </a:lnTo>
                  <a:lnTo>
                    <a:pt x="889" y="65"/>
                  </a:lnTo>
                  <a:lnTo>
                    <a:pt x="826" y="32"/>
                  </a:lnTo>
                  <a:lnTo>
                    <a:pt x="754" y="7"/>
                  </a:lnTo>
                  <a:lnTo>
                    <a:pt x="687" y="0"/>
                  </a:lnTo>
                  <a:lnTo>
                    <a:pt x="359" y="0"/>
                  </a:lnTo>
                  <a:close/>
                </a:path>
              </a:pathLst>
            </a:custGeom>
            <a:solidFill>
              <a:srgbClr val="808080"/>
            </a:solidFill>
            <a:ln w="9525">
              <a:noFill/>
              <a:round/>
              <a:headEnd/>
              <a:tailEnd/>
            </a:ln>
          </p:spPr>
          <p:txBody>
            <a:bodyPr/>
            <a:lstStyle/>
            <a:p>
              <a:endParaRPr lang="en-GB" dirty="0"/>
            </a:p>
          </p:txBody>
        </p:sp>
        <p:sp>
          <p:nvSpPr>
            <p:cNvPr id="11" name="Freeform 9"/>
            <p:cNvSpPr>
              <a:spLocks/>
            </p:cNvSpPr>
            <p:nvPr/>
          </p:nvSpPr>
          <p:spPr bwMode="auto">
            <a:xfrm>
              <a:off x="2411" y="380"/>
              <a:ext cx="1051" cy="421"/>
            </a:xfrm>
            <a:custGeom>
              <a:avLst/>
              <a:gdLst>
                <a:gd name="T0" fmla="*/ 355 w 1051"/>
                <a:gd name="T1" fmla="*/ 0 h 421"/>
                <a:gd name="T2" fmla="*/ 287 w 1051"/>
                <a:gd name="T3" fmla="*/ 7 h 421"/>
                <a:gd name="T4" fmla="*/ 220 w 1051"/>
                <a:gd name="T5" fmla="*/ 32 h 421"/>
                <a:gd name="T6" fmla="*/ 162 w 1051"/>
                <a:gd name="T7" fmla="*/ 65 h 421"/>
                <a:gd name="T8" fmla="*/ 108 w 1051"/>
                <a:gd name="T9" fmla="*/ 109 h 421"/>
                <a:gd name="T10" fmla="*/ 63 w 1051"/>
                <a:gd name="T11" fmla="*/ 157 h 421"/>
                <a:gd name="T12" fmla="*/ 31 w 1051"/>
                <a:gd name="T13" fmla="*/ 205 h 421"/>
                <a:gd name="T14" fmla="*/ 9 w 1051"/>
                <a:gd name="T15" fmla="*/ 252 h 421"/>
                <a:gd name="T16" fmla="*/ 0 w 1051"/>
                <a:gd name="T17" fmla="*/ 292 h 421"/>
                <a:gd name="T18" fmla="*/ 13 w 1051"/>
                <a:gd name="T19" fmla="*/ 340 h 421"/>
                <a:gd name="T20" fmla="*/ 45 w 1051"/>
                <a:gd name="T21" fmla="*/ 384 h 421"/>
                <a:gd name="T22" fmla="*/ 94 w 1051"/>
                <a:gd name="T23" fmla="*/ 410 h 421"/>
                <a:gd name="T24" fmla="*/ 121 w 1051"/>
                <a:gd name="T25" fmla="*/ 417 h 421"/>
                <a:gd name="T26" fmla="*/ 153 w 1051"/>
                <a:gd name="T27" fmla="*/ 421 h 421"/>
                <a:gd name="T28" fmla="*/ 898 w 1051"/>
                <a:gd name="T29" fmla="*/ 421 h 421"/>
                <a:gd name="T30" fmla="*/ 929 w 1051"/>
                <a:gd name="T31" fmla="*/ 417 h 421"/>
                <a:gd name="T32" fmla="*/ 956 w 1051"/>
                <a:gd name="T33" fmla="*/ 410 h 421"/>
                <a:gd name="T34" fmla="*/ 1006 w 1051"/>
                <a:gd name="T35" fmla="*/ 384 h 421"/>
                <a:gd name="T36" fmla="*/ 1037 w 1051"/>
                <a:gd name="T37" fmla="*/ 340 h 421"/>
                <a:gd name="T38" fmla="*/ 1051 w 1051"/>
                <a:gd name="T39" fmla="*/ 292 h 421"/>
                <a:gd name="T40" fmla="*/ 1042 w 1051"/>
                <a:gd name="T41" fmla="*/ 252 h 421"/>
                <a:gd name="T42" fmla="*/ 1019 w 1051"/>
                <a:gd name="T43" fmla="*/ 205 h 421"/>
                <a:gd name="T44" fmla="*/ 979 w 1051"/>
                <a:gd name="T45" fmla="*/ 157 h 421"/>
                <a:gd name="T46" fmla="*/ 929 w 1051"/>
                <a:gd name="T47" fmla="*/ 109 h 421"/>
                <a:gd name="T48" fmla="*/ 875 w 1051"/>
                <a:gd name="T49" fmla="*/ 65 h 421"/>
                <a:gd name="T50" fmla="*/ 808 w 1051"/>
                <a:gd name="T51" fmla="*/ 32 h 421"/>
                <a:gd name="T52" fmla="*/ 741 w 1051"/>
                <a:gd name="T53" fmla="*/ 7 h 421"/>
                <a:gd name="T54" fmla="*/ 673 w 1051"/>
                <a:gd name="T55" fmla="*/ 0 h 421"/>
                <a:gd name="T56" fmla="*/ 355 w 1051"/>
                <a:gd name="T57" fmla="*/ 0 h 42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051"/>
                <a:gd name="T88" fmla="*/ 0 h 421"/>
                <a:gd name="T89" fmla="*/ 1051 w 1051"/>
                <a:gd name="T90" fmla="*/ 421 h 421"/>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051" h="421">
                  <a:moveTo>
                    <a:pt x="355" y="0"/>
                  </a:moveTo>
                  <a:lnTo>
                    <a:pt x="287" y="7"/>
                  </a:lnTo>
                  <a:lnTo>
                    <a:pt x="220" y="32"/>
                  </a:lnTo>
                  <a:lnTo>
                    <a:pt x="162" y="65"/>
                  </a:lnTo>
                  <a:lnTo>
                    <a:pt x="108" y="109"/>
                  </a:lnTo>
                  <a:lnTo>
                    <a:pt x="63" y="157"/>
                  </a:lnTo>
                  <a:lnTo>
                    <a:pt x="31" y="205"/>
                  </a:lnTo>
                  <a:lnTo>
                    <a:pt x="9" y="252"/>
                  </a:lnTo>
                  <a:lnTo>
                    <a:pt x="0" y="292"/>
                  </a:lnTo>
                  <a:lnTo>
                    <a:pt x="13" y="340"/>
                  </a:lnTo>
                  <a:lnTo>
                    <a:pt x="45" y="384"/>
                  </a:lnTo>
                  <a:lnTo>
                    <a:pt x="94" y="410"/>
                  </a:lnTo>
                  <a:lnTo>
                    <a:pt x="121" y="417"/>
                  </a:lnTo>
                  <a:lnTo>
                    <a:pt x="153" y="421"/>
                  </a:lnTo>
                  <a:lnTo>
                    <a:pt x="898" y="421"/>
                  </a:lnTo>
                  <a:lnTo>
                    <a:pt x="929" y="417"/>
                  </a:lnTo>
                  <a:lnTo>
                    <a:pt x="956" y="410"/>
                  </a:lnTo>
                  <a:lnTo>
                    <a:pt x="1006" y="384"/>
                  </a:lnTo>
                  <a:lnTo>
                    <a:pt x="1037" y="340"/>
                  </a:lnTo>
                  <a:lnTo>
                    <a:pt x="1051" y="292"/>
                  </a:lnTo>
                  <a:lnTo>
                    <a:pt x="1042" y="252"/>
                  </a:lnTo>
                  <a:lnTo>
                    <a:pt x="1019" y="205"/>
                  </a:lnTo>
                  <a:lnTo>
                    <a:pt x="979" y="157"/>
                  </a:lnTo>
                  <a:lnTo>
                    <a:pt x="929" y="109"/>
                  </a:lnTo>
                  <a:lnTo>
                    <a:pt x="875" y="65"/>
                  </a:lnTo>
                  <a:lnTo>
                    <a:pt x="808" y="32"/>
                  </a:lnTo>
                  <a:lnTo>
                    <a:pt x="741" y="7"/>
                  </a:lnTo>
                  <a:lnTo>
                    <a:pt x="673" y="0"/>
                  </a:lnTo>
                  <a:lnTo>
                    <a:pt x="355" y="0"/>
                  </a:lnTo>
                  <a:close/>
                </a:path>
              </a:pathLst>
            </a:custGeom>
            <a:solidFill>
              <a:srgbClr val="898989"/>
            </a:solidFill>
            <a:ln w="9525">
              <a:noFill/>
              <a:round/>
              <a:headEnd/>
              <a:tailEnd/>
            </a:ln>
          </p:spPr>
          <p:txBody>
            <a:bodyPr/>
            <a:lstStyle/>
            <a:p>
              <a:endParaRPr lang="en-GB" dirty="0"/>
            </a:p>
          </p:txBody>
        </p:sp>
        <p:sp>
          <p:nvSpPr>
            <p:cNvPr id="12" name="Freeform 10"/>
            <p:cNvSpPr>
              <a:spLocks/>
            </p:cNvSpPr>
            <p:nvPr/>
          </p:nvSpPr>
          <p:spPr bwMode="auto">
            <a:xfrm>
              <a:off x="2420" y="380"/>
              <a:ext cx="1033" cy="421"/>
            </a:xfrm>
            <a:custGeom>
              <a:avLst/>
              <a:gdLst>
                <a:gd name="T0" fmla="*/ 346 w 1033"/>
                <a:gd name="T1" fmla="*/ 0 h 421"/>
                <a:gd name="T2" fmla="*/ 278 w 1033"/>
                <a:gd name="T3" fmla="*/ 7 h 421"/>
                <a:gd name="T4" fmla="*/ 215 w 1033"/>
                <a:gd name="T5" fmla="*/ 32 h 421"/>
                <a:gd name="T6" fmla="*/ 157 w 1033"/>
                <a:gd name="T7" fmla="*/ 65 h 421"/>
                <a:gd name="T8" fmla="*/ 108 w 1033"/>
                <a:gd name="T9" fmla="*/ 109 h 421"/>
                <a:gd name="T10" fmla="*/ 63 w 1033"/>
                <a:gd name="T11" fmla="*/ 157 h 421"/>
                <a:gd name="T12" fmla="*/ 27 w 1033"/>
                <a:gd name="T13" fmla="*/ 205 h 421"/>
                <a:gd name="T14" fmla="*/ 9 w 1033"/>
                <a:gd name="T15" fmla="*/ 252 h 421"/>
                <a:gd name="T16" fmla="*/ 0 w 1033"/>
                <a:gd name="T17" fmla="*/ 292 h 421"/>
                <a:gd name="T18" fmla="*/ 13 w 1033"/>
                <a:gd name="T19" fmla="*/ 340 h 421"/>
                <a:gd name="T20" fmla="*/ 45 w 1033"/>
                <a:gd name="T21" fmla="*/ 384 h 421"/>
                <a:gd name="T22" fmla="*/ 94 w 1033"/>
                <a:gd name="T23" fmla="*/ 410 h 421"/>
                <a:gd name="T24" fmla="*/ 121 w 1033"/>
                <a:gd name="T25" fmla="*/ 417 h 421"/>
                <a:gd name="T26" fmla="*/ 153 w 1033"/>
                <a:gd name="T27" fmla="*/ 421 h 421"/>
                <a:gd name="T28" fmla="*/ 880 w 1033"/>
                <a:gd name="T29" fmla="*/ 421 h 421"/>
                <a:gd name="T30" fmla="*/ 911 w 1033"/>
                <a:gd name="T31" fmla="*/ 417 h 421"/>
                <a:gd name="T32" fmla="*/ 938 w 1033"/>
                <a:gd name="T33" fmla="*/ 410 h 421"/>
                <a:gd name="T34" fmla="*/ 988 w 1033"/>
                <a:gd name="T35" fmla="*/ 384 h 421"/>
                <a:gd name="T36" fmla="*/ 1019 w 1033"/>
                <a:gd name="T37" fmla="*/ 340 h 421"/>
                <a:gd name="T38" fmla="*/ 1033 w 1033"/>
                <a:gd name="T39" fmla="*/ 292 h 421"/>
                <a:gd name="T40" fmla="*/ 1024 w 1033"/>
                <a:gd name="T41" fmla="*/ 252 h 421"/>
                <a:gd name="T42" fmla="*/ 1001 w 1033"/>
                <a:gd name="T43" fmla="*/ 205 h 421"/>
                <a:gd name="T44" fmla="*/ 961 w 1033"/>
                <a:gd name="T45" fmla="*/ 157 h 421"/>
                <a:gd name="T46" fmla="*/ 916 w 1033"/>
                <a:gd name="T47" fmla="*/ 109 h 421"/>
                <a:gd name="T48" fmla="*/ 857 w 1033"/>
                <a:gd name="T49" fmla="*/ 65 h 421"/>
                <a:gd name="T50" fmla="*/ 795 w 1033"/>
                <a:gd name="T51" fmla="*/ 32 h 421"/>
                <a:gd name="T52" fmla="*/ 727 w 1033"/>
                <a:gd name="T53" fmla="*/ 7 h 421"/>
                <a:gd name="T54" fmla="*/ 660 w 1033"/>
                <a:gd name="T55" fmla="*/ 0 h 421"/>
                <a:gd name="T56" fmla="*/ 346 w 1033"/>
                <a:gd name="T57" fmla="*/ 0 h 42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033"/>
                <a:gd name="T88" fmla="*/ 0 h 421"/>
                <a:gd name="T89" fmla="*/ 1033 w 1033"/>
                <a:gd name="T90" fmla="*/ 421 h 421"/>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033" h="421">
                  <a:moveTo>
                    <a:pt x="346" y="0"/>
                  </a:moveTo>
                  <a:lnTo>
                    <a:pt x="278" y="7"/>
                  </a:lnTo>
                  <a:lnTo>
                    <a:pt x="215" y="32"/>
                  </a:lnTo>
                  <a:lnTo>
                    <a:pt x="157" y="65"/>
                  </a:lnTo>
                  <a:lnTo>
                    <a:pt x="108" y="109"/>
                  </a:lnTo>
                  <a:lnTo>
                    <a:pt x="63" y="157"/>
                  </a:lnTo>
                  <a:lnTo>
                    <a:pt x="27" y="205"/>
                  </a:lnTo>
                  <a:lnTo>
                    <a:pt x="9" y="252"/>
                  </a:lnTo>
                  <a:lnTo>
                    <a:pt x="0" y="292"/>
                  </a:lnTo>
                  <a:lnTo>
                    <a:pt x="13" y="340"/>
                  </a:lnTo>
                  <a:lnTo>
                    <a:pt x="45" y="384"/>
                  </a:lnTo>
                  <a:lnTo>
                    <a:pt x="94" y="410"/>
                  </a:lnTo>
                  <a:lnTo>
                    <a:pt x="121" y="417"/>
                  </a:lnTo>
                  <a:lnTo>
                    <a:pt x="153" y="421"/>
                  </a:lnTo>
                  <a:lnTo>
                    <a:pt x="880" y="421"/>
                  </a:lnTo>
                  <a:lnTo>
                    <a:pt x="911" y="417"/>
                  </a:lnTo>
                  <a:lnTo>
                    <a:pt x="938" y="410"/>
                  </a:lnTo>
                  <a:lnTo>
                    <a:pt x="988" y="384"/>
                  </a:lnTo>
                  <a:lnTo>
                    <a:pt x="1019" y="340"/>
                  </a:lnTo>
                  <a:lnTo>
                    <a:pt x="1033" y="292"/>
                  </a:lnTo>
                  <a:lnTo>
                    <a:pt x="1024" y="252"/>
                  </a:lnTo>
                  <a:lnTo>
                    <a:pt x="1001" y="205"/>
                  </a:lnTo>
                  <a:lnTo>
                    <a:pt x="961" y="157"/>
                  </a:lnTo>
                  <a:lnTo>
                    <a:pt x="916" y="109"/>
                  </a:lnTo>
                  <a:lnTo>
                    <a:pt x="857" y="65"/>
                  </a:lnTo>
                  <a:lnTo>
                    <a:pt x="795" y="32"/>
                  </a:lnTo>
                  <a:lnTo>
                    <a:pt x="727" y="7"/>
                  </a:lnTo>
                  <a:lnTo>
                    <a:pt x="660" y="0"/>
                  </a:lnTo>
                  <a:lnTo>
                    <a:pt x="346" y="0"/>
                  </a:lnTo>
                  <a:close/>
                </a:path>
              </a:pathLst>
            </a:custGeom>
            <a:solidFill>
              <a:srgbClr val="929292"/>
            </a:solidFill>
            <a:ln w="9525">
              <a:noFill/>
              <a:round/>
              <a:headEnd/>
              <a:tailEnd/>
            </a:ln>
          </p:spPr>
          <p:txBody>
            <a:bodyPr/>
            <a:lstStyle/>
            <a:p>
              <a:endParaRPr lang="en-GB" dirty="0"/>
            </a:p>
          </p:txBody>
        </p:sp>
        <p:sp>
          <p:nvSpPr>
            <p:cNvPr id="13" name="Freeform 11"/>
            <p:cNvSpPr>
              <a:spLocks/>
            </p:cNvSpPr>
            <p:nvPr/>
          </p:nvSpPr>
          <p:spPr bwMode="auto">
            <a:xfrm>
              <a:off x="2424" y="380"/>
              <a:ext cx="1020" cy="421"/>
            </a:xfrm>
            <a:custGeom>
              <a:avLst/>
              <a:gdLst>
                <a:gd name="T0" fmla="*/ 342 w 1020"/>
                <a:gd name="T1" fmla="*/ 0 h 421"/>
                <a:gd name="T2" fmla="*/ 279 w 1020"/>
                <a:gd name="T3" fmla="*/ 7 h 421"/>
                <a:gd name="T4" fmla="*/ 216 w 1020"/>
                <a:gd name="T5" fmla="*/ 32 h 421"/>
                <a:gd name="T6" fmla="*/ 158 w 1020"/>
                <a:gd name="T7" fmla="*/ 65 h 421"/>
                <a:gd name="T8" fmla="*/ 104 w 1020"/>
                <a:gd name="T9" fmla="*/ 109 h 421"/>
                <a:gd name="T10" fmla="*/ 63 w 1020"/>
                <a:gd name="T11" fmla="*/ 157 h 421"/>
                <a:gd name="T12" fmla="*/ 27 w 1020"/>
                <a:gd name="T13" fmla="*/ 205 h 421"/>
                <a:gd name="T14" fmla="*/ 9 w 1020"/>
                <a:gd name="T15" fmla="*/ 252 h 421"/>
                <a:gd name="T16" fmla="*/ 0 w 1020"/>
                <a:gd name="T17" fmla="*/ 292 h 421"/>
                <a:gd name="T18" fmla="*/ 14 w 1020"/>
                <a:gd name="T19" fmla="*/ 340 h 421"/>
                <a:gd name="T20" fmla="*/ 45 w 1020"/>
                <a:gd name="T21" fmla="*/ 384 h 421"/>
                <a:gd name="T22" fmla="*/ 95 w 1020"/>
                <a:gd name="T23" fmla="*/ 410 h 421"/>
                <a:gd name="T24" fmla="*/ 122 w 1020"/>
                <a:gd name="T25" fmla="*/ 417 h 421"/>
                <a:gd name="T26" fmla="*/ 153 w 1020"/>
                <a:gd name="T27" fmla="*/ 421 h 421"/>
                <a:gd name="T28" fmla="*/ 867 w 1020"/>
                <a:gd name="T29" fmla="*/ 421 h 421"/>
                <a:gd name="T30" fmla="*/ 898 w 1020"/>
                <a:gd name="T31" fmla="*/ 417 h 421"/>
                <a:gd name="T32" fmla="*/ 925 w 1020"/>
                <a:gd name="T33" fmla="*/ 410 h 421"/>
                <a:gd name="T34" fmla="*/ 975 w 1020"/>
                <a:gd name="T35" fmla="*/ 384 h 421"/>
                <a:gd name="T36" fmla="*/ 1006 w 1020"/>
                <a:gd name="T37" fmla="*/ 340 h 421"/>
                <a:gd name="T38" fmla="*/ 1020 w 1020"/>
                <a:gd name="T39" fmla="*/ 292 h 421"/>
                <a:gd name="T40" fmla="*/ 1011 w 1020"/>
                <a:gd name="T41" fmla="*/ 252 h 421"/>
                <a:gd name="T42" fmla="*/ 988 w 1020"/>
                <a:gd name="T43" fmla="*/ 205 h 421"/>
                <a:gd name="T44" fmla="*/ 948 w 1020"/>
                <a:gd name="T45" fmla="*/ 157 h 421"/>
                <a:gd name="T46" fmla="*/ 903 w 1020"/>
                <a:gd name="T47" fmla="*/ 109 h 421"/>
                <a:gd name="T48" fmla="*/ 844 w 1020"/>
                <a:gd name="T49" fmla="*/ 65 h 421"/>
                <a:gd name="T50" fmla="*/ 782 w 1020"/>
                <a:gd name="T51" fmla="*/ 32 h 421"/>
                <a:gd name="T52" fmla="*/ 719 w 1020"/>
                <a:gd name="T53" fmla="*/ 7 h 421"/>
                <a:gd name="T54" fmla="*/ 651 w 1020"/>
                <a:gd name="T55" fmla="*/ 0 h 421"/>
                <a:gd name="T56" fmla="*/ 342 w 1020"/>
                <a:gd name="T57" fmla="*/ 0 h 42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020"/>
                <a:gd name="T88" fmla="*/ 0 h 421"/>
                <a:gd name="T89" fmla="*/ 1020 w 1020"/>
                <a:gd name="T90" fmla="*/ 421 h 421"/>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020" h="421">
                  <a:moveTo>
                    <a:pt x="342" y="0"/>
                  </a:moveTo>
                  <a:lnTo>
                    <a:pt x="279" y="7"/>
                  </a:lnTo>
                  <a:lnTo>
                    <a:pt x="216" y="32"/>
                  </a:lnTo>
                  <a:lnTo>
                    <a:pt x="158" y="65"/>
                  </a:lnTo>
                  <a:lnTo>
                    <a:pt x="104" y="109"/>
                  </a:lnTo>
                  <a:lnTo>
                    <a:pt x="63" y="157"/>
                  </a:lnTo>
                  <a:lnTo>
                    <a:pt x="27" y="205"/>
                  </a:lnTo>
                  <a:lnTo>
                    <a:pt x="9" y="252"/>
                  </a:lnTo>
                  <a:lnTo>
                    <a:pt x="0" y="292"/>
                  </a:lnTo>
                  <a:lnTo>
                    <a:pt x="14" y="340"/>
                  </a:lnTo>
                  <a:lnTo>
                    <a:pt x="45" y="384"/>
                  </a:lnTo>
                  <a:lnTo>
                    <a:pt x="95" y="410"/>
                  </a:lnTo>
                  <a:lnTo>
                    <a:pt x="122" y="417"/>
                  </a:lnTo>
                  <a:lnTo>
                    <a:pt x="153" y="421"/>
                  </a:lnTo>
                  <a:lnTo>
                    <a:pt x="867" y="421"/>
                  </a:lnTo>
                  <a:lnTo>
                    <a:pt x="898" y="417"/>
                  </a:lnTo>
                  <a:lnTo>
                    <a:pt x="925" y="410"/>
                  </a:lnTo>
                  <a:lnTo>
                    <a:pt x="975" y="384"/>
                  </a:lnTo>
                  <a:lnTo>
                    <a:pt x="1006" y="340"/>
                  </a:lnTo>
                  <a:lnTo>
                    <a:pt x="1020" y="292"/>
                  </a:lnTo>
                  <a:lnTo>
                    <a:pt x="1011" y="252"/>
                  </a:lnTo>
                  <a:lnTo>
                    <a:pt x="988" y="205"/>
                  </a:lnTo>
                  <a:lnTo>
                    <a:pt x="948" y="157"/>
                  </a:lnTo>
                  <a:lnTo>
                    <a:pt x="903" y="109"/>
                  </a:lnTo>
                  <a:lnTo>
                    <a:pt x="844" y="65"/>
                  </a:lnTo>
                  <a:lnTo>
                    <a:pt x="782" y="32"/>
                  </a:lnTo>
                  <a:lnTo>
                    <a:pt x="719" y="7"/>
                  </a:lnTo>
                  <a:lnTo>
                    <a:pt x="651" y="0"/>
                  </a:lnTo>
                  <a:lnTo>
                    <a:pt x="342" y="0"/>
                  </a:lnTo>
                  <a:close/>
                </a:path>
              </a:pathLst>
            </a:custGeom>
            <a:solidFill>
              <a:srgbClr val="9B9B9B"/>
            </a:solidFill>
            <a:ln w="9525">
              <a:noFill/>
              <a:round/>
              <a:headEnd/>
              <a:tailEnd/>
            </a:ln>
          </p:spPr>
          <p:txBody>
            <a:bodyPr/>
            <a:lstStyle/>
            <a:p>
              <a:endParaRPr lang="en-GB" dirty="0"/>
            </a:p>
          </p:txBody>
        </p:sp>
        <p:sp>
          <p:nvSpPr>
            <p:cNvPr id="14" name="Freeform 12"/>
            <p:cNvSpPr>
              <a:spLocks/>
            </p:cNvSpPr>
            <p:nvPr/>
          </p:nvSpPr>
          <p:spPr bwMode="auto">
            <a:xfrm>
              <a:off x="2433" y="380"/>
              <a:ext cx="997" cy="421"/>
            </a:xfrm>
            <a:custGeom>
              <a:avLst/>
              <a:gdLst>
                <a:gd name="T0" fmla="*/ 337 w 997"/>
                <a:gd name="T1" fmla="*/ 0 h 421"/>
                <a:gd name="T2" fmla="*/ 274 w 997"/>
                <a:gd name="T3" fmla="*/ 7 h 421"/>
                <a:gd name="T4" fmla="*/ 211 w 997"/>
                <a:gd name="T5" fmla="*/ 32 h 421"/>
                <a:gd name="T6" fmla="*/ 153 w 997"/>
                <a:gd name="T7" fmla="*/ 65 h 421"/>
                <a:gd name="T8" fmla="*/ 104 w 997"/>
                <a:gd name="T9" fmla="*/ 109 h 421"/>
                <a:gd name="T10" fmla="*/ 59 w 997"/>
                <a:gd name="T11" fmla="*/ 157 h 421"/>
                <a:gd name="T12" fmla="*/ 27 w 997"/>
                <a:gd name="T13" fmla="*/ 205 h 421"/>
                <a:gd name="T14" fmla="*/ 9 w 997"/>
                <a:gd name="T15" fmla="*/ 252 h 421"/>
                <a:gd name="T16" fmla="*/ 0 w 997"/>
                <a:gd name="T17" fmla="*/ 292 h 421"/>
                <a:gd name="T18" fmla="*/ 14 w 997"/>
                <a:gd name="T19" fmla="*/ 340 h 421"/>
                <a:gd name="T20" fmla="*/ 45 w 997"/>
                <a:gd name="T21" fmla="*/ 384 h 421"/>
                <a:gd name="T22" fmla="*/ 90 w 997"/>
                <a:gd name="T23" fmla="*/ 410 h 421"/>
                <a:gd name="T24" fmla="*/ 117 w 997"/>
                <a:gd name="T25" fmla="*/ 417 h 421"/>
                <a:gd name="T26" fmla="*/ 149 w 997"/>
                <a:gd name="T27" fmla="*/ 421 h 421"/>
                <a:gd name="T28" fmla="*/ 853 w 997"/>
                <a:gd name="T29" fmla="*/ 421 h 421"/>
                <a:gd name="T30" fmla="*/ 885 w 997"/>
                <a:gd name="T31" fmla="*/ 417 h 421"/>
                <a:gd name="T32" fmla="*/ 912 w 997"/>
                <a:gd name="T33" fmla="*/ 410 h 421"/>
                <a:gd name="T34" fmla="*/ 957 w 997"/>
                <a:gd name="T35" fmla="*/ 384 h 421"/>
                <a:gd name="T36" fmla="*/ 988 w 997"/>
                <a:gd name="T37" fmla="*/ 340 h 421"/>
                <a:gd name="T38" fmla="*/ 997 w 997"/>
                <a:gd name="T39" fmla="*/ 292 h 421"/>
                <a:gd name="T40" fmla="*/ 988 w 997"/>
                <a:gd name="T41" fmla="*/ 252 h 421"/>
                <a:gd name="T42" fmla="*/ 966 w 997"/>
                <a:gd name="T43" fmla="*/ 205 h 421"/>
                <a:gd name="T44" fmla="*/ 930 w 997"/>
                <a:gd name="T45" fmla="*/ 157 h 421"/>
                <a:gd name="T46" fmla="*/ 885 w 997"/>
                <a:gd name="T47" fmla="*/ 109 h 421"/>
                <a:gd name="T48" fmla="*/ 831 w 997"/>
                <a:gd name="T49" fmla="*/ 65 h 421"/>
                <a:gd name="T50" fmla="*/ 768 w 997"/>
                <a:gd name="T51" fmla="*/ 32 h 421"/>
                <a:gd name="T52" fmla="*/ 705 w 997"/>
                <a:gd name="T53" fmla="*/ 7 h 421"/>
                <a:gd name="T54" fmla="*/ 642 w 997"/>
                <a:gd name="T55" fmla="*/ 0 h 421"/>
                <a:gd name="T56" fmla="*/ 337 w 997"/>
                <a:gd name="T57" fmla="*/ 0 h 42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997"/>
                <a:gd name="T88" fmla="*/ 0 h 421"/>
                <a:gd name="T89" fmla="*/ 997 w 997"/>
                <a:gd name="T90" fmla="*/ 421 h 421"/>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997" h="421">
                  <a:moveTo>
                    <a:pt x="337" y="0"/>
                  </a:moveTo>
                  <a:lnTo>
                    <a:pt x="274" y="7"/>
                  </a:lnTo>
                  <a:lnTo>
                    <a:pt x="211" y="32"/>
                  </a:lnTo>
                  <a:lnTo>
                    <a:pt x="153" y="65"/>
                  </a:lnTo>
                  <a:lnTo>
                    <a:pt x="104" y="109"/>
                  </a:lnTo>
                  <a:lnTo>
                    <a:pt x="59" y="157"/>
                  </a:lnTo>
                  <a:lnTo>
                    <a:pt x="27" y="205"/>
                  </a:lnTo>
                  <a:lnTo>
                    <a:pt x="9" y="252"/>
                  </a:lnTo>
                  <a:lnTo>
                    <a:pt x="0" y="292"/>
                  </a:lnTo>
                  <a:lnTo>
                    <a:pt x="14" y="340"/>
                  </a:lnTo>
                  <a:lnTo>
                    <a:pt x="45" y="384"/>
                  </a:lnTo>
                  <a:lnTo>
                    <a:pt x="90" y="410"/>
                  </a:lnTo>
                  <a:lnTo>
                    <a:pt x="117" y="417"/>
                  </a:lnTo>
                  <a:lnTo>
                    <a:pt x="149" y="421"/>
                  </a:lnTo>
                  <a:lnTo>
                    <a:pt x="853" y="421"/>
                  </a:lnTo>
                  <a:lnTo>
                    <a:pt x="885" y="417"/>
                  </a:lnTo>
                  <a:lnTo>
                    <a:pt x="912" y="410"/>
                  </a:lnTo>
                  <a:lnTo>
                    <a:pt x="957" y="384"/>
                  </a:lnTo>
                  <a:lnTo>
                    <a:pt x="988" y="340"/>
                  </a:lnTo>
                  <a:lnTo>
                    <a:pt x="997" y="292"/>
                  </a:lnTo>
                  <a:lnTo>
                    <a:pt x="988" y="252"/>
                  </a:lnTo>
                  <a:lnTo>
                    <a:pt x="966" y="205"/>
                  </a:lnTo>
                  <a:lnTo>
                    <a:pt x="930" y="157"/>
                  </a:lnTo>
                  <a:lnTo>
                    <a:pt x="885" y="109"/>
                  </a:lnTo>
                  <a:lnTo>
                    <a:pt x="831" y="65"/>
                  </a:lnTo>
                  <a:lnTo>
                    <a:pt x="768" y="32"/>
                  </a:lnTo>
                  <a:lnTo>
                    <a:pt x="705" y="7"/>
                  </a:lnTo>
                  <a:lnTo>
                    <a:pt x="642" y="0"/>
                  </a:lnTo>
                  <a:lnTo>
                    <a:pt x="337" y="0"/>
                  </a:lnTo>
                  <a:close/>
                </a:path>
              </a:pathLst>
            </a:custGeom>
            <a:solidFill>
              <a:srgbClr val="A5A5A5"/>
            </a:solidFill>
            <a:ln w="9525">
              <a:noFill/>
              <a:round/>
              <a:headEnd/>
              <a:tailEnd/>
            </a:ln>
          </p:spPr>
          <p:txBody>
            <a:bodyPr/>
            <a:lstStyle/>
            <a:p>
              <a:endParaRPr lang="en-GB" dirty="0"/>
            </a:p>
          </p:txBody>
        </p:sp>
        <p:sp>
          <p:nvSpPr>
            <p:cNvPr id="15" name="Freeform 13"/>
            <p:cNvSpPr>
              <a:spLocks/>
            </p:cNvSpPr>
            <p:nvPr/>
          </p:nvSpPr>
          <p:spPr bwMode="auto">
            <a:xfrm>
              <a:off x="2442" y="380"/>
              <a:ext cx="979" cy="421"/>
            </a:xfrm>
            <a:custGeom>
              <a:avLst/>
              <a:gdLst>
                <a:gd name="T0" fmla="*/ 328 w 979"/>
                <a:gd name="T1" fmla="*/ 0 h 421"/>
                <a:gd name="T2" fmla="*/ 265 w 979"/>
                <a:gd name="T3" fmla="*/ 7 h 421"/>
                <a:gd name="T4" fmla="*/ 207 w 979"/>
                <a:gd name="T5" fmla="*/ 32 h 421"/>
                <a:gd name="T6" fmla="*/ 149 w 979"/>
                <a:gd name="T7" fmla="*/ 65 h 421"/>
                <a:gd name="T8" fmla="*/ 99 w 979"/>
                <a:gd name="T9" fmla="*/ 109 h 421"/>
                <a:gd name="T10" fmla="*/ 59 w 979"/>
                <a:gd name="T11" fmla="*/ 157 h 421"/>
                <a:gd name="T12" fmla="*/ 27 w 979"/>
                <a:gd name="T13" fmla="*/ 205 h 421"/>
                <a:gd name="T14" fmla="*/ 9 w 979"/>
                <a:gd name="T15" fmla="*/ 252 h 421"/>
                <a:gd name="T16" fmla="*/ 0 w 979"/>
                <a:gd name="T17" fmla="*/ 292 h 421"/>
                <a:gd name="T18" fmla="*/ 9 w 979"/>
                <a:gd name="T19" fmla="*/ 340 h 421"/>
                <a:gd name="T20" fmla="*/ 41 w 979"/>
                <a:gd name="T21" fmla="*/ 384 h 421"/>
                <a:gd name="T22" fmla="*/ 86 w 979"/>
                <a:gd name="T23" fmla="*/ 410 h 421"/>
                <a:gd name="T24" fmla="*/ 113 w 979"/>
                <a:gd name="T25" fmla="*/ 417 h 421"/>
                <a:gd name="T26" fmla="*/ 144 w 979"/>
                <a:gd name="T27" fmla="*/ 421 h 421"/>
                <a:gd name="T28" fmla="*/ 835 w 979"/>
                <a:gd name="T29" fmla="*/ 421 h 421"/>
                <a:gd name="T30" fmla="*/ 889 w 979"/>
                <a:gd name="T31" fmla="*/ 410 h 421"/>
                <a:gd name="T32" fmla="*/ 934 w 979"/>
                <a:gd name="T33" fmla="*/ 384 h 421"/>
                <a:gd name="T34" fmla="*/ 966 w 979"/>
                <a:gd name="T35" fmla="*/ 340 h 421"/>
                <a:gd name="T36" fmla="*/ 979 w 979"/>
                <a:gd name="T37" fmla="*/ 292 h 421"/>
                <a:gd name="T38" fmla="*/ 970 w 979"/>
                <a:gd name="T39" fmla="*/ 252 h 421"/>
                <a:gd name="T40" fmla="*/ 948 w 979"/>
                <a:gd name="T41" fmla="*/ 205 h 421"/>
                <a:gd name="T42" fmla="*/ 912 w 979"/>
                <a:gd name="T43" fmla="*/ 157 h 421"/>
                <a:gd name="T44" fmla="*/ 867 w 979"/>
                <a:gd name="T45" fmla="*/ 109 h 421"/>
                <a:gd name="T46" fmla="*/ 813 w 979"/>
                <a:gd name="T47" fmla="*/ 65 h 421"/>
                <a:gd name="T48" fmla="*/ 755 w 979"/>
                <a:gd name="T49" fmla="*/ 32 h 421"/>
                <a:gd name="T50" fmla="*/ 692 w 979"/>
                <a:gd name="T51" fmla="*/ 7 h 421"/>
                <a:gd name="T52" fmla="*/ 629 w 979"/>
                <a:gd name="T53" fmla="*/ 0 h 421"/>
                <a:gd name="T54" fmla="*/ 328 w 979"/>
                <a:gd name="T55" fmla="*/ 0 h 421"/>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979"/>
                <a:gd name="T85" fmla="*/ 0 h 421"/>
                <a:gd name="T86" fmla="*/ 979 w 979"/>
                <a:gd name="T87" fmla="*/ 421 h 421"/>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979" h="421">
                  <a:moveTo>
                    <a:pt x="328" y="0"/>
                  </a:moveTo>
                  <a:lnTo>
                    <a:pt x="265" y="7"/>
                  </a:lnTo>
                  <a:lnTo>
                    <a:pt x="207" y="32"/>
                  </a:lnTo>
                  <a:lnTo>
                    <a:pt x="149" y="65"/>
                  </a:lnTo>
                  <a:lnTo>
                    <a:pt x="99" y="109"/>
                  </a:lnTo>
                  <a:lnTo>
                    <a:pt x="59" y="157"/>
                  </a:lnTo>
                  <a:lnTo>
                    <a:pt x="27" y="205"/>
                  </a:lnTo>
                  <a:lnTo>
                    <a:pt x="9" y="252"/>
                  </a:lnTo>
                  <a:lnTo>
                    <a:pt x="0" y="292"/>
                  </a:lnTo>
                  <a:lnTo>
                    <a:pt x="9" y="340"/>
                  </a:lnTo>
                  <a:lnTo>
                    <a:pt x="41" y="384"/>
                  </a:lnTo>
                  <a:lnTo>
                    <a:pt x="86" y="410"/>
                  </a:lnTo>
                  <a:lnTo>
                    <a:pt x="113" y="417"/>
                  </a:lnTo>
                  <a:lnTo>
                    <a:pt x="144" y="421"/>
                  </a:lnTo>
                  <a:lnTo>
                    <a:pt x="835" y="421"/>
                  </a:lnTo>
                  <a:lnTo>
                    <a:pt x="889" y="410"/>
                  </a:lnTo>
                  <a:lnTo>
                    <a:pt x="934" y="384"/>
                  </a:lnTo>
                  <a:lnTo>
                    <a:pt x="966" y="340"/>
                  </a:lnTo>
                  <a:lnTo>
                    <a:pt x="979" y="292"/>
                  </a:lnTo>
                  <a:lnTo>
                    <a:pt x="970" y="252"/>
                  </a:lnTo>
                  <a:lnTo>
                    <a:pt x="948" y="205"/>
                  </a:lnTo>
                  <a:lnTo>
                    <a:pt x="912" y="157"/>
                  </a:lnTo>
                  <a:lnTo>
                    <a:pt x="867" y="109"/>
                  </a:lnTo>
                  <a:lnTo>
                    <a:pt x="813" y="65"/>
                  </a:lnTo>
                  <a:lnTo>
                    <a:pt x="755" y="32"/>
                  </a:lnTo>
                  <a:lnTo>
                    <a:pt x="692" y="7"/>
                  </a:lnTo>
                  <a:lnTo>
                    <a:pt x="629" y="0"/>
                  </a:lnTo>
                  <a:lnTo>
                    <a:pt x="328" y="0"/>
                  </a:lnTo>
                  <a:close/>
                </a:path>
              </a:pathLst>
            </a:custGeom>
            <a:solidFill>
              <a:srgbClr val="AEAEAE"/>
            </a:solidFill>
            <a:ln w="9525">
              <a:noFill/>
              <a:round/>
              <a:headEnd/>
              <a:tailEnd/>
            </a:ln>
          </p:spPr>
          <p:txBody>
            <a:bodyPr/>
            <a:lstStyle/>
            <a:p>
              <a:endParaRPr lang="en-GB" dirty="0"/>
            </a:p>
          </p:txBody>
        </p:sp>
        <p:sp>
          <p:nvSpPr>
            <p:cNvPr id="16" name="Freeform 14"/>
            <p:cNvSpPr>
              <a:spLocks/>
            </p:cNvSpPr>
            <p:nvPr/>
          </p:nvSpPr>
          <p:spPr bwMode="auto">
            <a:xfrm>
              <a:off x="2451" y="380"/>
              <a:ext cx="961" cy="421"/>
            </a:xfrm>
            <a:custGeom>
              <a:avLst/>
              <a:gdLst>
                <a:gd name="T0" fmla="*/ 319 w 961"/>
                <a:gd name="T1" fmla="*/ 0 h 421"/>
                <a:gd name="T2" fmla="*/ 256 w 961"/>
                <a:gd name="T3" fmla="*/ 7 h 421"/>
                <a:gd name="T4" fmla="*/ 198 w 961"/>
                <a:gd name="T5" fmla="*/ 32 h 421"/>
                <a:gd name="T6" fmla="*/ 144 w 961"/>
                <a:gd name="T7" fmla="*/ 65 h 421"/>
                <a:gd name="T8" fmla="*/ 99 w 961"/>
                <a:gd name="T9" fmla="*/ 109 h 421"/>
                <a:gd name="T10" fmla="*/ 59 w 961"/>
                <a:gd name="T11" fmla="*/ 157 h 421"/>
                <a:gd name="T12" fmla="*/ 27 w 961"/>
                <a:gd name="T13" fmla="*/ 205 h 421"/>
                <a:gd name="T14" fmla="*/ 9 w 961"/>
                <a:gd name="T15" fmla="*/ 252 h 421"/>
                <a:gd name="T16" fmla="*/ 0 w 961"/>
                <a:gd name="T17" fmla="*/ 292 h 421"/>
                <a:gd name="T18" fmla="*/ 9 w 961"/>
                <a:gd name="T19" fmla="*/ 340 h 421"/>
                <a:gd name="T20" fmla="*/ 41 w 961"/>
                <a:gd name="T21" fmla="*/ 384 h 421"/>
                <a:gd name="T22" fmla="*/ 86 w 961"/>
                <a:gd name="T23" fmla="*/ 410 h 421"/>
                <a:gd name="T24" fmla="*/ 113 w 961"/>
                <a:gd name="T25" fmla="*/ 417 h 421"/>
                <a:gd name="T26" fmla="*/ 140 w 961"/>
                <a:gd name="T27" fmla="*/ 421 h 421"/>
                <a:gd name="T28" fmla="*/ 817 w 961"/>
                <a:gd name="T29" fmla="*/ 421 h 421"/>
                <a:gd name="T30" fmla="*/ 849 w 961"/>
                <a:gd name="T31" fmla="*/ 417 h 421"/>
                <a:gd name="T32" fmla="*/ 876 w 961"/>
                <a:gd name="T33" fmla="*/ 410 h 421"/>
                <a:gd name="T34" fmla="*/ 921 w 961"/>
                <a:gd name="T35" fmla="*/ 384 h 421"/>
                <a:gd name="T36" fmla="*/ 952 w 961"/>
                <a:gd name="T37" fmla="*/ 340 h 421"/>
                <a:gd name="T38" fmla="*/ 961 w 961"/>
                <a:gd name="T39" fmla="*/ 292 h 421"/>
                <a:gd name="T40" fmla="*/ 952 w 961"/>
                <a:gd name="T41" fmla="*/ 252 h 421"/>
                <a:gd name="T42" fmla="*/ 930 w 961"/>
                <a:gd name="T43" fmla="*/ 205 h 421"/>
                <a:gd name="T44" fmla="*/ 894 w 961"/>
                <a:gd name="T45" fmla="*/ 157 h 421"/>
                <a:gd name="T46" fmla="*/ 849 w 961"/>
                <a:gd name="T47" fmla="*/ 109 h 421"/>
                <a:gd name="T48" fmla="*/ 800 w 961"/>
                <a:gd name="T49" fmla="*/ 65 h 421"/>
                <a:gd name="T50" fmla="*/ 741 w 961"/>
                <a:gd name="T51" fmla="*/ 32 h 421"/>
                <a:gd name="T52" fmla="*/ 678 w 961"/>
                <a:gd name="T53" fmla="*/ 7 h 421"/>
                <a:gd name="T54" fmla="*/ 615 w 961"/>
                <a:gd name="T55" fmla="*/ 0 h 421"/>
                <a:gd name="T56" fmla="*/ 319 w 961"/>
                <a:gd name="T57" fmla="*/ 0 h 42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961"/>
                <a:gd name="T88" fmla="*/ 0 h 421"/>
                <a:gd name="T89" fmla="*/ 961 w 961"/>
                <a:gd name="T90" fmla="*/ 421 h 421"/>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961" h="421">
                  <a:moveTo>
                    <a:pt x="319" y="0"/>
                  </a:moveTo>
                  <a:lnTo>
                    <a:pt x="256" y="7"/>
                  </a:lnTo>
                  <a:lnTo>
                    <a:pt x="198" y="32"/>
                  </a:lnTo>
                  <a:lnTo>
                    <a:pt x="144" y="65"/>
                  </a:lnTo>
                  <a:lnTo>
                    <a:pt x="99" y="109"/>
                  </a:lnTo>
                  <a:lnTo>
                    <a:pt x="59" y="157"/>
                  </a:lnTo>
                  <a:lnTo>
                    <a:pt x="27" y="205"/>
                  </a:lnTo>
                  <a:lnTo>
                    <a:pt x="9" y="252"/>
                  </a:lnTo>
                  <a:lnTo>
                    <a:pt x="0" y="292"/>
                  </a:lnTo>
                  <a:lnTo>
                    <a:pt x="9" y="340"/>
                  </a:lnTo>
                  <a:lnTo>
                    <a:pt x="41" y="384"/>
                  </a:lnTo>
                  <a:lnTo>
                    <a:pt x="86" y="410"/>
                  </a:lnTo>
                  <a:lnTo>
                    <a:pt x="113" y="417"/>
                  </a:lnTo>
                  <a:lnTo>
                    <a:pt x="140" y="421"/>
                  </a:lnTo>
                  <a:lnTo>
                    <a:pt x="817" y="421"/>
                  </a:lnTo>
                  <a:lnTo>
                    <a:pt x="849" y="417"/>
                  </a:lnTo>
                  <a:lnTo>
                    <a:pt x="876" y="410"/>
                  </a:lnTo>
                  <a:lnTo>
                    <a:pt x="921" y="384"/>
                  </a:lnTo>
                  <a:lnTo>
                    <a:pt x="952" y="340"/>
                  </a:lnTo>
                  <a:lnTo>
                    <a:pt x="961" y="292"/>
                  </a:lnTo>
                  <a:lnTo>
                    <a:pt x="952" y="252"/>
                  </a:lnTo>
                  <a:lnTo>
                    <a:pt x="930" y="205"/>
                  </a:lnTo>
                  <a:lnTo>
                    <a:pt x="894" y="157"/>
                  </a:lnTo>
                  <a:lnTo>
                    <a:pt x="849" y="109"/>
                  </a:lnTo>
                  <a:lnTo>
                    <a:pt x="800" y="65"/>
                  </a:lnTo>
                  <a:lnTo>
                    <a:pt x="741" y="32"/>
                  </a:lnTo>
                  <a:lnTo>
                    <a:pt x="678" y="7"/>
                  </a:lnTo>
                  <a:lnTo>
                    <a:pt x="615" y="0"/>
                  </a:lnTo>
                  <a:lnTo>
                    <a:pt x="319" y="0"/>
                  </a:lnTo>
                  <a:close/>
                </a:path>
              </a:pathLst>
            </a:custGeom>
            <a:solidFill>
              <a:srgbClr val="B7B7B7"/>
            </a:solidFill>
            <a:ln w="9525">
              <a:noFill/>
              <a:round/>
              <a:headEnd/>
              <a:tailEnd/>
            </a:ln>
          </p:spPr>
          <p:txBody>
            <a:bodyPr/>
            <a:lstStyle/>
            <a:p>
              <a:endParaRPr lang="en-GB" dirty="0"/>
            </a:p>
          </p:txBody>
        </p:sp>
        <p:sp>
          <p:nvSpPr>
            <p:cNvPr id="17" name="Freeform 15"/>
            <p:cNvSpPr>
              <a:spLocks/>
            </p:cNvSpPr>
            <p:nvPr/>
          </p:nvSpPr>
          <p:spPr bwMode="auto">
            <a:xfrm>
              <a:off x="2460" y="380"/>
              <a:ext cx="939" cy="421"/>
            </a:xfrm>
            <a:custGeom>
              <a:avLst/>
              <a:gdLst>
                <a:gd name="T0" fmla="*/ 315 w 939"/>
                <a:gd name="T1" fmla="*/ 0 h 421"/>
                <a:gd name="T2" fmla="*/ 256 w 939"/>
                <a:gd name="T3" fmla="*/ 7 h 421"/>
                <a:gd name="T4" fmla="*/ 198 w 939"/>
                <a:gd name="T5" fmla="*/ 32 h 421"/>
                <a:gd name="T6" fmla="*/ 144 w 939"/>
                <a:gd name="T7" fmla="*/ 65 h 421"/>
                <a:gd name="T8" fmla="*/ 99 w 939"/>
                <a:gd name="T9" fmla="*/ 109 h 421"/>
                <a:gd name="T10" fmla="*/ 59 w 939"/>
                <a:gd name="T11" fmla="*/ 157 h 421"/>
                <a:gd name="T12" fmla="*/ 27 w 939"/>
                <a:gd name="T13" fmla="*/ 205 h 421"/>
                <a:gd name="T14" fmla="*/ 9 w 939"/>
                <a:gd name="T15" fmla="*/ 252 h 421"/>
                <a:gd name="T16" fmla="*/ 0 w 939"/>
                <a:gd name="T17" fmla="*/ 292 h 421"/>
                <a:gd name="T18" fmla="*/ 9 w 939"/>
                <a:gd name="T19" fmla="*/ 340 h 421"/>
                <a:gd name="T20" fmla="*/ 41 w 939"/>
                <a:gd name="T21" fmla="*/ 384 h 421"/>
                <a:gd name="T22" fmla="*/ 81 w 939"/>
                <a:gd name="T23" fmla="*/ 410 h 421"/>
                <a:gd name="T24" fmla="*/ 108 w 939"/>
                <a:gd name="T25" fmla="*/ 417 h 421"/>
                <a:gd name="T26" fmla="*/ 135 w 939"/>
                <a:gd name="T27" fmla="*/ 421 h 421"/>
                <a:gd name="T28" fmla="*/ 804 w 939"/>
                <a:gd name="T29" fmla="*/ 421 h 421"/>
                <a:gd name="T30" fmla="*/ 831 w 939"/>
                <a:gd name="T31" fmla="*/ 417 h 421"/>
                <a:gd name="T32" fmla="*/ 858 w 939"/>
                <a:gd name="T33" fmla="*/ 410 h 421"/>
                <a:gd name="T34" fmla="*/ 898 w 939"/>
                <a:gd name="T35" fmla="*/ 384 h 421"/>
                <a:gd name="T36" fmla="*/ 930 w 939"/>
                <a:gd name="T37" fmla="*/ 340 h 421"/>
                <a:gd name="T38" fmla="*/ 939 w 939"/>
                <a:gd name="T39" fmla="*/ 292 h 421"/>
                <a:gd name="T40" fmla="*/ 930 w 939"/>
                <a:gd name="T41" fmla="*/ 252 h 421"/>
                <a:gd name="T42" fmla="*/ 907 w 939"/>
                <a:gd name="T43" fmla="*/ 205 h 421"/>
                <a:gd name="T44" fmla="*/ 876 w 939"/>
                <a:gd name="T45" fmla="*/ 157 h 421"/>
                <a:gd name="T46" fmla="*/ 831 w 939"/>
                <a:gd name="T47" fmla="*/ 109 h 421"/>
                <a:gd name="T48" fmla="*/ 782 w 939"/>
                <a:gd name="T49" fmla="*/ 65 h 421"/>
                <a:gd name="T50" fmla="*/ 723 w 939"/>
                <a:gd name="T51" fmla="*/ 32 h 421"/>
                <a:gd name="T52" fmla="*/ 665 w 939"/>
                <a:gd name="T53" fmla="*/ 7 h 421"/>
                <a:gd name="T54" fmla="*/ 602 w 939"/>
                <a:gd name="T55" fmla="*/ 0 h 421"/>
                <a:gd name="T56" fmla="*/ 315 w 939"/>
                <a:gd name="T57" fmla="*/ 0 h 42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939"/>
                <a:gd name="T88" fmla="*/ 0 h 421"/>
                <a:gd name="T89" fmla="*/ 939 w 939"/>
                <a:gd name="T90" fmla="*/ 421 h 421"/>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939" h="421">
                  <a:moveTo>
                    <a:pt x="315" y="0"/>
                  </a:moveTo>
                  <a:lnTo>
                    <a:pt x="256" y="7"/>
                  </a:lnTo>
                  <a:lnTo>
                    <a:pt x="198" y="32"/>
                  </a:lnTo>
                  <a:lnTo>
                    <a:pt x="144" y="65"/>
                  </a:lnTo>
                  <a:lnTo>
                    <a:pt x="99" y="109"/>
                  </a:lnTo>
                  <a:lnTo>
                    <a:pt x="59" y="157"/>
                  </a:lnTo>
                  <a:lnTo>
                    <a:pt x="27" y="205"/>
                  </a:lnTo>
                  <a:lnTo>
                    <a:pt x="9" y="252"/>
                  </a:lnTo>
                  <a:lnTo>
                    <a:pt x="0" y="292"/>
                  </a:lnTo>
                  <a:lnTo>
                    <a:pt x="9" y="340"/>
                  </a:lnTo>
                  <a:lnTo>
                    <a:pt x="41" y="384"/>
                  </a:lnTo>
                  <a:lnTo>
                    <a:pt x="81" y="410"/>
                  </a:lnTo>
                  <a:lnTo>
                    <a:pt x="108" y="417"/>
                  </a:lnTo>
                  <a:lnTo>
                    <a:pt x="135" y="421"/>
                  </a:lnTo>
                  <a:lnTo>
                    <a:pt x="804" y="421"/>
                  </a:lnTo>
                  <a:lnTo>
                    <a:pt x="831" y="417"/>
                  </a:lnTo>
                  <a:lnTo>
                    <a:pt x="858" y="410"/>
                  </a:lnTo>
                  <a:lnTo>
                    <a:pt x="898" y="384"/>
                  </a:lnTo>
                  <a:lnTo>
                    <a:pt x="930" y="340"/>
                  </a:lnTo>
                  <a:lnTo>
                    <a:pt x="939" y="292"/>
                  </a:lnTo>
                  <a:lnTo>
                    <a:pt x="930" y="252"/>
                  </a:lnTo>
                  <a:lnTo>
                    <a:pt x="907" y="205"/>
                  </a:lnTo>
                  <a:lnTo>
                    <a:pt x="876" y="157"/>
                  </a:lnTo>
                  <a:lnTo>
                    <a:pt x="831" y="109"/>
                  </a:lnTo>
                  <a:lnTo>
                    <a:pt x="782" y="65"/>
                  </a:lnTo>
                  <a:lnTo>
                    <a:pt x="723" y="32"/>
                  </a:lnTo>
                  <a:lnTo>
                    <a:pt x="665" y="7"/>
                  </a:lnTo>
                  <a:lnTo>
                    <a:pt x="602" y="0"/>
                  </a:lnTo>
                  <a:lnTo>
                    <a:pt x="315" y="0"/>
                  </a:lnTo>
                  <a:close/>
                </a:path>
              </a:pathLst>
            </a:custGeom>
            <a:solidFill>
              <a:srgbClr val="C0C0C0"/>
            </a:solidFill>
            <a:ln w="9525">
              <a:noFill/>
              <a:round/>
              <a:headEnd/>
              <a:tailEnd/>
            </a:ln>
          </p:spPr>
          <p:txBody>
            <a:bodyPr/>
            <a:lstStyle/>
            <a:p>
              <a:endParaRPr lang="en-GB" dirty="0"/>
            </a:p>
          </p:txBody>
        </p:sp>
        <p:sp>
          <p:nvSpPr>
            <p:cNvPr id="18" name="Oval 16"/>
            <p:cNvSpPr>
              <a:spLocks noChangeArrowheads="1"/>
            </p:cNvSpPr>
            <p:nvPr/>
          </p:nvSpPr>
          <p:spPr bwMode="auto">
            <a:xfrm>
              <a:off x="2460" y="629"/>
              <a:ext cx="135" cy="117"/>
            </a:xfrm>
            <a:prstGeom prst="ellipse">
              <a:avLst/>
            </a:prstGeom>
            <a:solidFill>
              <a:srgbClr val="000000"/>
            </a:solidFill>
            <a:ln w="9525">
              <a:noFill/>
              <a:round/>
              <a:headEnd/>
              <a:tailEnd/>
            </a:ln>
          </p:spPr>
          <p:txBody>
            <a:bodyPr/>
            <a:lstStyle/>
            <a:p>
              <a:endParaRPr lang="en-GB" dirty="0"/>
            </a:p>
          </p:txBody>
        </p:sp>
        <p:sp>
          <p:nvSpPr>
            <p:cNvPr id="19" name="Oval 17"/>
            <p:cNvSpPr>
              <a:spLocks noChangeArrowheads="1"/>
            </p:cNvSpPr>
            <p:nvPr/>
          </p:nvSpPr>
          <p:spPr bwMode="auto">
            <a:xfrm>
              <a:off x="2460" y="632"/>
              <a:ext cx="135" cy="106"/>
            </a:xfrm>
            <a:prstGeom prst="ellipse">
              <a:avLst/>
            </a:prstGeom>
            <a:solidFill>
              <a:srgbClr val="1B1B1B"/>
            </a:solidFill>
            <a:ln w="9525">
              <a:noFill/>
              <a:round/>
              <a:headEnd/>
              <a:tailEnd/>
            </a:ln>
          </p:spPr>
          <p:txBody>
            <a:bodyPr/>
            <a:lstStyle/>
            <a:p>
              <a:endParaRPr lang="en-GB" dirty="0"/>
            </a:p>
          </p:txBody>
        </p:sp>
        <p:sp>
          <p:nvSpPr>
            <p:cNvPr id="20" name="Oval 18"/>
            <p:cNvSpPr>
              <a:spLocks noChangeArrowheads="1"/>
            </p:cNvSpPr>
            <p:nvPr/>
          </p:nvSpPr>
          <p:spPr bwMode="auto">
            <a:xfrm>
              <a:off x="2460" y="632"/>
              <a:ext cx="126" cy="103"/>
            </a:xfrm>
            <a:prstGeom prst="ellipse">
              <a:avLst/>
            </a:prstGeom>
            <a:solidFill>
              <a:srgbClr val="373737"/>
            </a:solidFill>
            <a:ln w="9525">
              <a:noFill/>
              <a:round/>
              <a:headEnd/>
              <a:tailEnd/>
            </a:ln>
          </p:spPr>
          <p:txBody>
            <a:bodyPr/>
            <a:lstStyle/>
            <a:p>
              <a:endParaRPr lang="en-GB" dirty="0"/>
            </a:p>
          </p:txBody>
        </p:sp>
        <p:sp>
          <p:nvSpPr>
            <p:cNvPr id="21" name="Oval 19"/>
            <p:cNvSpPr>
              <a:spLocks noChangeArrowheads="1"/>
            </p:cNvSpPr>
            <p:nvPr/>
          </p:nvSpPr>
          <p:spPr bwMode="auto">
            <a:xfrm>
              <a:off x="2465" y="632"/>
              <a:ext cx="121" cy="99"/>
            </a:xfrm>
            <a:prstGeom prst="ellipse">
              <a:avLst/>
            </a:prstGeom>
            <a:solidFill>
              <a:srgbClr val="525252"/>
            </a:solidFill>
            <a:ln w="9525">
              <a:noFill/>
              <a:round/>
              <a:headEnd/>
              <a:tailEnd/>
            </a:ln>
          </p:spPr>
          <p:txBody>
            <a:bodyPr/>
            <a:lstStyle/>
            <a:p>
              <a:endParaRPr lang="en-GB" dirty="0"/>
            </a:p>
          </p:txBody>
        </p:sp>
        <p:sp>
          <p:nvSpPr>
            <p:cNvPr id="22" name="Oval 20"/>
            <p:cNvSpPr>
              <a:spLocks noChangeArrowheads="1"/>
            </p:cNvSpPr>
            <p:nvPr/>
          </p:nvSpPr>
          <p:spPr bwMode="auto">
            <a:xfrm>
              <a:off x="2465" y="632"/>
              <a:ext cx="117" cy="95"/>
            </a:xfrm>
            <a:prstGeom prst="ellipse">
              <a:avLst/>
            </a:prstGeom>
            <a:solidFill>
              <a:srgbClr val="6E6E6E"/>
            </a:solidFill>
            <a:ln w="9525">
              <a:noFill/>
              <a:round/>
              <a:headEnd/>
              <a:tailEnd/>
            </a:ln>
          </p:spPr>
          <p:txBody>
            <a:bodyPr/>
            <a:lstStyle/>
            <a:p>
              <a:endParaRPr lang="en-GB" dirty="0"/>
            </a:p>
          </p:txBody>
        </p:sp>
        <p:sp>
          <p:nvSpPr>
            <p:cNvPr id="23" name="Oval 21"/>
            <p:cNvSpPr>
              <a:spLocks noChangeArrowheads="1"/>
            </p:cNvSpPr>
            <p:nvPr/>
          </p:nvSpPr>
          <p:spPr bwMode="auto">
            <a:xfrm>
              <a:off x="2465" y="632"/>
              <a:ext cx="112" cy="92"/>
            </a:xfrm>
            <a:prstGeom prst="ellipse">
              <a:avLst/>
            </a:prstGeom>
            <a:solidFill>
              <a:srgbClr val="898989"/>
            </a:solidFill>
            <a:ln w="9525">
              <a:noFill/>
              <a:round/>
              <a:headEnd/>
              <a:tailEnd/>
            </a:ln>
          </p:spPr>
          <p:txBody>
            <a:bodyPr/>
            <a:lstStyle/>
            <a:p>
              <a:endParaRPr lang="en-GB" dirty="0"/>
            </a:p>
          </p:txBody>
        </p:sp>
        <p:sp>
          <p:nvSpPr>
            <p:cNvPr id="24" name="Oval 22"/>
            <p:cNvSpPr>
              <a:spLocks noChangeArrowheads="1"/>
            </p:cNvSpPr>
            <p:nvPr/>
          </p:nvSpPr>
          <p:spPr bwMode="auto">
            <a:xfrm>
              <a:off x="2465" y="632"/>
              <a:ext cx="108" cy="88"/>
            </a:xfrm>
            <a:prstGeom prst="ellipse">
              <a:avLst/>
            </a:prstGeom>
            <a:solidFill>
              <a:srgbClr val="A5A5A5"/>
            </a:solidFill>
            <a:ln w="9525">
              <a:noFill/>
              <a:round/>
              <a:headEnd/>
              <a:tailEnd/>
            </a:ln>
          </p:spPr>
          <p:txBody>
            <a:bodyPr/>
            <a:lstStyle/>
            <a:p>
              <a:endParaRPr lang="en-GB" dirty="0"/>
            </a:p>
          </p:txBody>
        </p:sp>
        <p:sp>
          <p:nvSpPr>
            <p:cNvPr id="25" name="Oval 23"/>
            <p:cNvSpPr>
              <a:spLocks noChangeArrowheads="1"/>
            </p:cNvSpPr>
            <p:nvPr/>
          </p:nvSpPr>
          <p:spPr bwMode="auto">
            <a:xfrm>
              <a:off x="2469" y="636"/>
              <a:ext cx="95" cy="77"/>
            </a:xfrm>
            <a:prstGeom prst="ellipse">
              <a:avLst/>
            </a:prstGeom>
            <a:solidFill>
              <a:srgbClr val="C0C0C0"/>
            </a:solidFill>
            <a:ln w="9525">
              <a:noFill/>
              <a:round/>
              <a:headEnd/>
              <a:tailEnd/>
            </a:ln>
          </p:spPr>
          <p:txBody>
            <a:bodyPr/>
            <a:lstStyle/>
            <a:p>
              <a:endParaRPr lang="en-GB" dirty="0"/>
            </a:p>
          </p:txBody>
        </p:sp>
        <p:sp>
          <p:nvSpPr>
            <p:cNvPr id="26" name="Oval 24"/>
            <p:cNvSpPr>
              <a:spLocks noChangeArrowheads="1"/>
            </p:cNvSpPr>
            <p:nvPr/>
          </p:nvSpPr>
          <p:spPr bwMode="auto">
            <a:xfrm>
              <a:off x="3304" y="629"/>
              <a:ext cx="140" cy="117"/>
            </a:xfrm>
            <a:prstGeom prst="ellipse">
              <a:avLst/>
            </a:prstGeom>
            <a:solidFill>
              <a:srgbClr val="000000"/>
            </a:solidFill>
            <a:ln w="9525">
              <a:noFill/>
              <a:round/>
              <a:headEnd/>
              <a:tailEnd/>
            </a:ln>
          </p:spPr>
          <p:txBody>
            <a:bodyPr/>
            <a:lstStyle/>
            <a:p>
              <a:endParaRPr lang="en-GB" dirty="0"/>
            </a:p>
          </p:txBody>
        </p:sp>
        <p:sp>
          <p:nvSpPr>
            <p:cNvPr id="27" name="Oval 25"/>
            <p:cNvSpPr>
              <a:spLocks noChangeArrowheads="1"/>
            </p:cNvSpPr>
            <p:nvPr/>
          </p:nvSpPr>
          <p:spPr bwMode="auto">
            <a:xfrm>
              <a:off x="3304" y="632"/>
              <a:ext cx="131" cy="106"/>
            </a:xfrm>
            <a:prstGeom prst="ellipse">
              <a:avLst/>
            </a:prstGeom>
            <a:solidFill>
              <a:srgbClr val="1B1B1B"/>
            </a:solidFill>
            <a:ln w="9525">
              <a:noFill/>
              <a:round/>
              <a:headEnd/>
              <a:tailEnd/>
            </a:ln>
          </p:spPr>
          <p:txBody>
            <a:bodyPr/>
            <a:lstStyle/>
            <a:p>
              <a:endParaRPr lang="en-GB" dirty="0"/>
            </a:p>
          </p:txBody>
        </p:sp>
        <p:sp>
          <p:nvSpPr>
            <p:cNvPr id="28" name="Oval 26"/>
            <p:cNvSpPr>
              <a:spLocks noChangeArrowheads="1"/>
            </p:cNvSpPr>
            <p:nvPr/>
          </p:nvSpPr>
          <p:spPr bwMode="auto">
            <a:xfrm>
              <a:off x="3309" y="632"/>
              <a:ext cx="126" cy="103"/>
            </a:xfrm>
            <a:prstGeom prst="ellipse">
              <a:avLst/>
            </a:prstGeom>
            <a:solidFill>
              <a:srgbClr val="373737"/>
            </a:solidFill>
            <a:ln w="9525">
              <a:noFill/>
              <a:round/>
              <a:headEnd/>
              <a:tailEnd/>
            </a:ln>
          </p:spPr>
          <p:txBody>
            <a:bodyPr/>
            <a:lstStyle/>
            <a:p>
              <a:endParaRPr lang="en-GB" dirty="0"/>
            </a:p>
          </p:txBody>
        </p:sp>
        <p:sp>
          <p:nvSpPr>
            <p:cNvPr id="29" name="Oval 27"/>
            <p:cNvSpPr>
              <a:spLocks noChangeArrowheads="1"/>
            </p:cNvSpPr>
            <p:nvPr/>
          </p:nvSpPr>
          <p:spPr bwMode="auto">
            <a:xfrm>
              <a:off x="3309" y="632"/>
              <a:ext cx="121" cy="99"/>
            </a:xfrm>
            <a:prstGeom prst="ellipse">
              <a:avLst/>
            </a:prstGeom>
            <a:solidFill>
              <a:srgbClr val="525252"/>
            </a:solidFill>
            <a:ln w="9525">
              <a:noFill/>
              <a:round/>
              <a:headEnd/>
              <a:tailEnd/>
            </a:ln>
          </p:spPr>
          <p:txBody>
            <a:bodyPr/>
            <a:lstStyle/>
            <a:p>
              <a:endParaRPr lang="en-GB" dirty="0"/>
            </a:p>
          </p:txBody>
        </p:sp>
        <p:sp>
          <p:nvSpPr>
            <p:cNvPr id="30" name="Oval 28"/>
            <p:cNvSpPr>
              <a:spLocks noChangeArrowheads="1"/>
            </p:cNvSpPr>
            <p:nvPr/>
          </p:nvSpPr>
          <p:spPr bwMode="auto">
            <a:xfrm>
              <a:off x="3309" y="632"/>
              <a:ext cx="117" cy="95"/>
            </a:xfrm>
            <a:prstGeom prst="ellipse">
              <a:avLst/>
            </a:prstGeom>
            <a:solidFill>
              <a:srgbClr val="6E6E6E"/>
            </a:solidFill>
            <a:ln w="9525">
              <a:noFill/>
              <a:round/>
              <a:headEnd/>
              <a:tailEnd/>
            </a:ln>
          </p:spPr>
          <p:txBody>
            <a:bodyPr/>
            <a:lstStyle/>
            <a:p>
              <a:endParaRPr lang="en-GB" dirty="0"/>
            </a:p>
          </p:txBody>
        </p:sp>
        <p:sp>
          <p:nvSpPr>
            <p:cNvPr id="31" name="Oval 29"/>
            <p:cNvSpPr>
              <a:spLocks noChangeArrowheads="1"/>
            </p:cNvSpPr>
            <p:nvPr/>
          </p:nvSpPr>
          <p:spPr bwMode="auto">
            <a:xfrm>
              <a:off x="3313" y="632"/>
              <a:ext cx="104" cy="92"/>
            </a:xfrm>
            <a:prstGeom prst="ellipse">
              <a:avLst/>
            </a:prstGeom>
            <a:solidFill>
              <a:srgbClr val="898989"/>
            </a:solidFill>
            <a:ln w="9525">
              <a:noFill/>
              <a:round/>
              <a:headEnd/>
              <a:tailEnd/>
            </a:ln>
          </p:spPr>
          <p:txBody>
            <a:bodyPr/>
            <a:lstStyle/>
            <a:p>
              <a:endParaRPr lang="en-GB" dirty="0"/>
            </a:p>
          </p:txBody>
        </p:sp>
        <p:sp>
          <p:nvSpPr>
            <p:cNvPr id="32" name="Oval 30"/>
            <p:cNvSpPr>
              <a:spLocks noChangeArrowheads="1"/>
            </p:cNvSpPr>
            <p:nvPr/>
          </p:nvSpPr>
          <p:spPr bwMode="auto">
            <a:xfrm>
              <a:off x="3313" y="632"/>
              <a:ext cx="104" cy="88"/>
            </a:xfrm>
            <a:prstGeom prst="ellipse">
              <a:avLst/>
            </a:prstGeom>
            <a:solidFill>
              <a:srgbClr val="A5A5A5"/>
            </a:solidFill>
            <a:ln w="9525">
              <a:noFill/>
              <a:round/>
              <a:headEnd/>
              <a:tailEnd/>
            </a:ln>
          </p:spPr>
          <p:txBody>
            <a:bodyPr/>
            <a:lstStyle/>
            <a:p>
              <a:endParaRPr lang="en-GB" dirty="0"/>
            </a:p>
          </p:txBody>
        </p:sp>
        <p:sp>
          <p:nvSpPr>
            <p:cNvPr id="33" name="Oval 31"/>
            <p:cNvSpPr>
              <a:spLocks noChangeArrowheads="1"/>
            </p:cNvSpPr>
            <p:nvPr/>
          </p:nvSpPr>
          <p:spPr bwMode="auto">
            <a:xfrm>
              <a:off x="3313" y="636"/>
              <a:ext cx="99" cy="77"/>
            </a:xfrm>
            <a:prstGeom prst="ellipse">
              <a:avLst/>
            </a:prstGeom>
            <a:solidFill>
              <a:srgbClr val="C0C0C0"/>
            </a:solidFill>
            <a:ln w="9525">
              <a:noFill/>
              <a:round/>
              <a:headEnd/>
              <a:tailEnd/>
            </a:ln>
          </p:spPr>
          <p:txBody>
            <a:bodyPr/>
            <a:lstStyle/>
            <a:p>
              <a:endParaRPr lang="en-GB" dirty="0"/>
            </a:p>
          </p:txBody>
        </p:sp>
        <p:sp>
          <p:nvSpPr>
            <p:cNvPr id="34" name="Freeform 32"/>
            <p:cNvSpPr>
              <a:spLocks/>
            </p:cNvSpPr>
            <p:nvPr/>
          </p:nvSpPr>
          <p:spPr bwMode="auto">
            <a:xfrm>
              <a:off x="2151" y="255"/>
              <a:ext cx="1562" cy="666"/>
            </a:xfrm>
            <a:custGeom>
              <a:avLst/>
              <a:gdLst>
                <a:gd name="T0" fmla="*/ 601 w 1562"/>
                <a:gd name="T1" fmla="*/ 0 h 666"/>
                <a:gd name="T2" fmla="*/ 493 w 1562"/>
                <a:gd name="T3" fmla="*/ 297 h 666"/>
                <a:gd name="T4" fmla="*/ 525 w 1562"/>
                <a:gd name="T5" fmla="*/ 527 h 666"/>
                <a:gd name="T6" fmla="*/ 49 w 1562"/>
                <a:gd name="T7" fmla="*/ 527 h 666"/>
                <a:gd name="T8" fmla="*/ 0 w 1562"/>
                <a:gd name="T9" fmla="*/ 666 h 666"/>
                <a:gd name="T10" fmla="*/ 1562 w 1562"/>
                <a:gd name="T11" fmla="*/ 666 h 666"/>
                <a:gd name="T12" fmla="*/ 1535 w 1562"/>
                <a:gd name="T13" fmla="*/ 527 h 666"/>
                <a:gd name="T14" fmla="*/ 1055 w 1562"/>
                <a:gd name="T15" fmla="*/ 527 h 666"/>
                <a:gd name="T16" fmla="*/ 1086 w 1562"/>
                <a:gd name="T17" fmla="*/ 297 h 666"/>
                <a:gd name="T18" fmla="*/ 974 w 1562"/>
                <a:gd name="T19" fmla="*/ 0 h 666"/>
                <a:gd name="T20" fmla="*/ 601 w 1562"/>
                <a:gd name="T21" fmla="*/ 0 h 666"/>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562"/>
                <a:gd name="T34" fmla="*/ 0 h 666"/>
                <a:gd name="T35" fmla="*/ 1562 w 1562"/>
                <a:gd name="T36" fmla="*/ 666 h 66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562" h="666">
                  <a:moveTo>
                    <a:pt x="601" y="0"/>
                  </a:moveTo>
                  <a:lnTo>
                    <a:pt x="493" y="297"/>
                  </a:lnTo>
                  <a:lnTo>
                    <a:pt x="525" y="527"/>
                  </a:lnTo>
                  <a:lnTo>
                    <a:pt x="49" y="527"/>
                  </a:lnTo>
                  <a:lnTo>
                    <a:pt x="0" y="666"/>
                  </a:lnTo>
                  <a:lnTo>
                    <a:pt x="1562" y="666"/>
                  </a:lnTo>
                  <a:lnTo>
                    <a:pt x="1535" y="527"/>
                  </a:lnTo>
                  <a:lnTo>
                    <a:pt x="1055" y="527"/>
                  </a:lnTo>
                  <a:lnTo>
                    <a:pt x="1086" y="297"/>
                  </a:lnTo>
                  <a:lnTo>
                    <a:pt x="974" y="0"/>
                  </a:lnTo>
                  <a:lnTo>
                    <a:pt x="601" y="0"/>
                  </a:lnTo>
                  <a:close/>
                </a:path>
              </a:pathLst>
            </a:custGeom>
            <a:solidFill>
              <a:srgbClr val="C0C0C0"/>
            </a:solidFill>
            <a:ln w="0">
              <a:solidFill>
                <a:srgbClr val="FFFFFF"/>
              </a:solidFill>
              <a:round/>
              <a:headEnd/>
              <a:tailEnd/>
            </a:ln>
          </p:spPr>
          <p:txBody>
            <a:bodyPr/>
            <a:lstStyle/>
            <a:p>
              <a:endParaRPr lang="en-GB" dirty="0"/>
            </a:p>
          </p:txBody>
        </p:sp>
        <p:sp>
          <p:nvSpPr>
            <p:cNvPr id="35" name="Rectangle 33"/>
            <p:cNvSpPr>
              <a:spLocks noChangeArrowheads="1"/>
            </p:cNvSpPr>
            <p:nvPr/>
          </p:nvSpPr>
          <p:spPr bwMode="auto">
            <a:xfrm>
              <a:off x="2142" y="914"/>
              <a:ext cx="1584" cy="44"/>
            </a:xfrm>
            <a:prstGeom prst="rect">
              <a:avLst/>
            </a:prstGeom>
            <a:solidFill>
              <a:srgbClr val="808080"/>
            </a:solidFill>
            <a:ln w="9525">
              <a:noFill/>
              <a:miter lim="800000"/>
              <a:headEnd/>
              <a:tailEnd/>
            </a:ln>
          </p:spPr>
          <p:txBody>
            <a:bodyPr/>
            <a:lstStyle/>
            <a:p>
              <a:endParaRPr lang="en-GB" dirty="0"/>
            </a:p>
          </p:txBody>
        </p:sp>
        <p:sp>
          <p:nvSpPr>
            <p:cNvPr id="36" name="Freeform 34"/>
            <p:cNvSpPr>
              <a:spLocks/>
            </p:cNvSpPr>
            <p:nvPr/>
          </p:nvSpPr>
          <p:spPr bwMode="auto">
            <a:xfrm>
              <a:off x="2689" y="277"/>
              <a:ext cx="517" cy="286"/>
            </a:xfrm>
            <a:custGeom>
              <a:avLst/>
              <a:gdLst>
                <a:gd name="T0" fmla="*/ 0 w 517"/>
                <a:gd name="T1" fmla="*/ 286 h 286"/>
                <a:gd name="T2" fmla="*/ 95 w 517"/>
                <a:gd name="T3" fmla="*/ 0 h 286"/>
                <a:gd name="T4" fmla="*/ 427 w 517"/>
                <a:gd name="T5" fmla="*/ 4 h 286"/>
                <a:gd name="T6" fmla="*/ 517 w 517"/>
                <a:gd name="T7" fmla="*/ 282 h 286"/>
                <a:gd name="T8" fmla="*/ 395 w 517"/>
                <a:gd name="T9" fmla="*/ 44 h 286"/>
                <a:gd name="T10" fmla="*/ 113 w 517"/>
                <a:gd name="T11" fmla="*/ 44 h 286"/>
                <a:gd name="T12" fmla="*/ 0 w 517"/>
                <a:gd name="T13" fmla="*/ 286 h 286"/>
                <a:gd name="T14" fmla="*/ 0 60000 65536"/>
                <a:gd name="T15" fmla="*/ 0 60000 65536"/>
                <a:gd name="T16" fmla="*/ 0 60000 65536"/>
                <a:gd name="T17" fmla="*/ 0 60000 65536"/>
                <a:gd name="T18" fmla="*/ 0 60000 65536"/>
                <a:gd name="T19" fmla="*/ 0 60000 65536"/>
                <a:gd name="T20" fmla="*/ 0 60000 65536"/>
                <a:gd name="T21" fmla="*/ 0 w 517"/>
                <a:gd name="T22" fmla="*/ 0 h 286"/>
                <a:gd name="T23" fmla="*/ 517 w 517"/>
                <a:gd name="T24" fmla="*/ 286 h 28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17" h="286">
                  <a:moveTo>
                    <a:pt x="0" y="286"/>
                  </a:moveTo>
                  <a:lnTo>
                    <a:pt x="95" y="0"/>
                  </a:lnTo>
                  <a:lnTo>
                    <a:pt x="427" y="4"/>
                  </a:lnTo>
                  <a:lnTo>
                    <a:pt x="517" y="282"/>
                  </a:lnTo>
                  <a:lnTo>
                    <a:pt x="395" y="44"/>
                  </a:lnTo>
                  <a:lnTo>
                    <a:pt x="113" y="44"/>
                  </a:lnTo>
                  <a:lnTo>
                    <a:pt x="0" y="286"/>
                  </a:lnTo>
                  <a:close/>
                </a:path>
              </a:pathLst>
            </a:custGeom>
            <a:solidFill>
              <a:srgbClr val="404040"/>
            </a:solidFill>
            <a:ln w="9525">
              <a:noFill/>
              <a:round/>
              <a:headEnd/>
              <a:tailEnd/>
            </a:ln>
          </p:spPr>
          <p:txBody>
            <a:bodyPr/>
            <a:lstStyle/>
            <a:p>
              <a:endParaRPr lang="en-GB" dirty="0"/>
            </a:p>
          </p:txBody>
        </p:sp>
        <p:sp>
          <p:nvSpPr>
            <p:cNvPr id="37" name="AutoShape 35"/>
            <p:cNvSpPr>
              <a:spLocks noChangeArrowheads="1"/>
            </p:cNvSpPr>
            <p:nvPr/>
          </p:nvSpPr>
          <p:spPr bwMode="auto">
            <a:xfrm>
              <a:off x="2797" y="369"/>
              <a:ext cx="310" cy="29"/>
            </a:xfrm>
            <a:prstGeom prst="roundRect">
              <a:avLst>
                <a:gd name="adj" fmla="val 31250"/>
              </a:avLst>
            </a:prstGeom>
            <a:solidFill>
              <a:srgbClr val="FFFFFF"/>
            </a:solidFill>
            <a:ln w="9525">
              <a:noFill/>
              <a:round/>
              <a:headEnd/>
              <a:tailEnd/>
            </a:ln>
          </p:spPr>
          <p:txBody>
            <a:bodyPr/>
            <a:lstStyle/>
            <a:p>
              <a:endParaRPr lang="en-GB" dirty="0"/>
            </a:p>
          </p:txBody>
        </p:sp>
        <p:sp>
          <p:nvSpPr>
            <p:cNvPr id="38" name="AutoShape 36"/>
            <p:cNvSpPr>
              <a:spLocks noChangeArrowheads="1"/>
            </p:cNvSpPr>
            <p:nvPr/>
          </p:nvSpPr>
          <p:spPr bwMode="auto">
            <a:xfrm>
              <a:off x="2797" y="376"/>
              <a:ext cx="310" cy="18"/>
            </a:xfrm>
            <a:prstGeom prst="roundRect">
              <a:avLst>
                <a:gd name="adj" fmla="val 50000"/>
              </a:avLst>
            </a:prstGeom>
            <a:solidFill>
              <a:srgbClr val="404040"/>
            </a:solidFill>
            <a:ln w="9525">
              <a:noFill/>
              <a:round/>
              <a:headEnd/>
              <a:tailEnd/>
            </a:ln>
          </p:spPr>
          <p:txBody>
            <a:bodyPr/>
            <a:lstStyle/>
            <a:p>
              <a:endParaRPr lang="en-GB" dirty="0"/>
            </a:p>
          </p:txBody>
        </p:sp>
        <p:sp>
          <p:nvSpPr>
            <p:cNvPr id="39" name="AutoShape 37"/>
            <p:cNvSpPr>
              <a:spLocks noChangeArrowheads="1"/>
            </p:cNvSpPr>
            <p:nvPr/>
          </p:nvSpPr>
          <p:spPr bwMode="auto">
            <a:xfrm>
              <a:off x="2797" y="416"/>
              <a:ext cx="310" cy="29"/>
            </a:xfrm>
            <a:prstGeom prst="roundRect">
              <a:avLst>
                <a:gd name="adj" fmla="val 31250"/>
              </a:avLst>
            </a:prstGeom>
            <a:solidFill>
              <a:srgbClr val="FFFFFF"/>
            </a:solidFill>
            <a:ln w="9525">
              <a:noFill/>
              <a:round/>
              <a:headEnd/>
              <a:tailEnd/>
            </a:ln>
          </p:spPr>
          <p:txBody>
            <a:bodyPr/>
            <a:lstStyle/>
            <a:p>
              <a:endParaRPr lang="en-GB" dirty="0"/>
            </a:p>
          </p:txBody>
        </p:sp>
        <p:sp>
          <p:nvSpPr>
            <p:cNvPr id="40" name="AutoShape 38"/>
            <p:cNvSpPr>
              <a:spLocks noChangeArrowheads="1"/>
            </p:cNvSpPr>
            <p:nvPr/>
          </p:nvSpPr>
          <p:spPr bwMode="auto">
            <a:xfrm>
              <a:off x="2797" y="423"/>
              <a:ext cx="310" cy="19"/>
            </a:xfrm>
            <a:prstGeom prst="roundRect">
              <a:avLst>
                <a:gd name="adj" fmla="val 50000"/>
              </a:avLst>
            </a:prstGeom>
            <a:solidFill>
              <a:srgbClr val="404040"/>
            </a:solidFill>
            <a:ln w="9525">
              <a:noFill/>
              <a:round/>
              <a:headEnd/>
              <a:tailEnd/>
            </a:ln>
          </p:spPr>
          <p:txBody>
            <a:bodyPr/>
            <a:lstStyle/>
            <a:p>
              <a:endParaRPr lang="en-GB" dirty="0"/>
            </a:p>
          </p:txBody>
        </p:sp>
        <p:sp>
          <p:nvSpPr>
            <p:cNvPr id="41" name="AutoShape 39"/>
            <p:cNvSpPr>
              <a:spLocks noChangeArrowheads="1"/>
            </p:cNvSpPr>
            <p:nvPr/>
          </p:nvSpPr>
          <p:spPr bwMode="auto">
            <a:xfrm>
              <a:off x="2797" y="467"/>
              <a:ext cx="310" cy="30"/>
            </a:xfrm>
            <a:prstGeom prst="roundRect">
              <a:avLst>
                <a:gd name="adj" fmla="val 31250"/>
              </a:avLst>
            </a:prstGeom>
            <a:solidFill>
              <a:srgbClr val="FFFFFF"/>
            </a:solidFill>
            <a:ln w="9525">
              <a:noFill/>
              <a:round/>
              <a:headEnd/>
              <a:tailEnd/>
            </a:ln>
          </p:spPr>
          <p:txBody>
            <a:bodyPr/>
            <a:lstStyle/>
            <a:p>
              <a:endParaRPr lang="en-GB" dirty="0"/>
            </a:p>
          </p:txBody>
        </p:sp>
        <p:sp>
          <p:nvSpPr>
            <p:cNvPr id="42" name="AutoShape 40"/>
            <p:cNvSpPr>
              <a:spLocks noChangeArrowheads="1"/>
            </p:cNvSpPr>
            <p:nvPr/>
          </p:nvSpPr>
          <p:spPr bwMode="auto">
            <a:xfrm>
              <a:off x="2797" y="475"/>
              <a:ext cx="310" cy="25"/>
            </a:xfrm>
            <a:prstGeom prst="roundRect">
              <a:avLst>
                <a:gd name="adj" fmla="val 35713"/>
              </a:avLst>
            </a:prstGeom>
            <a:solidFill>
              <a:srgbClr val="404040"/>
            </a:solidFill>
            <a:ln w="9525">
              <a:noFill/>
              <a:round/>
              <a:headEnd/>
              <a:tailEnd/>
            </a:ln>
          </p:spPr>
          <p:txBody>
            <a:bodyPr/>
            <a:lstStyle/>
            <a:p>
              <a:endParaRPr lang="en-GB" dirty="0"/>
            </a:p>
          </p:txBody>
        </p:sp>
        <p:sp>
          <p:nvSpPr>
            <p:cNvPr id="43" name="AutoShape 41"/>
            <p:cNvSpPr>
              <a:spLocks noChangeArrowheads="1"/>
            </p:cNvSpPr>
            <p:nvPr/>
          </p:nvSpPr>
          <p:spPr bwMode="auto">
            <a:xfrm>
              <a:off x="2734" y="519"/>
              <a:ext cx="431" cy="29"/>
            </a:xfrm>
            <a:prstGeom prst="roundRect">
              <a:avLst>
                <a:gd name="adj" fmla="val 37500"/>
              </a:avLst>
            </a:prstGeom>
            <a:solidFill>
              <a:srgbClr val="FFFFFF"/>
            </a:solidFill>
            <a:ln w="9525">
              <a:noFill/>
              <a:round/>
              <a:headEnd/>
              <a:tailEnd/>
            </a:ln>
          </p:spPr>
          <p:txBody>
            <a:bodyPr/>
            <a:lstStyle/>
            <a:p>
              <a:endParaRPr lang="en-GB" dirty="0"/>
            </a:p>
          </p:txBody>
        </p:sp>
        <p:sp>
          <p:nvSpPr>
            <p:cNvPr id="44" name="AutoShape 42"/>
            <p:cNvSpPr>
              <a:spLocks noChangeArrowheads="1"/>
            </p:cNvSpPr>
            <p:nvPr/>
          </p:nvSpPr>
          <p:spPr bwMode="auto">
            <a:xfrm>
              <a:off x="2734" y="526"/>
              <a:ext cx="431" cy="26"/>
            </a:xfrm>
            <a:prstGeom prst="roundRect">
              <a:avLst>
                <a:gd name="adj" fmla="val 35713"/>
              </a:avLst>
            </a:prstGeom>
            <a:solidFill>
              <a:srgbClr val="404040"/>
            </a:solidFill>
            <a:ln w="9525">
              <a:noFill/>
              <a:round/>
              <a:headEnd/>
              <a:tailEnd/>
            </a:ln>
          </p:spPr>
          <p:txBody>
            <a:bodyPr/>
            <a:lstStyle/>
            <a:p>
              <a:endParaRPr lang="en-GB" dirty="0"/>
            </a:p>
          </p:txBody>
        </p:sp>
        <p:sp>
          <p:nvSpPr>
            <p:cNvPr id="45" name="AutoShape 43"/>
            <p:cNvSpPr>
              <a:spLocks noChangeArrowheads="1"/>
            </p:cNvSpPr>
            <p:nvPr/>
          </p:nvSpPr>
          <p:spPr bwMode="auto">
            <a:xfrm>
              <a:off x="2734" y="577"/>
              <a:ext cx="431" cy="26"/>
            </a:xfrm>
            <a:prstGeom prst="roundRect">
              <a:avLst>
                <a:gd name="adj" fmla="val 42856"/>
              </a:avLst>
            </a:prstGeom>
            <a:solidFill>
              <a:srgbClr val="FFFFFF"/>
            </a:solidFill>
            <a:ln w="9525">
              <a:noFill/>
              <a:round/>
              <a:headEnd/>
              <a:tailEnd/>
            </a:ln>
          </p:spPr>
          <p:txBody>
            <a:bodyPr/>
            <a:lstStyle/>
            <a:p>
              <a:endParaRPr lang="en-GB" dirty="0"/>
            </a:p>
          </p:txBody>
        </p:sp>
        <p:sp>
          <p:nvSpPr>
            <p:cNvPr id="46" name="AutoShape 44"/>
            <p:cNvSpPr>
              <a:spLocks noChangeArrowheads="1"/>
            </p:cNvSpPr>
            <p:nvPr/>
          </p:nvSpPr>
          <p:spPr bwMode="auto">
            <a:xfrm>
              <a:off x="2734" y="585"/>
              <a:ext cx="431" cy="18"/>
            </a:xfrm>
            <a:prstGeom prst="roundRect">
              <a:avLst>
                <a:gd name="adj" fmla="val 50000"/>
              </a:avLst>
            </a:prstGeom>
            <a:solidFill>
              <a:srgbClr val="404040"/>
            </a:solidFill>
            <a:ln w="9525">
              <a:noFill/>
              <a:round/>
              <a:headEnd/>
              <a:tailEnd/>
            </a:ln>
          </p:spPr>
          <p:txBody>
            <a:bodyPr/>
            <a:lstStyle/>
            <a:p>
              <a:endParaRPr lang="en-GB" dirty="0"/>
            </a:p>
          </p:txBody>
        </p:sp>
        <p:sp>
          <p:nvSpPr>
            <p:cNvPr id="47" name="AutoShape 45"/>
            <p:cNvSpPr>
              <a:spLocks noChangeArrowheads="1"/>
            </p:cNvSpPr>
            <p:nvPr/>
          </p:nvSpPr>
          <p:spPr bwMode="auto">
            <a:xfrm>
              <a:off x="2734" y="625"/>
              <a:ext cx="431" cy="29"/>
            </a:xfrm>
            <a:prstGeom prst="roundRect">
              <a:avLst>
                <a:gd name="adj" fmla="val 37500"/>
              </a:avLst>
            </a:prstGeom>
            <a:solidFill>
              <a:srgbClr val="FFFFFF"/>
            </a:solidFill>
            <a:ln w="9525">
              <a:noFill/>
              <a:round/>
              <a:headEnd/>
              <a:tailEnd/>
            </a:ln>
          </p:spPr>
          <p:txBody>
            <a:bodyPr/>
            <a:lstStyle/>
            <a:p>
              <a:endParaRPr lang="en-GB" dirty="0"/>
            </a:p>
          </p:txBody>
        </p:sp>
        <p:sp>
          <p:nvSpPr>
            <p:cNvPr id="48" name="AutoShape 46"/>
            <p:cNvSpPr>
              <a:spLocks noChangeArrowheads="1"/>
            </p:cNvSpPr>
            <p:nvPr/>
          </p:nvSpPr>
          <p:spPr bwMode="auto">
            <a:xfrm>
              <a:off x="2734" y="632"/>
              <a:ext cx="431" cy="22"/>
            </a:xfrm>
            <a:prstGeom prst="roundRect">
              <a:avLst>
                <a:gd name="adj" fmla="val 41667"/>
              </a:avLst>
            </a:prstGeom>
            <a:solidFill>
              <a:srgbClr val="404040"/>
            </a:solidFill>
            <a:ln w="9525">
              <a:noFill/>
              <a:round/>
              <a:headEnd/>
              <a:tailEnd/>
            </a:ln>
          </p:spPr>
          <p:txBody>
            <a:bodyPr/>
            <a:lstStyle/>
            <a:p>
              <a:endParaRPr lang="en-GB" dirty="0"/>
            </a:p>
          </p:txBody>
        </p:sp>
      </p:grpSp>
      <p:sp>
        <p:nvSpPr>
          <p:cNvPr id="49" name="TextBox 48"/>
          <p:cNvSpPr txBox="1"/>
          <p:nvPr/>
        </p:nvSpPr>
        <p:spPr>
          <a:xfrm>
            <a:off x="3144182" y="3026482"/>
            <a:ext cx="3069285" cy="584776"/>
          </a:xfrm>
          <a:prstGeom prst="rect">
            <a:avLst/>
          </a:prstGeom>
          <a:noFill/>
        </p:spPr>
        <p:txBody>
          <a:bodyPr wrap="square" rtlCol="0">
            <a:spAutoFit/>
          </a:bodyPr>
          <a:lstStyle/>
          <a:p>
            <a:pPr algn="ctr"/>
            <a:r>
              <a:rPr lang="en-GB" sz="3200" b="1" dirty="0">
                <a:solidFill>
                  <a:schemeClr val="accent1">
                    <a:lumMod val="25000"/>
                  </a:schemeClr>
                </a:solidFill>
                <a:latin typeface="Calibri" pitchFamily="34" charset="0"/>
              </a:rPr>
              <a:t>INTRODUCTIONS</a:t>
            </a:r>
            <a:endParaRPr lang="en-US" sz="3200" dirty="0"/>
          </a:p>
        </p:txBody>
      </p:sp>
      <p:pic>
        <p:nvPicPr>
          <p:cNvPr id="3" name="Picture 2"/>
          <p:cNvPicPr>
            <a:picLocks noChangeAspect="1"/>
          </p:cNvPicPr>
          <p:nvPr/>
        </p:nvPicPr>
        <p:blipFill>
          <a:blip r:embed="rId2"/>
          <a:stretch>
            <a:fillRect/>
          </a:stretch>
        </p:blipFill>
        <p:spPr>
          <a:xfrm>
            <a:off x="0" y="4823208"/>
            <a:ext cx="2716551" cy="2034791"/>
          </a:xfrm>
          <a:prstGeom prst="rect">
            <a:avLst/>
          </a:prstGeom>
        </p:spPr>
      </p:pic>
    </p:spTree>
    <p:extLst>
      <p:ext uri="{BB962C8B-B14F-4D97-AF65-F5344CB8AC3E}">
        <p14:creationId xmlns:p14="http://schemas.microsoft.com/office/powerpoint/2010/main" val="200668215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44311"/>
          </a:xfrm>
        </p:spPr>
        <p:txBody>
          <a:bodyPr/>
          <a:lstStyle/>
          <a:p>
            <a:r>
              <a:rPr lang="en-US" b="1" dirty="0"/>
              <a:t>Introductions</a:t>
            </a:r>
          </a:p>
        </p:txBody>
      </p:sp>
      <p:sp>
        <p:nvSpPr>
          <p:cNvPr id="3" name="Content Placeholder 2"/>
          <p:cNvSpPr>
            <a:spLocks noGrp="1"/>
          </p:cNvSpPr>
          <p:nvPr>
            <p:ph idx="1"/>
          </p:nvPr>
        </p:nvSpPr>
        <p:spPr>
          <a:xfrm>
            <a:off x="457200" y="1412006"/>
            <a:ext cx="8229600" cy="4525963"/>
          </a:xfrm>
        </p:spPr>
        <p:txBody>
          <a:bodyPr>
            <a:normAutofit fontScale="92500"/>
          </a:bodyPr>
          <a:lstStyle/>
          <a:p>
            <a:pPr algn="just">
              <a:buNone/>
            </a:pPr>
            <a:r>
              <a:rPr lang="en-US" dirty="0"/>
              <a:t>Pair with someone you do not know.</a:t>
            </a:r>
          </a:p>
          <a:p>
            <a:pPr algn="just">
              <a:buNone/>
            </a:pPr>
            <a:r>
              <a:rPr lang="en-US" dirty="0"/>
              <a:t>Take 10 minutes to find out about them and tell us:</a:t>
            </a:r>
          </a:p>
          <a:p>
            <a:pPr algn="just"/>
            <a:r>
              <a:rPr lang="en-US" dirty="0"/>
              <a:t>Their Name and Country</a:t>
            </a:r>
          </a:p>
          <a:p>
            <a:pPr algn="just"/>
            <a:r>
              <a:rPr lang="en-US" dirty="0"/>
              <a:t>Where they work</a:t>
            </a:r>
          </a:p>
          <a:p>
            <a:pPr algn="just"/>
            <a:r>
              <a:rPr lang="en-US" dirty="0"/>
              <a:t>What they do</a:t>
            </a:r>
          </a:p>
          <a:p>
            <a:pPr algn="just"/>
            <a:r>
              <a:rPr lang="en-US" dirty="0"/>
              <a:t>Their experience as a trainer</a:t>
            </a:r>
          </a:p>
          <a:p>
            <a:pPr algn="just"/>
            <a:r>
              <a:rPr lang="en-US" dirty="0"/>
              <a:t>Their experience in the field of cybercrime</a:t>
            </a:r>
          </a:p>
          <a:p>
            <a:pPr algn="just"/>
            <a:r>
              <a:rPr lang="en-US" dirty="0"/>
              <a:t>Something Interesting about them</a:t>
            </a:r>
          </a:p>
        </p:txBody>
      </p:sp>
    </p:spTree>
    <p:extLst>
      <p:ext uri="{BB962C8B-B14F-4D97-AF65-F5344CB8AC3E}">
        <p14:creationId xmlns:p14="http://schemas.microsoft.com/office/powerpoint/2010/main" val="210284898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234396"/>
            <a:ext cx="8512512" cy="4891767"/>
          </a:xfrm>
        </p:spPr>
        <p:txBody>
          <a:bodyPr>
            <a:normAutofit/>
          </a:bodyPr>
          <a:lstStyle/>
          <a:p>
            <a:pPr>
              <a:buNone/>
            </a:pPr>
            <a:r>
              <a:rPr lang="en-US" sz="2800" dirty="0"/>
              <a:t>At the end of this session participants will be able to:</a:t>
            </a:r>
          </a:p>
          <a:p>
            <a:pPr marL="355600"/>
            <a:r>
              <a:rPr lang="en-GB" sz="2800" dirty="0"/>
              <a:t>Provide delegates with information about the need for the training course and its aim and objectives. </a:t>
            </a:r>
          </a:p>
          <a:p>
            <a:pPr marL="355600"/>
            <a:r>
              <a:rPr lang="en-GB" sz="2800" dirty="0"/>
              <a:t>Ensure that they have sufficient information about the programme of activities and the timetable.  </a:t>
            </a:r>
          </a:p>
          <a:p>
            <a:pPr marL="355600"/>
            <a:r>
              <a:rPr lang="en-GB" sz="2800" dirty="0"/>
              <a:t>Provide information about the health, safety and administrative details of the course. </a:t>
            </a:r>
          </a:p>
          <a:p>
            <a:pPr marL="355600"/>
            <a:r>
              <a:rPr lang="en-GB" sz="2800" dirty="0"/>
              <a:t>Introduce the delegates to the trainers and other delegates.</a:t>
            </a:r>
          </a:p>
          <a:p>
            <a:pPr marL="0" indent="0">
              <a:buNone/>
            </a:pPr>
            <a:endParaRPr lang="en-US" sz="2600" dirty="0"/>
          </a:p>
          <a:p>
            <a:pPr>
              <a:buFont typeface="Wingdings" charset="2"/>
              <a:buChar char="²"/>
            </a:pPr>
            <a:endParaRPr lang="en-US" sz="2600" dirty="0"/>
          </a:p>
        </p:txBody>
      </p:sp>
      <p:sp>
        <p:nvSpPr>
          <p:cNvPr id="4" name="Title 1"/>
          <p:cNvSpPr>
            <a:spLocks noGrp="1"/>
          </p:cNvSpPr>
          <p:nvPr>
            <p:ph type="title"/>
          </p:nvPr>
        </p:nvSpPr>
        <p:spPr>
          <a:xfrm>
            <a:off x="457200" y="274638"/>
            <a:ext cx="8229600" cy="773266"/>
          </a:xfrm>
        </p:spPr>
        <p:txBody>
          <a:bodyPr>
            <a:normAutofit/>
          </a:bodyPr>
          <a:lstStyle/>
          <a:p>
            <a:r>
              <a:rPr lang="en-US" b="1" dirty="0"/>
              <a:t>Summary of Session Objectives</a:t>
            </a:r>
          </a:p>
        </p:txBody>
      </p:sp>
    </p:spTree>
    <p:extLst>
      <p:ext uri="{BB962C8B-B14F-4D97-AF65-F5344CB8AC3E}">
        <p14:creationId xmlns:p14="http://schemas.microsoft.com/office/powerpoint/2010/main" val="345227192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4" name="Picture 6" descr="Question Mark Clip Art">
            <a:hlinkClick r:id="rId3"/>
          </p:cNvPr>
          <p:cNvPicPr>
            <a:picLocks noChangeAspect="1" noChangeArrowheads="1"/>
          </p:cNvPicPr>
          <p:nvPr/>
        </p:nvPicPr>
        <p:blipFill>
          <a:blip r:embed="rId4" cstate="print"/>
          <a:srcRect/>
          <a:stretch>
            <a:fillRect/>
          </a:stretch>
        </p:blipFill>
        <p:spPr bwMode="auto">
          <a:xfrm>
            <a:off x="3143240" y="1357298"/>
            <a:ext cx="2857500" cy="2857500"/>
          </a:xfrm>
          <a:prstGeom prst="rect">
            <a:avLst/>
          </a:prstGeom>
          <a:noFill/>
        </p:spPr>
      </p:pic>
      <p:sp>
        <p:nvSpPr>
          <p:cNvPr id="4" name="TextBox 3"/>
          <p:cNvSpPr txBox="1"/>
          <p:nvPr/>
        </p:nvSpPr>
        <p:spPr>
          <a:xfrm>
            <a:off x="3071802" y="4500570"/>
            <a:ext cx="3081793" cy="923330"/>
          </a:xfrm>
          <a:prstGeom prst="rect">
            <a:avLst/>
          </a:prstGeom>
          <a:noFill/>
        </p:spPr>
        <p:txBody>
          <a:bodyPr wrap="none" rtlCol="0">
            <a:spAutoFit/>
          </a:bodyPr>
          <a:lstStyle/>
          <a:p>
            <a:r>
              <a:rPr lang="en-GB" sz="5400" b="1" dirty="0"/>
              <a:t>Questions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70952"/>
          </a:xfrm>
        </p:spPr>
        <p:txBody>
          <a:bodyPr/>
          <a:lstStyle/>
          <a:p>
            <a:r>
              <a:rPr lang="en-US" b="1" dirty="0"/>
              <a:t>Health and Safety</a:t>
            </a:r>
          </a:p>
        </p:txBody>
      </p:sp>
      <p:sp>
        <p:nvSpPr>
          <p:cNvPr id="4" name="Rectangle 3"/>
          <p:cNvSpPr>
            <a:spLocks noGrp="1" noChangeArrowheads="1"/>
          </p:cNvSpPr>
          <p:nvPr>
            <p:ph idx="1"/>
          </p:nvPr>
        </p:nvSpPr>
        <p:spPr/>
        <p:txBody>
          <a:bodyPr>
            <a:normAutofit/>
          </a:bodyPr>
          <a:lstStyle/>
          <a:p>
            <a:pPr>
              <a:lnSpc>
                <a:spcPct val="150000"/>
              </a:lnSpc>
              <a:spcBef>
                <a:spcPts val="0"/>
              </a:spcBef>
            </a:pPr>
            <a:r>
              <a:rPr lang="en-GB" dirty="0"/>
              <a:t>Emergency Exits</a:t>
            </a:r>
          </a:p>
          <a:p>
            <a:pPr>
              <a:lnSpc>
                <a:spcPct val="150000"/>
              </a:lnSpc>
              <a:spcBef>
                <a:spcPts val="0"/>
              </a:spcBef>
            </a:pPr>
            <a:r>
              <a:rPr lang="en-GB" dirty="0"/>
              <a:t>Fire Alarms</a:t>
            </a:r>
          </a:p>
          <a:p>
            <a:pPr>
              <a:lnSpc>
                <a:spcPct val="150000"/>
              </a:lnSpc>
              <a:spcBef>
                <a:spcPts val="0"/>
              </a:spcBef>
            </a:pPr>
            <a:r>
              <a:rPr lang="en-GB" dirty="0"/>
              <a:t>Toilets</a:t>
            </a:r>
          </a:p>
          <a:p>
            <a:pPr>
              <a:lnSpc>
                <a:spcPct val="150000"/>
              </a:lnSpc>
              <a:spcBef>
                <a:spcPts val="0"/>
              </a:spcBef>
            </a:pPr>
            <a:r>
              <a:rPr lang="en-GB" dirty="0"/>
              <a:t>Smoking</a:t>
            </a:r>
          </a:p>
          <a:p>
            <a:pPr>
              <a:lnSpc>
                <a:spcPct val="150000"/>
              </a:lnSpc>
              <a:spcBef>
                <a:spcPts val="0"/>
              </a:spcBef>
            </a:pPr>
            <a:r>
              <a:rPr lang="en-GB" dirty="0"/>
              <a:t>Mobile Phones &amp; Pagers</a:t>
            </a:r>
          </a:p>
          <a:p>
            <a:pPr>
              <a:lnSpc>
                <a:spcPct val="150000"/>
              </a:lnSpc>
              <a:spcBef>
                <a:spcPts val="0"/>
              </a:spcBef>
            </a:pPr>
            <a:r>
              <a:rPr lang="en-GB" dirty="0"/>
              <a:t>Coffee and Lunch Breaks</a:t>
            </a:r>
          </a:p>
        </p:txBody>
      </p:sp>
      <p:pic>
        <p:nvPicPr>
          <p:cNvPr id="5" name="Picture 4"/>
          <p:cNvPicPr>
            <a:picLocks noChangeAspect="1"/>
          </p:cNvPicPr>
          <p:nvPr/>
        </p:nvPicPr>
        <p:blipFill>
          <a:blip r:embed="rId3"/>
          <a:stretch>
            <a:fillRect/>
          </a:stretch>
        </p:blipFill>
        <p:spPr>
          <a:xfrm>
            <a:off x="6315437" y="1625600"/>
            <a:ext cx="2260600" cy="3594100"/>
          </a:xfrm>
          <a:prstGeom prst="rect">
            <a:avLst/>
          </a:prstGeom>
        </p:spPr>
      </p:pic>
    </p:spTree>
    <p:extLst>
      <p:ext uri="{BB962C8B-B14F-4D97-AF65-F5344CB8AC3E}">
        <p14:creationId xmlns:p14="http://schemas.microsoft.com/office/powerpoint/2010/main" val="299743848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a:grpSpLocks noChangeAspect="1"/>
          </p:cNvGrpSpPr>
          <p:nvPr/>
        </p:nvGrpSpPr>
        <p:grpSpPr bwMode="auto">
          <a:xfrm>
            <a:off x="2828852" y="457200"/>
            <a:ext cx="3673475" cy="5976938"/>
            <a:chOff x="1338" y="255"/>
            <a:chExt cx="3192" cy="3900"/>
          </a:xfrm>
        </p:grpSpPr>
        <p:sp>
          <p:nvSpPr>
            <p:cNvPr id="5" name="AutoShape 3"/>
            <p:cNvSpPr>
              <a:spLocks noChangeAspect="1" noChangeArrowheads="1" noTextEdit="1"/>
            </p:cNvSpPr>
            <p:nvPr/>
          </p:nvSpPr>
          <p:spPr bwMode="auto">
            <a:xfrm>
              <a:off x="1338" y="255"/>
              <a:ext cx="3192" cy="3900"/>
            </a:xfrm>
            <a:prstGeom prst="rect">
              <a:avLst/>
            </a:prstGeom>
            <a:solidFill>
              <a:schemeClr val="bg1"/>
            </a:solidFill>
            <a:ln w="9525">
              <a:noFill/>
              <a:miter lim="800000"/>
              <a:headEnd/>
              <a:tailEnd/>
            </a:ln>
          </p:spPr>
          <p:txBody>
            <a:bodyPr/>
            <a:lstStyle/>
            <a:p>
              <a:endParaRPr lang="en-GB" dirty="0"/>
            </a:p>
          </p:txBody>
        </p:sp>
        <p:sp>
          <p:nvSpPr>
            <p:cNvPr id="6" name="AutoShape 4"/>
            <p:cNvSpPr>
              <a:spLocks noChangeArrowheads="1"/>
            </p:cNvSpPr>
            <p:nvPr/>
          </p:nvSpPr>
          <p:spPr bwMode="auto">
            <a:xfrm>
              <a:off x="1338" y="526"/>
              <a:ext cx="3188" cy="3623"/>
            </a:xfrm>
            <a:prstGeom prst="roundRect">
              <a:avLst>
                <a:gd name="adj" fmla="val 2463"/>
              </a:avLst>
            </a:prstGeom>
            <a:solidFill>
              <a:schemeClr val="accent2">
                <a:lumMod val="50000"/>
              </a:schemeClr>
            </a:solidFill>
            <a:ln w="9525">
              <a:noFill/>
              <a:round/>
              <a:headEnd/>
              <a:tailEnd/>
            </a:ln>
          </p:spPr>
          <p:txBody>
            <a:bodyPr/>
            <a:lstStyle/>
            <a:p>
              <a:pPr>
                <a:defRPr/>
              </a:pPr>
              <a:endParaRPr lang="en-GB" dirty="0"/>
            </a:p>
          </p:txBody>
        </p:sp>
        <p:sp>
          <p:nvSpPr>
            <p:cNvPr id="7" name="AutoShape 5"/>
            <p:cNvSpPr>
              <a:spLocks noChangeArrowheads="1"/>
            </p:cNvSpPr>
            <p:nvPr/>
          </p:nvSpPr>
          <p:spPr bwMode="auto">
            <a:xfrm>
              <a:off x="1419" y="526"/>
              <a:ext cx="3053" cy="3585"/>
            </a:xfrm>
            <a:prstGeom prst="roundRect">
              <a:avLst>
                <a:gd name="adj" fmla="val 2500"/>
              </a:avLst>
            </a:prstGeom>
            <a:solidFill>
              <a:srgbClr val="0070C0"/>
            </a:solidFill>
            <a:ln w="9525">
              <a:noFill/>
              <a:round/>
              <a:headEnd/>
              <a:tailEnd/>
            </a:ln>
          </p:spPr>
          <p:txBody>
            <a:bodyPr/>
            <a:lstStyle/>
            <a:p>
              <a:endParaRPr lang="en-GB" dirty="0"/>
            </a:p>
          </p:txBody>
        </p:sp>
        <p:sp>
          <p:nvSpPr>
            <p:cNvPr id="8" name="Freeform 6"/>
            <p:cNvSpPr>
              <a:spLocks/>
            </p:cNvSpPr>
            <p:nvPr/>
          </p:nvSpPr>
          <p:spPr bwMode="auto">
            <a:xfrm>
              <a:off x="1419" y="526"/>
              <a:ext cx="3047" cy="122"/>
            </a:xfrm>
            <a:custGeom>
              <a:avLst/>
              <a:gdLst/>
              <a:ahLst/>
              <a:cxnLst>
                <a:cxn ang="0">
                  <a:pos x="0" y="124"/>
                </a:cxn>
                <a:cxn ang="0">
                  <a:pos x="13" y="77"/>
                </a:cxn>
                <a:cxn ang="0">
                  <a:pos x="45" y="37"/>
                </a:cxn>
                <a:cxn ang="0">
                  <a:pos x="94" y="11"/>
                </a:cxn>
                <a:cxn ang="0">
                  <a:pos x="152" y="0"/>
                </a:cxn>
                <a:cxn ang="0">
                  <a:pos x="2896" y="0"/>
                </a:cxn>
                <a:cxn ang="0">
                  <a:pos x="2954" y="11"/>
                </a:cxn>
                <a:cxn ang="0">
                  <a:pos x="3003" y="37"/>
                </a:cxn>
                <a:cxn ang="0">
                  <a:pos x="3035" y="77"/>
                </a:cxn>
                <a:cxn ang="0">
                  <a:pos x="3048" y="124"/>
                </a:cxn>
                <a:cxn ang="0">
                  <a:pos x="2913" y="62"/>
                </a:cxn>
                <a:cxn ang="0">
                  <a:pos x="112" y="62"/>
                </a:cxn>
                <a:cxn ang="0">
                  <a:pos x="0" y="124"/>
                </a:cxn>
              </a:cxnLst>
              <a:rect l="0" t="0" r="r" b="b"/>
              <a:pathLst>
                <a:path w="3048" h="124">
                  <a:moveTo>
                    <a:pt x="0" y="124"/>
                  </a:moveTo>
                  <a:lnTo>
                    <a:pt x="13" y="77"/>
                  </a:lnTo>
                  <a:lnTo>
                    <a:pt x="45" y="37"/>
                  </a:lnTo>
                  <a:lnTo>
                    <a:pt x="94" y="11"/>
                  </a:lnTo>
                  <a:lnTo>
                    <a:pt x="152" y="0"/>
                  </a:lnTo>
                  <a:lnTo>
                    <a:pt x="2896" y="0"/>
                  </a:lnTo>
                  <a:lnTo>
                    <a:pt x="2954" y="11"/>
                  </a:lnTo>
                  <a:lnTo>
                    <a:pt x="3003" y="37"/>
                  </a:lnTo>
                  <a:lnTo>
                    <a:pt x="3035" y="77"/>
                  </a:lnTo>
                  <a:lnTo>
                    <a:pt x="3048" y="124"/>
                  </a:lnTo>
                  <a:lnTo>
                    <a:pt x="2913" y="62"/>
                  </a:lnTo>
                  <a:lnTo>
                    <a:pt x="112" y="62"/>
                  </a:lnTo>
                  <a:lnTo>
                    <a:pt x="0" y="124"/>
                  </a:lnTo>
                  <a:close/>
                </a:path>
              </a:pathLst>
            </a:custGeom>
            <a:solidFill>
              <a:schemeClr val="accent1">
                <a:lumMod val="50000"/>
              </a:schemeClr>
            </a:solidFill>
            <a:ln w="9525">
              <a:noFill/>
              <a:round/>
              <a:headEnd/>
              <a:tailEnd/>
            </a:ln>
          </p:spPr>
          <p:txBody>
            <a:bodyPr/>
            <a:lstStyle/>
            <a:p>
              <a:pPr>
                <a:defRPr/>
              </a:pPr>
              <a:endParaRPr lang="en-GB" dirty="0"/>
            </a:p>
          </p:txBody>
        </p:sp>
        <p:sp>
          <p:nvSpPr>
            <p:cNvPr id="9" name="Rectangle 7"/>
            <p:cNvSpPr>
              <a:spLocks noChangeArrowheads="1"/>
            </p:cNvSpPr>
            <p:nvPr/>
          </p:nvSpPr>
          <p:spPr bwMode="auto">
            <a:xfrm>
              <a:off x="1612" y="856"/>
              <a:ext cx="2667" cy="3006"/>
            </a:xfrm>
            <a:prstGeom prst="rect">
              <a:avLst/>
            </a:prstGeom>
            <a:solidFill>
              <a:srgbClr val="FFFFFF"/>
            </a:solidFill>
            <a:ln w="9525">
              <a:noFill/>
              <a:miter lim="800000"/>
              <a:headEnd/>
              <a:tailEnd/>
            </a:ln>
          </p:spPr>
          <p:txBody>
            <a:bodyPr/>
            <a:lstStyle/>
            <a:p>
              <a:endParaRPr lang="en-GB" dirty="0"/>
            </a:p>
          </p:txBody>
        </p:sp>
        <p:sp>
          <p:nvSpPr>
            <p:cNvPr id="10" name="Freeform 8"/>
            <p:cNvSpPr>
              <a:spLocks/>
            </p:cNvSpPr>
            <p:nvPr/>
          </p:nvSpPr>
          <p:spPr bwMode="auto">
            <a:xfrm>
              <a:off x="2402" y="380"/>
              <a:ext cx="1073" cy="421"/>
            </a:xfrm>
            <a:custGeom>
              <a:avLst/>
              <a:gdLst>
                <a:gd name="T0" fmla="*/ 359 w 1073"/>
                <a:gd name="T1" fmla="*/ 0 h 421"/>
                <a:gd name="T2" fmla="*/ 292 w 1073"/>
                <a:gd name="T3" fmla="*/ 7 h 421"/>
                <a:gd name="T4" fmla="*/ 224 w 1073"/>
                <a:gd name="T5" fmla="*/ 32 h 421"/>
                <a:gd name="T6" fmla="*/ 166 w 1073"/>
                <a:gd name="T7" fmla="*/ 65 h 421"/>
                <a:gd name="T8" fmla="*/ 112 w 1073"/>
                <a:gd name="T9" fmla="*/ 109 h 421"/>
                <a:gd name="T10" fmla="*/ 67 w 1073"/>
                <a:gd name="T11" fmla="*/ 157 h 421"/>
                <a:gd name="T12" fmla="*/ 31 w 1073"/>
                <a:gd name="T13" fmla="*/ 205 h 421"/>
                <a:gd name="T14" fmla="*/ 9 w 1073"/>
                <a:gd name="T15" fmla="*/ 252 h 421"/>
                <a:gd name="T16" fmla="*/ 0 w 1073"/>
                <a:gd name="T17" fmla="*/ 292 h 421"/>
                <a:gd name="T18" fmla="*/ 13 w 1073"/>
                <a:gd name="T19" fmla="*/ 340 h 421"/>
                <a:gd name="T20" fmla="*/ 45 w 1073"/>
                <a:gd name="T21" fmla="*/ 384 h 421"/>
                <a:gd name="T22" fmla="*/ 94 w 1073"/>
                <a:gd name="T23" fmla="*/ 410 h 421"/>
                <a:gd name="T24" fmla="*/ 126 w 1073"/>
                <a:gd name="T25" fmla="*/ 417 h 421"/>
                <a:gd name="T26" fmla="*/ 157 w 1073"/>
                <a:gd name="T27" fmla="*/ 421 h 421"/>
                <a:gd name="T28" fmla="*/ 916 w 1073"/>
                <a:gd name="T29" fmla="*/ 421 h 421"/>
                <a:gd name="T30" fmla="*/ 947 w 1073"/>
                <a:gd name="T31" fmla="*/ 417 h 421"/>
                <a:gd name="T32" fmla="*/ 974 w 1073"/>
                <a:gd name="T33" fmla="*/ 410 h 421"/>
                <a:gd name="T34" fmla="*/ 1028 w 1073"/>
                <a:gd name="T35" fmla="*/ 384 h 421"/>
                <a:gd name="T36" fmla="*/ 1060 w 1073"/>
                <a:gd name="T37" fmla="*/ 340 h 421"/>
                <a:gd name="T38" fmla="*/ 1068 w 1073"/>
                <a:gd name="T39" fmla="*/ 318 h 421"/>
                <a:gd name="T40" fmla="*/ 1073 w 1073"/>
                <a:gd name="T41" fmla="*/ 292 h 421"/>
                <a:gd name="T42" fmla="*/ 1064 w 1073"/>
                <a:gd name="T43" fmla="*/ 252 h 421"/>
                <a:gd name="T44" fmla="*/ 1037 w 1073"/>
                <a:gd name="T45" fmla="*/ 205 h 421"/>
                <a:gd name="T46" fmla="*/ 1001 w 1073"/>
                <a:gd name="T47" fmla="*/ 157 h 421"/>
                <a:gd name="T48" fmla="*/ 947 w 1073"/>
                <a:gd name="T49" fmla="*/ 109 h 421"/>
                <a:gd name="T50" fmla="*/ 889 w 1073"/>
                <a:gd name="T51" fmla="*/ 65 h 421"/>
                <a:gd name="T52" fmla="*/ 826 w 1073"/>
                <a:gd name="T53" fmla="*/ 32 h 421"/>
                <a:gd name="T54" fmla="*/ 754 w 1073"/>
                <a:gd name="T55" fmla="*/ 7 h 421"/>
                <a:gd name="T56" fmla="*/ 687 w 1073"/>
                <a:gd name="T57" fmla="*/ 0 h 421"/>
                <a:gd name="T58" fmla="*/ 359 w 1073"/>
                <a:gd name="T59" fmla="*/ 0 h 421"/>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1073"/>
                <a:gd name="T91" fmla="*/ 0 h 421"/>
                <a:gd name="T92" fmla="*/ 1073 w 1073"/>
                <a:gd name="T93" fmla="*/ 421 h 421"/>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1073" h="421">
                  <a:moveTo>
                    <a:pt x="359" y="0"/>
                  </a:moveTo>
                  <a:lnTo>
                    <a:pt x="292" y="7"/>
                  </a:lnTo>
                  <a:lnTo>
                    <a:pt x="224" y="32"/>
                  </a:lnTo>
                  <a:lnTo>
                    <a:pt x="166" y="65"/>
                  </a:lnTo>
                  <a:lnTo>
                    <a:pt x="112" y="109"/>
                  </a:lnTo>
                  <a:lnTo>
                    <a:pt x="67" y="157"/>
                  </a:lnTo>
                  <a:lnTo>
                    <a:pt x="31" y="205"/>
                  </a:lnTo>
                  <a:lnTo>
                    <a:pt x="9" y="252"/>
                  </a:lnTo>
                  <a:lnTo>
                    <a:pt x="0" y="292"/>
                  </a:lnTo>
                  <a:lnTo>
                    <a:pt x="13" y="340"/>
                  </a:lnTo>
                  <a:lnTo>
                    <a:pt x="45" y="384"/>
                  </a:lnTo>
                  <a:lnTo>
                    <a:pt x="94" y="410"/>
                  </a:lnTo>
                  <a:lnTo>
                    <a:pt x="126" y="417"/>
                  </a:lnTo>
                  <a:lnTo>
                    <a:pt x="157" y="421"/>
                  </a:lnTo>
                  <a:lnTo>
                    <a:pt x="916" y="421"/>
                  </a:lnTo>
                  <a:lnTo>
                    <a:pt x="947" y="417"/>
                  </a:lnTo>
                  <a:lnTo>
                    <a:pt x="974" y="410"/>
                  </a:lnTo>
                  <a:lnTo>
                    <a:pt x="1028" y="384"/>
                  </a:lnTo>
                  <a:lnTo>
                    <a:pt x="1060" y="340"/>
                  </a:lnTo>
                  <a:lnTo>
                    <a:pt x="1068" y="318"/>
                  </a:lnTo>
                  <a:lnTo>
                    <a:pt x="1073" y="292"/>
                  </a:lnTo>
                  <a:lnTo>
                    <a:pt x="1064" y="252"/>
                  </a:lnTo>
                  <a:lnTo>
                    <a:pt x="1037" y="205"/>
                  </a:lnTo>
                  <a:lnTo>
                    <a:pt x="1001" y="157"/>
                  </a:lnTo>
                  <a:lnTo>
                    <a:pt x="947" y="109"/>
                  </a:lnTo>
                  <a:lnTo>
                    <a:pt x="889" y="65"/>
                  </a:lnTo>
                  <a:lnTo>
                    <a:pt x="826" y="32"/>
                  </a:lnTo>
                  <a:lnTo>
                    <a:pt x="754" y="7"/>
                  </a:lnTo>
                  <a:lnTo>
                    <a:pt x="687" y="0"/>
                  </a:lnTo>
                  <a:lnTo>
                    <a:pt x="359" y="0"/>
                  </a:lnTo>
                  <a:close/>
                </a:path>
              </a:pathLst>
            </a:custGeom>
            <a:solidFill>
              <a:srgbClr val="808080"/>
            </a:solidFill>
            <a:ln w="9525">
              <a:noFill/>
              <a:round/>
              <a:headEnd/>
              <a:tailEnd/>
            </a:ln>
          </p:spPr>
          <p:txBody>
            <a:bodyPr/>
            <a:lstStyle/>
            <a:p>
              <a:endParaRPr lang="en-GB" dirty="0"/>
            </a:p>
          </p:txBody>
        </p:sp>
        <p:sp>
          <p:nvSpPr>
            <p:cNvPr id="11" name="Freeform 9"/>
            <p:cNvSpPr>
              <a:spLocks/>
            </p:cNvSpPr>
            <p:nvPr/>
          </p:nvSpPr>
          <p:spPr bwMode="auto">
            <a:xfrm>
              <a:off x="2411" y="380"/>
              <a:ext cx="1051" cy="421"/>
            </a:xfrm>
            <a:custGeom>
              <a:avLst/>
              <a:gdLst>
                <a:gd name="T0" fmla="*/ 355 w 1051"/>
                <a:gd name="T1" fmla="*/ 0 h 421"/>
                <a:gd name="T2" fmla="*/ 287 w 1051"/>
                <a:gd name="T3" fmla="*/ 7 h 421"/>
                <a:gd name="T4" fmla="*/ 220 w 1051"/>
                <a:gd name="T5" fmla="*/ 32 h 421"/>
                <a:gd name="T6" fmla="*/ 162 w 1051"/>
                <a:gd name="T7" fmla="*/ 65 h 421"/>
                <a:gd name="T8" fmla="*/ 108 w 1051"/>
                <a:gd name="T9" fmla="*/ 109 h 421"/>
                <a:gd name="T10" fmla="*/ 63 w 1051"/>
                <a:gd name="T11" fmla="*/ 157 h 421"/>
                <a:gd name="T12" fmla="*/ 31 w 1051"/>
                <a:gd name="T13" fmla="*/ 205 h 421"/>
                <a:gd name="T14" fmla="*/ 9 w 1051"/>
                <a:gd name="T15" fmla="*/ 252 h 421"/>
                <a:gd name="T16" fmla="*/ 0 w 1051"/>
                <a:gd name="T17" fmla="*/ 292 h 421"/>
                <a:gd name="T18" fmla="*/ 13 w 1051"/>
                <a:gd name="T19" fmla="*/ 340 h 421"/>
                <a:gd name="T20" fmla="*/ 45 w 1051"/>
                <a:gd name="T21" fmla="*/ 384 h 421"/>
                <a:gd name="T22" fmla="*/ 94 w 1051"/>
                <a:gd name="T23" fmla="*/ 410 h 421"/>
                <a:gd name="T24" fmla="*/ 121 w 1051"/>
                <a:gd name="T25" fmla="*/ 417 h 421"/>
                <a:gd name="T26" fmla="*/ 153 w 1051"/>
                <a:gd name="T27" fmla="*/ 421 h 421"/>
                <a:gd name="T28" fmla="*/ 898 w 1051"/>
                <a:gd name="T29" fmla="*/ 421 h 421"/>
                <a:gd name="T30" fmla="*/ 929 w 1051"/>
                <a:gd name="T31" fmla="*/ 417 h 421"/>
                <a:gd name="T32" fmla="*/ 956 w 1051"/>
                <a:gd name="T33" fmla="*/ 410 h 421"/>
                <a:gd name="T34" fmla="*/ 1006 w 1051"/>
                <a:gd name="T35" fmla="*/ 384 h 421"/>
                <a:gd name="T36" fmla="*/ 1037 w 1051"/>
                <a:gd name="T37" fmla="*/ 340 h 421"/>
                <a:gd name="T38" fmla="*/ 1051 w 1051"/>
                <a:gd name="T39" fmla="*/ 292 h 421"/>
                <a:gd name="T40" fmla="*/ 1042 w 1051"/>
                <a:gd name="T41" fmla="*/ 252 h 421"/>
                <a:gd name="T42" fmla="*/ 1019 w 1051"/>
                <a:gd name="T43" fmla="*/ 205 h 421"/>
                <a:gd name="T44" fmla="*/ 979 w 1051"/>
                <a:gd name="T45" fmla="*/ 157 h 421"/>
                <a:gd name="T46" fmla="*/ 929 w 1051"/>
                <a:gd name="T47" fmla="*/ 109 h 421"/>
                <a:gd name="T48" fmla="*/ 875 w 1051"/>
                <a:gd name="T49" fmla="*/ 65 h 421"/>
                <a:gd name="T50" fmla="*/ 808 w 1051"/>
                <a:gd name="T51" fmla="*/ 32 h 421"/>
                <a:gd name="T52" fmla="*/ 741 w 1051"/>
                <a:gd name="T53" fmla="*/ 7 h 421"/>
                <a:gd name="T54" fmla="*/ 673 w 1051"/>
                <a:gd name="T55" fmla="*/ 0 h 421"/>
                <a:gd name="T56" fmla="*/ 355 w 1051"/>
                <a:gd name="T57" fmla="*/ 0 h 42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051"/>
                <a:gd name="T88" fmla="*/ 0 h 421"/>
                <a:gd name="T89" fmla="*/ 1051 w 1051"/>
                <a:gd name="T90" fmla="*/ 421 h 421"/>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051" h="421">
                  <a:moveTo>
                    <a:pt x="355" y="0"/>
                  </a:moveTo>
                  <a:lnTo>
                    <a:pt x="287" y="7"/>
                  </a:lnTo>
                  <a:lnTo>
                    <a:pt x="220" y="32"/>
                  </a:lnTo>
                  <a:lnTo>
                    <a:pt x="162" y="65"/>
                  </a:lnTo>
                  <a:lnTo>
                    <a:pt x="108" y="109"/>
                  </a:lnTo>
                  <a:lnTo>
                    <a:pt x="63" y="157"/>
                  </a:lnTo>
                  <a:lnTo>
                    <a:pt x="31" y="205"/>
                  </a:lnTo>
                  <a:lnTo>
                    <a:pt x="9" y="252"/>
                  </a:lnTo>
                  <a:lnTo>
                    <a:pt x="0" y="292"/>
                  </a:lnTo>
                  <a:lnTo>
                    <a:pt x="13" y="340"/>
                  </a:lnTo>
                  <a:lnTo>
                    <a:pt x="45" y="384"/>
                  </a:lnTo>
                  <a:lnTo>
                    <a:pt x="94" y="410"/>
                  </a:lnTo>
                  <a:lnTo>
                    <a:pt x="121" y="417"/>
                  </a:lnTo>
                  <a:lnTo>
                    <a:pt x="153" y="421"/>
                  </a:lnTo>
                  <a:lnTo>
                    <a:pt x="898" y="421"/>
                  </a:lnTo>
                  <a:lnTo>
                    <a:pt x="929" y="417"/>
                  </a:lnTo>
                  <a:lnTo>
                    <a:pt x="956" y="410"/>
                  </a:lnTo>
                  <a:lnTo>
                    <a:pt x="1006" y="384"/>
                  </a:lnTo>
                  <a:lnTo>
                    <a:pt x="1037" y="340"/>
                  </a:lnTo>
                  <a:lnTo>
                    <a:pt x="1051" y="292"/>
                  </a:lnTo>
                  <a:lnTo>
                    <a:pt x="1042" y="252"/>
                  </a:lnTo>
                  <a:lnTo>
                    <a:pt x="1019" y="205"/>
                  </a:lnTo>
                  <a:lnTo>
                    <a:pt x="979" y="157"/>
                  </a:lnTo>
                  <a:lnTo>
                    <a:pt x="929" y="109"/>
                  </a:lnTo>
                  <a:lnTo>
                    <a:pt x="875" y="65"/>
                  </a:lnTo>
                  <a:lnTo>
                    <a:pt x="808" y="32"/>
                  </a:lnTo>
                  <a:lnTo>
                    <a:pt x="741" y="7"/>
                  </a:lnTo>
                  <a:lnTo>
                    <a:pt x="673" y="0"/>
                  </a:lnTo>
                  <a:lnTo>
                    <a:pt x="355" y="0"/>
                  </a:lnTo>
                  <a:close/>
                </a:path>
              </a:pathLst>
            </a:custGeom>
            <a:solidFill>
              <a:srgbClr val="898989"/>
            </a:solidFill>
            <a:ln w="9525">
              <a:noFill/>
              <a:round/>
              <a:headEnd/>
              <a:tailEnd/>
            </a:ln>
          </p:spPr>
          <p:txBody>
            <a:bodyPr/>
            <a:lstStyle/>
            <a:p>
              <a:endParaRPr lang="en-GB" dirty="0"/>
            </a:p>
          </p:txBody>
        </p:sp>
        <p:sp>
          <p:nvSpPr>
            <p:cNvPr id="12" name="Freeform 10"/>
            <p:cNvSpPr>
              <a:spLocks/>
            </p:cNvSpPr>
            <p:nvPr/>
          </p:nvSpPr>
          <p:spPr bwMode="auto">
            <a:xfrm>
              <a:off x="2420" y="380"/>
              <a:ext cx="1033" cy="421"/>
            </a:xfrm>
            <a:custGeom>
              <a:avLst/>
              <a:gdLst>
                <a:gd name="T0" fmla="*/ 346 w 1033"/>
                <a:gd name="T1" fmla="*/ 0 h 421"/>
                <a:gd name="T2" fmla="*/ 278 w 1033"/>
                <a:gd name="T3" fmla="*/ 7 h 421"/>
                <a:gd name="T4" fmla="*/ 215 w 1033"/>
                <a:gd name="T5" fmla="*/ 32 h 421"/>
                <a:gd name="T6" fmla="*/ 157 w 1033"/>
                <a:gd name="T7" fmla="*/ 65 h 421"/>
                <a:gd name="T8" fmla="*/ 108 w 1033"/>
                <a:gd name="T9" fmla="*/ 109 h 421"/>
                <a:gd name="T10" fmla="*/ 63 w 1033"/>
                <a:gd name="T11" fmla="*/ 157 h 421"/>
                <a:gd name="T12" fmla="*/ 27 w 1033"/>
                <a:gd name="T13" fmla="*/ 205 h 421"/>
                <a:gd name="T14" fmla="*/ 9 w 1033"/>
                <a:gd name="T15" fmla="*/ 252 h 421"/>
                <a:gd name="T16" fmla="*/ 0 w 1033"/>
                <a:gd name="T17" fmla="*/ 292 h 421"/>
                <a:gd name="T18" fmla="*/ 13 w 1033"/>
                <a:gd name="T19" fmla="*/ 340 h 421"/>
                <a:gd name="T20" fmla="*/ 45 w 1033"/>
                <a:gd name="T21" fmla="*/ 384 h 421"/>
                <a:gd name="T22" fmla="*/ 94 w 1033"/>
                <a:gd name="T23" fmla="*/ 410 h 421"/>
                <a:gd name="T24" fmla="*/ 121 w 1033"/>
                <a:gd name="T25" fmla="*/ 417 h 421"/>
                <a:gd name="T26" fmla="*/ 153 w 1033"/>
                <a:gd name="T27" fmla="*/ 421 h 421"/>
                <a:gd name="T28" fmla="*/ 880 w 1033"/>
                <a:gd name="T29" fmla="*/ 421 h 421"/>
                <a:gd name="T30" fmla="*/ 911 w 1033"/>
                <a:gd name="T31" fmla="*/ 417 h 421"/>
                <a:gd name="T32" fmla="*/ 938 w 1033"/>
                <a:gd name="T33" fmla="*/ 410 h 421"/>
                <a:gd name="T34" fmla="*/ 988 w 1033"/>
                <a:gd name="T35" fmla="*/ 384 h 421"/>
                <a:gd name="T36" fmla="*/ 1019 w 1033"/>
                <a:gd name="T37" fmla="*/ 340 h 421"/>
                <a:gd name="T38" fmla="*/ 1033 w 1033"/>
                <a:gd name="T39" fmla="*/ 292 h 421"/>
                <a:gd name="T40" fmla="*/ 1024 w 1033"/>
                <a:gd name="T41" fmla="*/ 252 h 421"/>
                <a:gd name="T42" fmla="*/ 1001 w 1033"/>
                <a:gd name="T43" fmla="*/ 205 h 421"/>
                <a:gd name="T44" fmla="*/ 961 w 1033"/>
                <a:gd name="T45" fmla="*/ 157 h 421"/>
                <a:gd name="T46" fmla="*/ 916 w 1033"/>
                <a:gd name="T47" fmla="*/ 109 h 421"/>
                <a:gd name="T48" fmla="*/ 857 w 1033"/>
                <a:gd name="T49" fmla="*/ 65 h 421"/>
                <a:gd name="T50" fmla="*/ 795 w 1033"/>
                <a:gd name="T51" fmla="*/ 32 h 421"/>
                <a:gd name="T52" fmla="*/ 727 w 1033"/>
                <a:gd name="T53" fmla="*/ 7 h 421"/>
                <a:gd name="T54" fmla="*/ 660 w 1033"/>
                <a:gd name="T55" fmla="*/ 0 h 421"/>
                <a:gd name="T56" fmla="*/ 346 w 1033"/>
                <a:gd name="T57" fmla="*/ 0 h 42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033"/>
                <a:gd name="T88" fmla="*/ 0 h 421"/>
                <a:gd name="T89" fmla="*/ 1033 w 1033"/>
                <a:gd name="T90" fmla="*/ 421 h 421"/>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033" h="421">
                  <a:moveTo>
                    <a:pt x="346" y="0"/>
                  </a:moveTo>
                  <a:lnTo>
                    <a:pt x="278" y="7"/>
                  </a:lnTo>
                  <a:lnTo>
                    <a:pt x="215" y="32"/>
                  </a:lnTo>
                  <a:lnTo>
                    <a:pt x="157" y="65"/>
                  </a:lnTo>
                  <a:lnTo>
                    <a:pt x="108" y="109"/>
                  </a:lnTo>
                  <a:lnTo>
                    <a:pt x="63" y="157"/>
                  </a:lnTo>
                  <a:lnTo>
                    <a:pt x="27" y="205"/>
                  </a:lnTo>
                  <a:lnTo>
                    <a:pt x="9" y="252"/>
                  </a:lnTo>
                  <a:lnTo>
                    <a:pt x="0" y="292"/>
                  </a:lnTo>
                  <a:lnTo>
                    <a:pt x="13" y="340"/>
                  </a:lnTo>
                  <a:lnTo>
                    <a:pt x="45" y="384"/>
                  </a:lnTo>
                  <a:lnTo>
                    <a:pt x="94" y="410"/>
                  </a:lnTo>
                  <a:lnTo>
                    <a:pt x="121" y="417"/>
                  </a:lnTo>
                  <a:lnTo>
                    <a:pt x="153" y="421"/>
                  </a:lnTo>
                  <a:lnTo>
                    <a:pt x="880" y="421"/>
                  </a:lnTo>
                  <a:lnTo>
                    <a:pt x="911" y="417"/>
                  </a:lnTo>
                  <a:lnTo>
                    <a:pt x="938" y="410"/>
                  </a:lnTo>
                  <a:lnTo>
                    <a:pt x="988" y="384"/>
                  </a:lnTo>
                  <a:lnTo>
                    <a:pt x="1019" y="340"/>
                  </a:lnTo>
                  <a:lnTo>
                    <a:pt x="1033" y="292"/>
                  </a:lnTo>
                  <a:lnTo>
                    <a:pt x="1024" y="252"/>
                  </a:lnTo>
                  <a:lnTo>
                    <a:pt x="1001" y="205"/>
                  </a:lnTo>
                  <a:lnTo>
                    <a:pt x="961" y="157"/>
                  </a:lnTo>
                  <a:lnTo>
                    <a:pt x="916" y="109"/>
                  </a:lnTo>
                  <a:lnTo>
                    <a:pt x="857" y="65"/>
                  </a:lnTo>
                  <a:lnTo>
                    <a:pt x="795" y="32"/>
                  </a:lnTo>
                  <a:lnTo>
                    <a:pt x="727" y="7"/>
                  </a:lnTo>
                  <a:lnTo>
                    <a:pt x="660" y="0"/>
                  </a:lnTo>
                  <a:lnTo>
                    <a:pt x="346" y="0"/>
                  </a:lnTo>
                  <a:close/>
                </a:path>
              </a:pathLst>
            </a:custGeom>
            <a:solidFill>
              <a:srgbClr val="929292"/>
            </a:solidFill>
            <a:ln w="9525">
              <a:noFill/>
              <a:round/>
              <a:headEnd/>
              <a:tailEnd/>
            </a:ln>
          </p:spPr>
          <p:txBody>
            <a:bodyPr/>
            <a:lstStyle/>
            <a:p>
              <a:endParaRPr lang="en-GB" dirty="0"/>
            </a:p>
          </p:txBody>
        </p:sp>
        <p:sp>
          <p:nvSpPr>
            <p:cNvPr id="13" name="Freeform 11"/>
            <p:cNvSpPr>
              <a:spLocks/>
            </p:cNvSpPr>
            <p:nvPr/>
          </p:nvSpPr>
          <p:spPr bwMode="auto">
            <a:xfrm>
              <a:off x="2424" y="380"/>
              <a:ext cx="1020" cy="421"/>
            </a:xfrm>
            <a:custGeom>
              <a:avLst/>
              <a:gdLst>
                <a:gd name="T0" fmla="*/ 342 w 1020"/>
                <a:gd name="T1" fmla="*/ 0 h 421"/>
                <a:gd name="T2" fmla="*/ 279 w 1020"/>
                <a:gd name="T3" fmla="*/ 7 h 421"/>
                <a:gd name="T4" fmla="*/ 216 w 1020"/>
                <a:gd name="T5" fmla="*/ 32 h 421"/>
                <a:gd name="T6" fmla="*/ 158 w 1020"/>
                <a:gd name="T7" fmla="*/ 65 h 421"/>
                <a:gd name="T8" fmla="*/ 104 w 1020"/>
                <a:gd name="T9" fmla="*/ 109 h 421"/>
                <a:gd name="T10" fmla="*/ 63 w 1020"/>
                <a:gd name="T11" fmla="*/ 157 h 421"/>
                <a:gd name="T12" fmla="*/ 27 w 1020"/>
                <a:gd name="T13" fmla="*/ 205 h 421"/>
                <a:gd name="T14" fmla="*/ 9 w 1020"/>
                <a:gd name="T15" fmla="*/ 252 h 421"/>
                <a:gd name="T16" fmla="*/ 0 w 1020"/>
                <a:gd name="T17" fmla="*/ 292 h 421"/>
                <a:gd name="T18" fmla="*/ 14 w 1020"/>
                <a:gd name="T19" fmla="*/ 340 h 421"/>
                <a:gd name="T20" fmla="*/ 45 w 1020"/>
                <a:gd name="T21" fmla="*/ 384 h 421"/>
                <a:gd name="T22" fmla="*/ 95 w 1020"/>
                <a:gd name="T23" fmla="*/ 410 h 421"/>
                <a:gd name="T24" fmla="*/ 122 w 1020"/>
                <a:gd name="T25" fmla="*/ 417 h 421"/>
                <a:gd name="T26" fmla="*/ 153 w 1020"/>
                <a:gd name="T27" fmla="*/ 421 h 421"/>
                <a:gd name="T28" fmla="*/ 867 w 1020"/>
                <a:gd name="T29" fmla="*/ 421 h 421"/>
                <a:gd name="T30" fmla="*/ 898 w 1020"/>
                <a:gd name="T31" fmla="*/ 417 h 421"/>
                <a:gd name="T32" fmla="*/ 925 w 1020"/>
                <a:gd name="T33" fmla="*/ 410 h 421"/>
                <a:gd name="T34" fmla="*/ 975 w 1020"/>
                <a:gd name="T35" fmla="*/ 384 h 421"/>
                <a:gd name="T36" fmla="*/ 1006 w 1020"/>
                <a:gd name="T37" fmla="*/ 340 h 421"/>
                <a:gd name="T38" fmla="*/ 1020 w 1020"/>
                <a:gd name="T39" fmla="*/ 292 h 421"/>
                <a:gd name="T40" fmla="*/ 1011 w 1020"/>
                <a:gd name="T41" fmla="*/ 252 h 421"/>
                <a:gd name="T42" fmla="*/ 988 w 1020"/>
                <a:gd name="T43" fmla="*/ 205 h 421"/>
                <a:gd name="T44" fmla="*/ 948 w 1020"/>
                <a:gd name="T45" fmla="*/ 157 h 421"/>
                <a:gd name="T46" fmla="*/ 903 w 1020"/>
                <a:gd name="T47" fmla="*/ 109 h 421"/>
                <a:gd name="T48" fmla="*/ 844 w 1020"/>
                <a:gd name="T49" fmla="*/ 65 h 421"/>
                <a:gd name="T50" fmla="*/ 782 w 1020"/>
                <a:gd name="T51" fmla="*/ 32 h 421"/>
                <a:gd name="T52" fmla="*/ 719 w 1020"/>
                <a:gd name="T53" fmla="*/ 7 h 421"/>
                <a:gd name="T54" fmla="*/ 651 w 1020"/>
                <a:gd name="T55" fmla="*/ 0 h 421"/>
                <a:gd name="T56" fmla="*/ 342 w 1020"/>
                <a:gd name="T57" fmla="*/ 0 h 42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020"/>
                <a:gd name="T88" fmla="*/ 0 h 421"/>
                <a:gd name="T89" fmla="*/ 1020 w 1020"/>
                <a:gd name="T90" fmla="*/ 421 h 421"/>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020" h="421">
                  <a:moveTo>
                    <a:pt x="342" y="0"/>
                  </a:moveTo>
                  <a:lnTo>
                    <a:pt x="279" y="7"/>
                  </a:lnTo>
                  <a:lnTo>
                    <a:pt x="216" y="32"/>
                  </a:lnTo>
                  <a:lnTo>
                    <a:pt x="158" y="65"/>
                  </a:lnTo>
                  <a:lnTo>
                    <a:pt x="104" y="109"/>
                  </a:lnTo>
                  <a:lnTo>
                    <a:pt x="63" y="157"/>
                  </a:lnTo>
                  <a:lnTo>
                    <a:pt x="27" y="205"/>
                  </a:lnTo>
                  <a:lnTo>
                    <a:pt x="9" y="252"/>
                  </a:lnTo>
                  <a:lnTo>
                    <a:pt x="0" y="292"/>
                  </a:lnTo>
                  <a:lnTo>
                    <a:pt x="14" y="340"/>
                  </a:lnTo>
                  <a:lnTo>
                    <a:pt x="45" y="384"/>
                  </a:lnTo>
                  <a:lnTo>
                    <a:pt x="95" y="410"/>
                  </a:lnTo>
                  <a:lnTo>
                    <a:pt x="122" y="417"/>
                  </a:lnTo>
                  <a:lnTo>
                    <a:pt x="153" y="421"/>
                  </a:lnTo>
                  <a:lnTo>
                    <a:pt x="867" y="421"/>
                  </a:lnTo>
                  <a:lnTo>
                    <a:pt x="898" y="417"/>
                  </a:lnTo>
                  <a:lnTo>
                    <a:pt x="925" y="410"/>
                  </a:lnTo>
                  <a:lnTo>
                    <a:pt x="975" y="384"/>
                  </a:lnTo>
                  <a:lnTo>
                    <a:pt x="1006" y="340"/>
                  </a:lnTo>
                  <a:lnTo>
                    <a:pt x="1020" y="292"/>
                  </a:lnTo>
                  <a:lnTo>
                    <a:pt x="1011" y="252"/>
                  </a:lnTo>
                  <a:lnTo>
                    <a:pt x="988" y="205"/>
                  </a:lnTo>
                  <a:lnTo>
                    <a:pt x="948" y="157"/>
                  </a:lnTo>
                  <a:lnTo>
                    <a:pt x="903" y="109"/>
                  </a:lnTo>
                  <a:lnTo>
                    <a:pt x="844" y="65"/>
                  </a:lnTo>
                  <a:lnTo>
                    <a:pt x="782" y="32"/>
                  </a:lnTo>
                  <a:lnTo>
                    <a:pt x="719" y="7"/>
                  </a:lnTo>
                  <a:lnTo>
                    <a:pt x="651" y="0"/>
                  </a:lnTo>
                  <a:lnTo>
                    <a:pt x="342" y="0"/>
                  </a:lnTo>
                  <a:close/>
                </a:path>
              </a:pathLst>
            </a:custGeom>
            <a:solidFill>
              <a:srgbClr val="9B9B9B"/>
            </a:solidFill>
            <a:ln w="9525">
              <a:noFill/>
              <a:round/>
              <a:headEnd/>
              <a:tailEnd/>
            </a:ln>
          </p:spPr>
          <p:txBody>
            <a:bodyPr/>
            <a:lstStyle/>
            <a:p>
              <a:endParaRPr lang="en-GB" dirty="0"/>
            </a:p>
          </p:txBody>
        </p:sp>
        <p:sp>
          <p:nvSpPr>
            <p:cNvPr id="14" name="Freeform 12"/>
            <p:cNvSpPr>
              <a:spLocks/>
            </p:cNvSpPr>
            <p:nvPr/>
          </p:nvSpPr>
          <p:spPr bwMode="auto">
            <a:xfrm>
              <a:off x="2433" y="380"/>
              <a:ext cx="997" cy="421"/>
            </a:xfrm>
            <a:custGeom>
              <a:avLst/>
              <a:gdLst>
                <a:gd name="T0" fmla="*/ 337 w 997"/>
                <a:gd name="T1" fmla="*/ 0 h 421"/>
                <a:gd name="T2" fmla="*/ 274 w 997"/>
                <a:gd name="T3" fmla="*/ 7 h 421"/>
                <a:gd name="T4" fmla="*/ 211 w 997"/>
                <a:gd name="T5" fmla="*/ 32 h 421"/>
                <a:gd name="T6" fmla="*/ 153 w 997"/>
                <a:gd name="T7" fmla="*/ 65 h 421"/>
                <a:gd name="T8" fmla="*/ 104 w 997"/>
                <a:gd name="T9" fmla="*/ 109 h 421"/>
                <a:gd name="T10" fmla="*/ 59 w 997"/>
                <a:gd name="T11" fmla="*/ 157 h 421"/>
                <a:gd name="T12" fmla="*/ 27 w 997"/>
                <a:gd name="T13" fmla="*/ 205 h 421"/>
                <a:gd name="T14" fmla="*/ 9 w 997"/>
                <a:gd name="T15" fmla="*/ 252 h 421"/>
                <a:gd name="T16" fmla="*/ 0 w 997"/>
                <a:gd name="T17" fmla="*/ 292 h 421"/>
                <a:gd name="T18" fmla="*/ 14 w 997"/>
                <a:gd name="T19" fmla="*/ 340 h 421"/>
                <a:gd name="T20" fmla="*/ 45 w 997"/>
                <a:gd name="T21" fmla="*/ 384 h 421"/>
                <a:gd name="T22" fmla="*/ 90 w 997"/>
                <a:gd name="T23" fmla="*/ 410 h 421"/>
                <a:gd name="T24" fmla="*/ 117 w 997"/>
                <a:gd name="T25" fmla="*/ 417 h 421"/>
                <a:gd name="T26" fmla="*/ 149 w 997"/>
                <a:gd name="T27" fmla="*/ 421 h 421"/>
                <a:gd name="T28" fmla="*/ 853 w 997"/>
                <a:gd name="T29" fmla="*/ 421 h 421"/>
                <a:gd name="T30" fmla="*/ 885 w 997"/>
                <a:gd name="T31" fmla="*/ 417 h 421"/>
                <a:gd name="T32" fmla="*/ 912 w 997"/>
                <a:gd name="T33" fmla="*/ 410 h 421"/>
                <a:gd name="T34" fmla="*/ 957 w 997"/>
                <a:gd name="T35" fmla="*/ 384 h 421"/>
                <a:gd name="T36" fmla="*/ 988 w 997"/>
                <a:gd name="T37" fmla="*/ 340 h 421"/>
                <a:gd name="T38" fmla="*/ 997 w 997"/>
                <a:gd name="T39" fmla="*/ 292 h 421"/>
                <a:gd name="T40" fmla="*/ 988 w 997"/>
                <a:gd name="T41" fmla="*/ 252 h 421"/>
                <a:gd name="T42" fmla="*/ 966 w 997"/>
                <a:gd name="T43" fmla="*/ 205 h 421"/>
                <a:gd name="T44" fmla="*/ 930 w 997"/>
                <a:gd name="T45" fmla="*/ 157 h 421"/>
                <a:gd name="T46" fmla="*/ 885 w 997"/>
                <a:gd name="T47" fmla="*/ 109 h 421"/>
                <a:gd name="T48" fmla="*/ 831 w 997"/>
                <a:gd name="T49" fmla="*/ 65 h 421"/>
                <a:gd name="T50" fmla="*/ 768 w 997"/>
                <a:gd name="T51" fmla="*/ 32 h 421"/>
                <a:gd name="T52" fmla="*/ 705 w 997"/>
                <a:gd name="T53" fmla="*/ 7 h 421"/>
                <a:gd name="T54" fmla="*/ 642 w 997"/>
                <a:gd name="T55" fmla="*/ 0 h 421"/>
                <a:gd name="T56" fmla="*/ 337 w 997"/>
                <a:gd name="T57" fmla="*/ 0 h 42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997"/>
                <a:gd name="T88" fmla="*/ 0 h 421"/>
                <a:gd name="T89" fmla="*/ 997 w 997"/>
                <a:gd name="T90" fmla="*/ 421 h 421"/>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997" h="421">
                  <a:moveTo>
                    <a:pt x="337" y="0"/>
                  </a:moveTo>
                  <a:lnTo>
                    <a:pt x="274" y="7"/>
                  </a:lnTo>
                  <a:lnTo>
                    <a:pt x="211" y="32"/>
                  </a:lnTo>
                  <a:lnTo>
                    <a:pt x="153" y="65"/>
                  </a:lnTo>
                  <a:lnTo>
                    <a:pt x="104" y="109"/>
                  </a:lnTo>
                  <a:lnTo>
                    <a:pt x="59" y="157"/>
                  </a:lnTo>
                  <a:lnTo>
                    <a:pt x="27" y="205"/>
                  </a:lnTo>
                  <a:lnTo>
                    <a:pt x="9" y="252"/>
                  </a:lnTo>
                  <a:lnTo>
                    <a:pt x="0" y="292"/>
                  </a:lnTo>
                  <a:lnTo>
                    <a:pt x="14" y="340"/>
                  </a:lnTo>
                  <a:lnTo>
                    <a:pt x="45" y="384"/>
                  </a:lnTo>
                  <a:lnTo>
                    <a:pt x="90" y="410"/>
                  </a:lnTo>
                  <a:lnTo>
                    <a:pt x="117" y="417"/>
                  </a:lnTo>
                  <a:lnTo>
                    <a:pt x="149" y="421"/>
                  </a:lnTo>
                  <a:lnTo>
                    <a:pt x="853" y="421"/>
                  </a:lnTo>
                  <a:lnTo>
                    <a:pt x="885" y="417"/>
                  </a:lnTo>
                  <a:lnTo>
                    <a:pt x="912" y="410"/>
                  </a:lnTo>
                  <a:lnTo>
                    <a:pt x="957" y="384"/>
                  </a:lnTo>
                  <a:lnTo>
                    <a:pt x="988" y="340"/>
                  </a:lnTo>
                  <a:lnTo>
                    <a:pt x="997" y="292"/>
                  </a:lnTo>
                  <a:lnTo>
                    <a:pt x="988" y="252"/>
                  </a:lnTo>
                  <a:lnTo>
                    <a:pt x="966" y="205"/>
                  </a:lnTo>
                  <a:lnTo>
                    <a:pt x="930" y="157"/>
                  </a:lnTo>
                  <a:lnTo>
                    <a:pt x="885" y="109"/>
                  </a:lnTo>
                  <a:lnTo>
                    <a:pt x="831" y="65"/>
                  </a:lnTo>
                  <a:lnTo>
                    <a:pt x="768" y="32"/>
                  </a:lnTo>
                  <a:lnTo>
                    <a:pt x="705" y="7"/>
                  </a:lnTo>
                  <a:lnTo>
                    <a:pt x="642" y="0"/>
                  </a:lnTo>
                  <a:lnTo>
                    <a:pt x="337" y="0"/>
                  </a:lnTo>
                  <a:close/>
                </a:path>
              </a:pathLst>
            </a:custGeom>
            <a:solidFill>
              <a:srgbClr val="A5A5A5"/>
            </a:solidFill>
            <a:ln w="9525">
              <a:noFill/>
              <a:round/>
              <a:headEnd/>
              <a:tailEnd/>
            </a:ln>
          </p:spPr>
          <p:txBody>
            <a:bodyPr/>
            <a:lstStyle/>
            <a:p>
              <a:endParaRPr lang="en-GB" dirty="0"/>
            </a:p>
          </p:txBody>
        </p:sp>
        <p:sp>
          <p:nvSpPr>
            <p:cNvPr id="15" name="Freeform 13"/>
            <p:cNvSpPr>
              <a:spLocks/>
            </p:cNvSpPr>
            <p:nvPr/>
          </p:nvSpPr>
          <p:spPr bwMode="auto">
            <a:xfrm>
              <a:off x="2442" y="380"/>
              <a:ext cx="979" cy="421"/>
            </a:xfrm>
            <a:custGeom>
              <a:avLst/>
              <a:gdLst>
                <a:gd name="T0" fmla="*/ 328 w 979"/>
                <a:gd name="T1" fmla="*/ 0 h 421"/>
                <a:gd name="T2" fmla="*/ 265 w 979"/>
                <a:gd name="T3" fmla="*/ 7 h 421"/>
                <a:gd name="T4" fmla="*/ 207 w 979"/>
                <a:gd name="T5" fmla="*/ 32 h 421"/>
                <a:gd name="T6" fmla="*/ 149 w 979"/>
                <a:gd name="T7" fmla="*/ 65 h 421"/>
                <a:gd name="T8" fmla="*/ 99 w 979"/>
                <a:gd name="T9" fmla="*/ 109 h 421"/>
                <a:gd name="T10" fmla="*/ 59 w 979"/>
                <a:gd name="T11" fmla="*/ 157 h 421"/>
                <a:gd name="T12" fmla="*/ 27 w 979"/>
                <a:gd name="T13" fmla="*/ 205 h 421"/>
                <a:gd name="T14" fmla="*/ 9 w 979"/>
                <a:gd name="T15" fmla="*/ 252 h 421"/>
                <a:gd name="T16" fmla="*/ 0 w 979"/>
                <a:gd name="T17" fmla="*/ 292 h 421"/>
                <a:gd name="T18" fmla="*/ 9 w 979"/>
                <a:gd name="T19" fmla="*/ 340 h 421"/>
                <a:gd name="T20" fmla="*/ 41 w 979"/>
                <a:gd name="T21" fmla="*/ 384 h 421"/>
                <a:gd name="T22" fmla="*/ 86 w 979"/>
                <a:gd name="T23" fmla="*/ 410 h 421"/>
                <a:gd name="T24" fmla="*/ 113 w 979"/>
                <a:gd name="T25" fmla="*/ 417 h 421"/>
                <a:gd name="T26" fmla="*/ 144 w 979"/>
                <a:gd name="T27" fmla="*/ 421 h 421"/>
                <a:gd name="T28" fmla="*/ 835 w 979"/>
                <a:gd name="T29" fmla="*/ 421 h 421"/>
                <a:gd name="T30" fmla="*/ 889 w 979"/>
                <a:gd name="T31" fmla="*/ 410 h 421"/>
                <a:gd name="T32" fmla="*/ 934 w 979"/>
                <a:gd name="T33" fmla="*/ 384 h 421"/>
                <a:gd name="T34" fmla="*/ 966 w 979"/>
                <a:gd name="T35" fmla="*/ 340 h 421"/>
                <a:gd name="T36" fmla="*/ 979 w 979"/>
                <a:gd name="T37" fmla="*/ 292 h 421"/>
                <a:gd name="T38" fmla="*/ 970 w 979"/>
                <a:gd name="T39" fmla="*/ 252 h 421"/>
                <a:gd name="T40" fmla="*/ 948 w 979"/>
                <a:gd name="T41" fmla="*/ 205 h 421"/>
                <a:gd name="T42" fmla="*/ 912 w 979"/>
                <a:gd name="T43" fmla="*/ 157 h 421"/>
                <a:gd name="T44" fmla="*/ 867 w 979"/>
                <a:gd name="T45" fmla="*/ 109 h 421"/>
                <a:gd name="T46" fmla="*/ 813 w 979"/>
                <a:gd name="T47" fmla="*/ 65 h 421"/>
                <a:gd name="T48" fmla="*/ 755 w 979"/>
                <a:gd name="T49" fmla="*/ 32 h 421"/>
                <a:gd name="T50" fmla="*/ 692 w 979"/>
                <a:gd name="T51" fmla="*/ 7 h 421"/>
                <a:gd name="T52" fmla="*/ 629 w 979"/>
                <a:gd name="T53" fmla="*/ 0 h 421"/>
                <a:gd name="T54" fmla="*/ 328 w 979"/>
                <a:gd name="T55" fmla="*/ 0 h 421"/>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979"/>
                <a:gd name="T85" fmla="*/ 0 h 421"/>
                <a:gd name="T86" fmla="*/ 979 w 979"/>
                <a:gd name="T87" fmla="*/ 421 h 421"/>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979" h="421">
                  <a:moveTo>
                    <a:pt x="328" y="0"/>
                  </a:moveTo>
                  <a:lnTo>
                    <a:pt x="265" y="7"/>
                  </a:lnTo>
                  <a:lnTo>
                    <a:pt x="207" y="32"/>
                  </a:lnTo>
                  <a:lnTo>
                    <a:pt x="149" y="65"/>
                  </a:lnTo>
                  <a:lnTo>
                    <a:pt x="99" y="109"/>
                  </a:lnTo>
                  <a:lnTo>
                    <a:pt x="59" y="157"/>
                  </a:lnTo>
                  <a:lnTo>
                    <a:pt x="27" y="205"/>
                  </a:lnTo>
                  <a:lnTo>
                    <a:pt x="9" y="252"/>
                  </a:lnTo>
                  <a:lnTo>
                    <a:pt x="0" y="292"/>
                  </a:lnTo>
                  <a:lnTo>
                    <a:pt x="9" y="340"/>
                  </a:lnTo>
                  <a:lnTo>
                    <a:pt x="41" y="384"/>
                  </a:lnTo>
                  <a:lnTo>
                    <a:pt x="86" y="410"/>
                  </a:lnTo>
                  <a:lnTo>
                    <a:pt x="113" y="417"/>
                  </a:lnTo>
                  <a:lnTo>
                    <a:pt x="144" y="421"/>
                  </a:lnTo>
                  <a:lnTo>
                    <a:pt x="835" y="421"/>
                  </a:lnTo>
                  <a:lnTo>
                    <a:pt x="889" y="410"/>
                  </a:lnTo>
                  <a:lnTo>
                    <a:pt x="934" y="384"/>
                  </a:lnTo>
                  <a:lnTo>
                    <a:pt x="966" y="340"/>
                  </a:lnTo>
                  <a:lnTo>
                    <a:pt x="979" y="292"/>
                  </a:lnTo>
                  <a:lnTo>
                    <a:pt x="970" y="252"/>
                  </a:lnTo>
                  <a:lnTo>
                    <a:pt x="948" y="205"/>
                  </a:lnTo>
                  <a:lnTo>
                    <a:pt x="912" y="157"/>
                  </a:lnTo>
                  <a:lnTo>
                    <a:pt x="867" y="109"/>
                  </a:lnTo>
                  <a:lnTo>
                    <a:pt x="813" y="65"/>
                  </a:lnTo>
                  <a:lnTo>
                    <a:pt x="755" y="32"/>
                  </a:lnTo>
                  <a:lnTo>
                    <a:pt x="692" y="7"/>
                  </a:lnTo>
                  <a:lnTo>
                    <a:pt x="629" y="0"/>
                  </a:lnTo>
                  <a:lnTo>
                    <a:pt x="328" y="0"/>
                  </a:lnTo>
                  <a:close/>
                </a:path>
              </a:pathLst>
            </a:custGeom>
            <a:solidFill>
              <a:srgbClr val="AEAEAE"/>
            </a:solidFill>
            <a:ln w="9525">
              <a:noFill/>
              <a:round/>
              <a:headEnd/>
              <a:tailEnd/>
            </a:ln>
          </p:spPr>
          <p:txBody>
            <a:bodyPr/>
            <a:lstStyle/>
            <a:p>
              <a:endParaRPr lang="en-GB" dirty="0"/>
            </a:p>
          </p:txBody>
        </p:sp>
        <p:sp>
          <p:nvSpPr>
            <p:cNvPr id="16" name="Freeform 14"/>
            <p:cNvSpPr>
              <a:spLocks/>
            </p:cNvSpPr>
            <p:nvPr/>
          </p:nvSpPr>
          <p:spPr bwMode="auto">
            <a:xfrm>
              <a:off x="2451" y="380"/>
              <a:ext cx="961" cy="421"/>
            </a:xfrm>
            <a:custGeom>
              <a:avLst/>
              <a:gdLst>
                <a:gd name="T0" fmla="*/ 319 w 961"/>
                <a:gd name="T1" fmla="*/ 0 h 421"/>
                <a:gd name="T2" fmla="*/ 256 w 961"/>
                <a:gd name="T3" fmla="*/ 7 h 421"/>
                <a:gd name="T4" fmla="*/ 198 w 961"/>
                <a:gd name="T5" fmla="*/ 32 h 421"/>
                <a:gd name="T6" fmla="*/ 144 w 961"/>
                <a:gd name="T7" fmla="*/ 65 h 421"/>
                <a:gd name="T8" fmla="*/ 99 w 961"/>
                <a:gd name="T9" fmla="*/ 109 h 421"/>
                <a:gd name="T10" fmla="*/ 59 w 961"/>
                <a:gd name="T11" fmla="*/ 157 h 421"/>
                <a:gd name="T12" fmla="*/ 27 w 961"/>
                <a:gd name="T13" fmla="*/ 205 h 421"/>
                <a:gd name="T14" fmla="*/ 9 w 961"/>
                <a:gd name="T15" fmla="*/ 252 h 421"/>
                <a:gd name="T16" fmla="*/ 0 w 961"/>
                <a:gd name="T17" fmla="*/ 292 h 421"/>
                <a:gd name="T18" fmla="*/ 9 w 961"/>
                <a:gd name="T19" fmla="*/ 340 h 421"/>
                <a:gd name="T20" fmla="*/ 41 w 961"/>
                <a:gd name="T21" fmla="*/ 384 h 421"/>
                <a:gd name="T22" fmla="*/ 86 w 961"/>
                <a:gd name="T23" fmla="*/ 410 h 421"/>
                <a:gd name="T24" fmla="*/ 113 w 961"/>
                <a:gd name="T25" fmla="*/ 417 h 421"/>
                <a:gd name="T26" fmla="*/ 140 w 961"/>
                <a:gd name="T27" fmla="*/ 421 h 421"/>
                <a:gd name="T28" fmla="*/ 817 w 961"/>
                <a:gd name="T29" fmla="*/ 421 h 421"/>
                <a:gd name="T30" fmla="*/ 849 w 961"/>
                <a:gd name="T31" fmla="*/ 417 h 421"/>
                <a:gd name="T32" fmla="*/ 876 w 961"/>
                <a:gd name="T33" fmla="*/ 410 h 421"/>
                <a:gd name="T34" fmla="*/ 921 w 961"/>
                <a:gd name="T35" fmla="*/ 384 h 421"/>
                <a:gd name="T36" fmla="*/ 952 w 961"/>
                <a:gd name="T37" fmla="*/ 340 h 421"/>
                <a:gd name="T38" fmla="*/ 961 w 961"/>
                <a:gd name="T39" fmla="*/ 292 h 421"/>
                <a:gd name="T40" fmla="*/ 952 w 961"/>
                <a:gd name="T41" fmla="*/ 252 h 421"/>
                <a:gd name="T42" fmla="*/ 930 w 961"/>
                <a:gd name="T43" fmla="*/ 205 h 421"/>
                <a:gd name="T44" fmla="*/ 894 w 961"/>
                <a:gd name="T45" fmla="*/ 157 h 421"/>
                <a:gd name="T46" fmla="*/ 849 w 961"/>
                <a:gd name="T47" fmla="*/ 109 h 421"/>
                <a:gd name="T48" fmla="*/ 800 w 961"/>
                <a:gd name="T49" fmla="*/ 65 h 421"/>
                <a:gd name="T50" fmla="*/ 741 w 961"/>
                <a:gd name="T51" fmla="*/ 32 h 421"/>
                <a:gd name="T52" fmla="*/ 678 w 961"/>
                <a:gd name="T53" fmla="*/ 7 h 421"/>
                <a:gd name="T54" fmla="*/ 615 w 961"/>
                <a:gd name="T55" fmla="*/ 0 h 421"/>
                <a:gd name="T56" fmla="*/ 319 w 961"/>
                <a:gd name="T57" fmla="*/ 0 h 42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961"/>
                <a:gd name="T88" fmla="*/ 0 h 421"/>
                <a:gd name="T89" fmla="*/ 961 w 961"/>
                <a:gd name="T90" fmla="*/ 421 h 421"/>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961" h="421">
                  <a:moveTo>
                    <a:pt x="319" y="0"/>
                  </a:moveTo>
                  <a:lnTo>
                    <a:pt x="256" y="7"/>
                  </a:lnTo>
                  <a:lnTo>
                    <a:pt x="198" y="32"/>
                  </a:lnTo>
                  <a:lnTo>
                    <a:pt x="144" y="65"/>
                  </a:lnTo>
                  <a:lnTo>
                    <a:pt x="99" y="109"/>
                  </a:lnTo>
                  <a:lnTo>
                    <a:pt x="59" y="157"/>
                  </a:lnTo>
                  <a:lnTo>
                    <a:pt x="27" y="205"/>
                  </a:lnTo>
                  <a:lnTo>
                    <a:pt x="9" y="252"/>
                  </a:lnTo>
                  <a:lnTo>
                    <a:pt x="0" y="292"/>
                  </a:lnTo>
                  <a:lnTo>
                    <a:pt x="9" y="340"/>
                  </a:lnTo>
                  <a:lnTo>
                    <a:pt x="41" y="384"/>
                  </a:lnTo>
                  <a:lnTo>
                    <a:pt x="86" y="410"/>
                  </a:lnTo>
                  <a:lnTo>
                    <a:pt x="113" y="417"/>
                  </a:lnTo>
                  <a:lnTo>
                    <a:pt x="140" y="421"/>
                  </a:lnTo>
                  <a:lnTo>
                    <a:pt x="817" y="421"/>
                  </a:lnTo>
                  <a:lnTo>
                    <a:pt x="849" y="417"/>
                  </a:lnTo>
                  <a:lnTo>
                    <a:pt x="876" y="410"/>
                  </a:lnTo>
                  <a:lnTo>
                    <a:pt x="921" y="384"/>
                  </a:lnTo>
                  <a:lnTo>
                    <a:pt x="952" y="340"/>
                  </a:lnTo>
                  <a:lnTo>
                    <a:pt x="961" y="292"/>
                  </a:lnTo>
                  <a:lnTo>
                    <a:pt x="952" y="252"/>
                  </a:lnTo>
                  <a:lnTo>
                    <a:pt x="930" y="205"/>
                  </a:lnTo>
                  <a:lnTo>
                    <a:pt x="894" y="157"/>
                  </a:lnTo>
                  <a:lnTo>
                    <a:pt x="849" y="109"/>
                  </a:lnTo>
                  <a:lnTo>
                    <a:pt x="800" y="65"/>
                  </a:lnTo>
                  <a:lnTo>
                    <a:pt x="741" y="32"/>
                  </a:lnTo>
                  <a:lnTo>
                    <a:pt x="678" y="7"/>
                  </a:lnTo>
                  <a:lnTo>
                    <a:pt x="615" y="0"/>
                  </a:lnTo>
                  <a:lnTo>
                    <a:pt x="319" y="0"/>
                  </a:lnTo>
                  <a:close/>
                </a:path>
              </a:pathLst>
            </a:custGeom>
            <a:solidFill>
              <a:srgbClr val="B7B7B7"/>
            </a:solidFill>
            <a:ln w="9525">
              <a:noFill/>
              <a:round/>
              <a:headEnd/>
              <a:tailEnd/>
            </a:ln>
          </p:spPr>
          <p:txBody>
            <a:bodyPr/>
            <a:lstStyle/>
            <a:p>
              <a:endParaRPr lang="en-GB" dirty="0"/>
            </a:p>
          </p:txBody>
        </p:sp>
        <p:sp>
          <p:nvSpPr>
            <p:cNvPr id="17" name="Freeform 15"/>
            <p:cNvSpPr>
              <a:spLocks/>
            </p:cNvSpPr>
            <p:nvPr/>
          </p:nvSpPr>
          <p:spPr bwMode="auto">
            <a:xfrm>
              <a:off x="2460" y="380"/>
              <a:ext cx="939" cy="421"/>
            </a:xfrm>
            <a:custGeom>
              <a:avLst/>
              <a:gdLst>
                <a:gd name="T0" fmla="*/ 315 w 939"/>
                <a:gd name="T1" fmla="*/ 0 h 421"/>
                <a:gd name="T2" fmla="*/ 256 w 939"/>
                <a:gd name="T3" fmla="*/ 7 h 421"/>
                <a:gd name="T4" fmla="*/ 198 w 939"/>
                <a:gd name="T5" fmla="*/ 32 h 421"/>
                <a:gd name="T6" fmla="*/ 144 w 939"/>
                <a:gd name="T7" fmla="*/ 65 h 421"/>
                <a:gd name="T8" fmla="*/ 99 w 939"/>
                <a:gd name="T9" fmla="*/ 109 h 421"/>
                <a:gd name="T10" fmla="*/ 59 w 939"/>
                <a:gd name="T11" fmla="*/ 157 h 421"/>
                <a:gd name="T12" fmla="*/ 27 w 939"/>
                <a:gd name="T13" fmla="*/ 205 h 421"/>
                <a:gd name="T14" fmla="*/ 9 w 939"/>
                <a:gd name="T15" fmla="*/ 252 h 421"/>
                <a:gd name="T16" fmla="*/ 0 w 939"/>
                <a:gd name="T17" fmla="*/ 292 h 421"/>
                <a:gd name="T18" fmla="*/ 9 w 939"/>
                <a:gd name="T19" fmla="*/ 340 h 421"/>
                <a:gd name="T20" fmla="*/ 41 w 939"/>
                <a:gd name="T21" fmla="*/ 384 h 421"/>
                <a:gd name="T22" fmla="*/ 81 w 939"/>
                <a:gd name="T23" fmla="*/ 410 h 421"/>
                <a:gd name="T24" fmla="*/ 108 w 939"/>
                <a:gd name="T25" fmla="*/ 417 h 421"/>
                <a:gd name="T26" fmla="*/ 135 w 939"/>
                <a:gd name="T27" fmla="*/ 421 h 421"/>
                <a:gd name="T28" fmla="*/ 804 w 939"/>
                <a:gd name="T29" fmla="*/ 421 h 421"/>
                <a:gd name="T30" fmla="*/ 831 w 939"/>
                <a:gd name="T31" fmla="*/ 417 h 421"/>
                <a:gd name="T32" fmla="*/ 858 w 939"/>
                <a:gd name="T33" fmla="*/ 410 h 421"/>
                <a:gd name="T34" fmla="*/ 898 w 939"/>
                <a:gd name="T35" fmla="*/ 384 h 421"/>
                <a:gd name="T36" fmla="*/ 930 w 939"/>
                <a:gd name="T37" fmla="*/ 340 h 421"/>
                <a:gd name="T38" fmla="*/ 939 w 939"/>
                <a:gd name="T39" fmla="*/ 292 h 421"/>
                <a:gd name="T40" fmla="*/ 930 w 939"/>
                <a:gd name="T41" fmla="*/ 252 h 421"/>
                <a:gd name="T42" fmla="*/ 907 w 939"/>
                <a:gd name="T43" fmla="*/ 205 h 421"/>
                <a:gd name="T44" fmla="*/ 876 w 939"/>
                <a:gd name="T45" fmla="*/ 157 h 421"/>
                <a:gd name="T46" fmla="*/ 831 w 939"/>
                <a:gd name="T47" fmla="*/ 109 h 421"/>
                <a:gd name="T48" fmla="*/ 782 w 939"/>
                <a:gd name="T49" fmla="*/ 65 h 421"/>
                <a:gd name="T50" fmla="*/ 723 w 939"/>
                <a:gd name="T51" fmla="*/ 32 h 421"/>
                <a:gd name="T52" fmla="*/ 665 w 939"/>
                <a:gd name="T53" fmla="*/ 7 h 421"/>
                <a:gd name="T54" fmla="*/ 602 w 939"/>
                <a:gd name="T55" fmla="*/ 0 h 421"/>
                <a:gd name="T56" fmla="*/ 315 w 939"/>
                <a:gd name="T57" fmla="*/ 0 h 42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939"/>
                <a:gd name="T88" fmla="*/ 0 h 421"/>
                <a:gd name="T89" fmla="*/ 939 w 939"/>
                <a:gd name="T90" fmla="*/ 421 h 421"/>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939" h="421">
                  <a:moveTo>
                    <a:pt x="315" y="0"/>
                  </a:moveTo>
                  <a:lnTo>
                    <a:pt x="256" y="7"/>
                  </a:lnTo>
                  <a:lnTo>
                    <a:pt x="198" y="32"/>
                  </a:lnTo>
                  <a:lnTo>
                    <a:pt x="144" y="65"/>
                  </a:lnTo>
                  <a:lnTo>
                    <a:pt x="99" y="109"/>
                  </a:lnTo>
                  <a:lnTo>
                    <a:pt x="59" y="157"/>
                  </a:lnTo>
                  <a:lnTo>
                    <a:pt x="27" y="205"/>
                  </a:lnTo>
                  <a:lnTo>
                    <a:pt x="9" y="252"/>
                  </a:lnTo>
                  <a:lnTo>
                    <a:pt x="0" y="292"/>
                  </a:lnTo>
                  <a:lnTo>
                    <a:pt x="9" y="340"/>
                  </a:lnTo>
                  <a:lnTo>
                    <a:pt x="41" y="384"/>
                  </a:lnTo>
                  <a:lnTo>
                    <a:pt x="81" y="410"/>
                  </a:lnTo>
                  <a:lnTo>
                    <a:pt x="108" y="417"/>
                  </a:lnTo>
                  <a:lnTo>
                    <a:pt x="135" y="421"/>
                  </a:lnTo>
                  <a:lnTo>
                    <a:pt x="804" y="421"/>
                  </a:lnTo>
                  <a:lnTo>
                    <a:pt x="831" y="417"/>
                  </a:lnTo>
                  <a:lnTo>
                    <a:pt x="858" y="410"/>
                  </a:lnTo>
                  <a:lnTo>
                    <a:pt x="898" y="384"/>
                  </a:lnTo>
                  <a:lnTo>
                    <a:pt x="930" y="340"/>
                  </a:lnTo>
                  <a:lnTo>
                    <a:pt x="939" y="292"/>
                  </a:lnTo>
                  <a:lnTo>
                    <a:pt x="930" y="252"/>
                  </a:lnTo>
                  <a:lnTo>
                    <a:pt x="907" y="205"/>
                  </a:lnTo>
                  <a:lnTo>
                    <a:pt x="876" y="157"/>
                  </a:lnTo>
                  <a:lnTo>
                    <a:pt x="831" y="109"/>
                  </a:lnTo>
                  <a:lnTo>
                    <a:pt x="782" y="65"/>
                  </a:lnTo>
                  <a:lnTo>
                    <a:pt x="723" y="32"/>
                  </a:lnTo>
                  <a:lnTo>
                    <a:pt x="665" y="7"/>
                  </a:lnTo>
                  <a:lnTo>
                    <a:pt x="602" y="0"/>
                  </a:lnTo>
                  <a:lnTo>
                    <a:pt x="315" y="0"/>
                  </a:lnTo>
                  <a:close/>
                </a:path>
              </a:pathLst>
            </a:custGeom>
            <a:solidFill>
              <a:srgbClr val="C0C0C0"/>
            </a:solidFill>
            <a:ln w="9525">
              <a:noFill/>
              <a:round/>
              <a:headEnd/>
              <a:tailEnd/>
            </a:ln>
          </p:spPr>
          <p:txBody>
            <a:bodyPr/>
            <a:lstStyle/>
            <a:p>
              <a:endParaRPr lang="en-GB" dirty="0"/>
            </a:p>
          </p:txBody>
        </p:sp>
        <p:sp>
          <p:nvSpPr>
            <p:cNvPr id="18" name="Oval 16"/>
            <p:cNvSpPr>
              <a:spLocks noChangeArrowheads="1"/>
            </p:cNvSpPr>
            <p:nvPr/>
          </p:nvSpPr>
          <p:spPr bwMode="auto">
            <a:xfrm>
              <a:off x="2460" y="629"/>
              <a:ext cx="135" cy="117"/>
            </a:xfrm>
            <a:prstGeom prst="ellipse">
              <a:avLst/>
            </a:prstGeom>
            <a:solidFill>
              <a:srgbClr val="000000"/>
            </a:solidFill>
            <a:ln w="9525">
              <a:noFill/>
              <a:round/>
              <a:headEnd/>
              <a:tailEnd/>
            </a:ln>
          </p:spPr>
          <p:txBody>
            <a:bodyPr/>
            <a:lstStyle/>
            <a:p>
              <a:endParaRPr lang="en-GB" dirty="0"/>
            </a:p>
          </p:txBody>
        </p:sp>
        <p:sp>
          <p:nvSpPr>
            <p:cNvPr id="19" name="Oval 17"/>
            <p:cNvSpPr>
              <a:spLocks noChangeArrowheads="1"/>
            </p:cNvSpPr>
            <p:nvPr/>
          </p:nvSpPr>
          <p:spPr bwMode="auto">
            <a:xfrm>
              <a:off x="2460" y="632"/>
              <a:ext cx="135" cy="106"/>
            </a:xfrm>
            <a:prstGeom prst="ellipse">
              <a:avLst/>
            </a:prstGeom>
            <a:solidFill>
              <a:srgbClr val="1B1B1B"/>
            </a:solidFill>
            <a:ln w="9525">
              <a:noFill/>
              <a:round/>
              <a:headEnd/>
              <a:tailEnd/>
            </a:ln>
          </p:spPr>
          <p:txBody>
            <a:bodyPr/>
            <a:lstStyle/>
            <a:p>
              <a:endParaRPr lang="en-GB" dirty="0"/>
            </a:p>
          </p:txBody>
        </p:sp>
        <p:sp>
          <p:nvSpPr>
            <p:cNvPr id="20" name="Oval 18"/>
            <p:cNvSpPr>
              <a:spLocks noChangeArrowheads="1"/>
            </p:cNvSpPr>
            <p:nvPr/>
          </p:nvSpPr>
          <p:spPr bwMode="auto">
            <a:xfrm>
              <a:off x="2460" y="632"/>
              <a:ext cx="126" cy="103"/>
            </a:xfrm>
            <a:prstGeom prst="ellipse">
              <a:avLst/>
            </a:prstGeom>
            <a:solidFill>
              <a:srgbClr val="373737"/>
            </a:solidFill>
            <a:ln w="9525">
              <a:noFill/>
              <a:round/>
              <a:headEnd/>
              <a:tailEnd/>
            </a:ln>
          </p:spPr>
          <p:txBody>
            <a:bodyPr/>
            <a:lstStyle/>
            <a:p>
              <a:endParaRPr lang="en-GB" dirty="0"/>
            </a:p>
          </p:txBody>
        </p:sp>
        <p:sp>
          <p:nvSpPr>
            <p:cNvPr id="21" name="Oval 19"/>
            <p:cNvSpPr>
              <a:spLocks noChangeArrowheads="1"/>
            </p:cNvSpPr>
            <p:nvPr/>
          </p:nvSpPr>
          <p:spPr bwMode="auto">
            <a:xfrm>
              <a:off x="2465" y="632"/>
              <a:ext cx="121" cy="99"/>
            </a:xfrm>
            <a:prstGeom prst="ellipse">
              <a:avLst/>
            </a:prstGeom>
            <a:solidFill>
              <a:srgbClr val="525252"/>
            </a:solidFill>
            <a:ln w="9525">
              <a:noFill/>
              <a:round/>
              <a:headEnd/>
              <a:tailEnd/>
            </a:ln>
          </p:spPr>
          <p:txBody>
            <a:bodyPr/>
            <a:lstStyle/>
            <a:p>
              <a:endParaRPr lang="en-GB" dirty="0"/>
            </a:p>
          </p:txBody>
        </p:sp>
        <p:sp>
          <p:nvSpPr>
            <p:cNvPr id="22" name="Oval 20"/>
            <p:cNvSpPr>
              <a:spLocks noChangeArrowheads="1"/>
            </p:cNvSpPr>
            <p:nvPr/>
          </p:nvSpPr>
          <p:spPr bwMode="auto">
            <a:xfrm>
              <a:off x="2465" y="632"/>
              <a:ext cx="117" cy="95"/>
            </a:xfrm>
            <a:prstGeom prst="ellipse">
              <a:avLst/>
            </a:prstGeom>
            <a:solidFill>
              <a:srgbClr val="6E6E6E"/>
            </a:solidFill>
            <a:ln w="9525">
              <a:noFill/>
              <a:round/>
              <a:headEnd/>
              <a:tailEnd/>
            </a:ln>
          </p:spPr>
          <p:txBody>
            <a:bodyPr/>
            <a:lstStyle/>
            <a:p>
              <a:endParaRPr lang="en-GB" dirty="0"/>
            </a:p>
          </p:txBody>
        </p:sp>
        <p:sp>
          <p:nvSpPr>
            <p:cNvPr id="23" name="Oval 21"/>
            <p:cNvSpPr>
              <a:spLocks noChangeArrowheads="1"/>
            </p:cNvSpPr>
            <p:nvPr/>
          </p:nvSpPr>
          <p:spPr bwMode="auto">
            <a:xfrm>
              <a:off x="2465" y="632"/>
              <a:ext cx="112" cy="92"/>
            </a:xfrm>
            <a:prstGeom prst="ellipse">
              <a:avLst/>
            </a:prstGeom>
            <a:solidFill>
              <a:srgbClr val="898989"/>
            </a:solidFill>
            <a:ln w="9525">
              <a:noFill/>
              <a:round/>
              <a:headEnd/>
              <a:tailEnd/>
            </a:ln>
          </p:spPr>
          <p:txBody>
            <a:bodyPr/>
            <a:lstStyle/>
            <a:p>
              <a:endParaRPr lang="en-GB" dirty="0"/>
            </a:p>
          </p:txBody>
        </p:sp>
        <p:sp>
          <p:nvSpPr>
            <p:cNvPr id="24" name="Oval 22"/>
            <p:cNvSpPr>
              <a:spLocks noChangeArrowheads="1"/>
            </p:cNvSpPr>
            <p:nvPr/>
          </p:nvSpPr>
          <p:spPr bwMode="auto">
            <a:xfrm>
              <a:off x="2465" y="632"/>
              <a:ext cx="108" cy="88"/>
            </a:xfrm>
            <a:prstGeom prst="ellipse">
              <a:avLst/>
            </a:prstGeom>
            <a:solidFill>
              <a:srgbClr val="A5A5A5"/>
            </a:solidFill>
            <a:ln w="9525">
              <a:noFill/>
              <a:round/>
              <a:headEnd/>
              <a:tailEnd/>
            </a:ln>
          </p:spPr>
          <p:txBody>
            <a:bodyPr/>
            <a:lstStyle/>
            <a:p>
              <a:endParaRPr lang="en-GB" dirty="0"/>
            </a:p>
          </p:txBody>
        </p:sp>
        <p:sp>
          <p:nvSpPr>
            <p:cNvPr id="25" name="Oval 23"/>
            <p:cNvSpPr>
              <a:spLocks noChangeArrowheads="1"/>
            </p:cNvSpPr>
            <p:nvPr/>
          </p:nvSpPr>
          <p:spPr bwMode="auto">
            <a:xfrm>
              <a:off x="2469" y="636"/>
              <a:ext cx="95" cy="77"/>
            </a:xfrm>
            <a:prstGeom prst="ellipse">
              <a:avLst/>
            </a:prstGeom>
            <a:solidFill>
              <a:srgbClr val="C0C0C0"/>
            </a:solidFill>
            <a:ln w="9525">
              <a:noFill/>
              <a:round/>
              <a:headEnd/>
              <a:tailEnd/>
            </a:ln>
          </p:spPr>
          <p:txBody>
            <a:bodyPr/>
            <a:lstStyle/>
            <a:p>
              <a:endParaRPr lang="en-GB" dirty="0"/>
            </a:p>
          </p:txBody>
        </p:sp>
        <p:sp>
          <p:nvSpPr>
            <p:cNvPr id="26" name="Oval 24"/>
            <p:cNvSpPr>
              <a:spLocks noChangeArrowheads="1"/>
            </p:cNvSpPr>
            <p:nvPr/>
          </p:nvSpPr>
          <p:spPr bwMode="auto">
            <a:xfrm>
              <a:off x="3304" y="629"/>
              <a:ext cx="140" cy="117"/>
            </a:xfrm>
            <a:prstGeom prst="ellipse">
              <a:avLst/>
            </a:prstGeom>
            <a:solidFill>
              <a:srgbClr val="000000"/>
            </a:solidFill>
            <a:ln w="9525">
              <a:noFill/>
              <a:round/>
              <a:headEnd/>
              <a:tailEnd/>
            </a:ln>
          </p:spPr>
          <p:txBody>
            <a:bodyPr/>
            <a:lstStyle/>
            <a:p>
              <a:endParaRPr lang="en-GB" dirty="0"/>
            </a:p>
          </p:txBody>
        </p:sp>
        <p:sp>
          <p:nvSpPr>
            <p:cNvPr id="27" name="Oval 25"/>
            <p:cNvSpPr>
              <a:spLocks noChangeArrowheads="1"/>
            </p:cNvSpPr>
            <p:nvPr/>
          </p:nvSpPr>
          <p:spPr bwMode="auto">
            <a:xfrm>
              <a:off x="3304" y="632"/>
              <a:ext cx="131" cy="106"/>
            </a:xfrm>
            <a:prstGeom prst="ellipse">
              <a:avLst/>
            </a:prstGeom>
            <a:solidFill>
              <a:srgbClr val="1B1B1B"/>
            </a:solidFill>
            <a:ln w="9525">
              <a:noFill/>
              <a:round/>
              <a:headEnd/>
              <a:tailEnd/>
            </a:ln>
          </p:spPr>
          <p:txBody>
            <a:bodyPr/>
            <a:lstStyle/>
            <a:p>
              <a:endParaRPr lang="en-GB" dirty="0"/>
            </a:p>
          </p:txBody>
        </p:sp>
        <p:sp>
          <p:nvSpPr>
            <p:cNvPr id="28" name="Oval 26"/>
            <p:cNvSpPr>
              <a:spLocks noChangeArrowheads="1"/>
            </p:cNvSpPr>
            <p:nvPr/>
          </p:nvSpPr>
          <p:spPr bwMode="auto">
            <a:xfrm>
              <a:off x="3309" y="632"/>
              <a:ext cx="126" cy="103"/>
            </a:xfrm>
            <a:prstGeom prst="ellipse">
              <a:avLst/>
            </a:prstGeom>
            <a:solidFill>
              <a:srgbClr val="373737"/>
            </a:solidFill>
            <a:ln w="9525">
              <a:noFill/>
              <a:round/>
              <a:headEnd/>
              <a:tailEnd/>
            </a:ln>
          </p:spPr>
          <p:txBody>
            <a:bodyPr/>
            <a:lstStyle/>
            <a:p>
              <a:endParaRPr lang="en-GB" dirty="0"/>
            </a:p>
          </p:txBody>
        </p:sp>
        <p:sp>
          <p:nvSpPr>
            <p:cNvPr id="29" name="Oval 27"/>
            <p:cNvSpPr>
              <a:spLocks noChangeArrowheads="1"/>
            </p:cNvSpPr>
            <p:nvPr/>
          </p:nvSpPr>
          <p:spPr bwMode="auto">
            <a:xfrm>
              <a:off x="3309" y="632"/>
              <a:ext cx="121" cy="99"/>
            </a:xfrm>
            <a:prstGeom prst="ellipse">
              <a:avLst/>
            </a:prstGeom>
            <a:solidFill>
              <a:srgbClr val="525252"/>
            </a:solidFill>
            <a:ln w="9525">
              <a:noFill/>
              <a:round/>
              <a:headEnd/>
              <a:tailEnd/>
            </a:ln>
          </p:spPr>
          <p:txBody>
            <a:bodyPr/>
            <a:lstStyle/>
            <a:p>
              <a:endParaRPr lang="en-GB" dirty="0"/>
            </a:p>
          </p:txBody>
        </p:sp>
        <p:sp>
          <p:nvSpPr>
            <p:cNvPr id="30" name="Oval 28"/>
            <p:cNvSpPr>
              <a:spLocks noChangeArrowheads="1"/>
            </p:cNvSpPr>
            <p:nvPr/>
          </p:nvSpPr>
          <p:spPr bwMode="auto">
            <a:xfrm>
              <a:off x="3309" y="632"/>
              <a:ext cx="117" cy="95"/>
            </a:xfrm>
            <a:prstGeom prst="ellipse">
              <a:avLst/>
            </a:prstGeom>
            <a:solidFill>
              <a:srgbClr val="6E6E6E"/>
            </a:solidFill>
            <a:ln w="9525">
              <a:noFill/>
              <a:round/>
              <a:headEnd/>
              <a:tailEnd/>
            </a:ln>
          </p:spPr>
          <p:txBody>
            <a:bodyPr/>
            <a:lstStyle/>
            <a:p>
              <a:endParaRPr lang="en-GB" dirty="0"/>
            </a:p>
          </p:txBody>
        </p:sp>
        <p:sp>
          <p:nvSpPr>
            <p:cNvPr id="31" name="Oval 29"/>
            <p:cNvSpPr>
              <a:spLocks noChangeArrowheads="1"/>
            </p:cNvSpPr>
            <p:nvPr/>
          </p:nvSpPr>
          <p:spPr bwMode="auto">
            <a:xfrm>
              <a:off x="3313" y="632"/>
              <a:ext cx="104" cy="92"/>
            </a:xfrm>
            <a:prstGeom prst="ellipse">
              <a:avLst/>
            </a:prstGeom>
            <a:solidFill>
              <a:srgbClr val="898989"/>
            </a:solidFill>
            <a:ln w="9525">
              <a:noFill/>
              <a:round/>
              <a:headEnd/>
              <a:tailEnd/>
            </a:ln>
          </p:spPr>
          <p:txBody>
            <a:bodyPr/>
            <a:lstStyle/>
            <a:p>
              <a:endParaRPr lang="en-GB" dirty="0"/>
            </a:p>
          </p:txBody>
        </p:sp>
        <p:sp>
          <p:nvSpPr>
            <p:cNvPr id="32" name="Oval 30"/>
            <p:cNvSpPr>
              <a:spLocks noChangeArrowheads="1"/>
            </p:cNvSpPr>
            <p:nvPr/>
          </p:nvSpPr>
          <p:spPr bwMode="auto">
            <a:xfrm>
              <a:off x="3313" y="632"/>
              <a:ext cx="104" cy="88"/>
            </a:xfrm>
            <a:prstGeom prst="ellipse">
              <a:avLst/>
            </a:prstGeom>
            <a:solidFill>
              <a:srgbClr val="A5A5A5"/>
            </a:solidFill>
            <a:ln w="9525">
              <a:noFill/>
              <a:round/>
              <a:headEnd/>
              <a:tailEnd/>
            </a:ln>
          </p:spPr>
          <p:txBody>
            <a:bodyPr/>
            <a:lstStyle/>
            <a:p>
              <a:endParaRPr lang="en-GB" dirty="0"/>
            </a:p>
          </p:txBody>
        </p:sp>
        <p:sp>
          <p:nvSpPr>
            <p:cNvPr id="33" name="Oval 31"/>
            <p:cNvSpPr>
              <a:spLocks noChangeArrowheads="1"/>
            </p:cNvSpPr>
            <p:nvPr/>
          </p:nvSpPr>
          <p:spPr bwMode="auto">
            <a:xfrm>
              <a:off x="3313" y="636"/>
              <a:ext cx="99" cy="77"/>
            </a:xfrm>
            <a:prstGeom prst="ellipse">
              <a:avLst/>
            </a:prstGeom>
            <a:solidFill>
              <a:srgbClr val="C0C0C0"/>
            </a:solidFill>
            <a:ln w="9525">
              <a:noFill/>
              <a:round/>
              <a:headEnd/>
              <a:tailEnd/>
            </a:ln>
          </p:spPr>
          <p:txBody>
            <a:bodyPr/>
            <a:lstStyle/>
            <a:p>
              <a:endParaRPr lang="en-GB" dirty="0"/>
            </a:p>
          </p:txBody>
        </p:sp>
        <p:sp>
          <p:nvSpPr>
            <p:cNvPr id="34" name="Freeform 32"/>
            <p:cNvSpPr>
              <a:spLocks/>
            </p:cNvSpPr>
            <p:nvPr/>
          </p:nvSpPr>
          <p:spPr bwMode="auto">
            <a:xfrm>
              <a:off x="2151" y="255"/>
              <a:ext cx="1562" cy="666"/>
            </a:xfrm>
            <a:custGeom>
              <a:avLst/>
              <a:gdLst>
                <a:gd name="T0" fmla="*/ 601 w 1562"/>
                <a:gd name="T1" fmla="*/ 0 h 666"/>
                <a:gd name="T2" fmla="*/ 493 w 1562"/>
                <a:gd name="T3" fmla="*/ 297 h 666"/>
                <a:gd name="T4" fmla="*/ 525 w 1562"/>
                <a:gd name="T5" fmla="*/ 527 h 666"/>
                <a:gd name="T6" fmla="*/ 49 w 1562"/>
                <a:gd name="T7" fmla="*/ 527 h 666"/>
                <a:gd name="T8" fmla="*/ 0 w 1562"/>
                <a:gd name="T9" fmla="*/ 666 h 666"/>
                <a:gd name="T10" fmla="*/ 1562 w 1562"/>
                <a:gd name="T11" fmla="*/ 666 h 666"/>
                <a:gd name="T12" fmla="*/ 1535 w 1562"/>
                <a:gd name="T13" fmla="*/ 527 h 666"/>
                <a:gd name="T14" fmla="*/ 1055 w 1562"/>
                <a:gd name="T15" fmla="*/ 527 h 666"/>
                <a:gd name="T16" fmla="*/ 1086 w 1562"/>
                <a:gd name="T17" fmla="*/ 297 h 666"/>
                <a:gd name="T18" fmla="*/ 974 w 1562"/>
                <a:gd name="T19" fmla="*/ 0 h 666"/>
                <a:gd name="T20" fmla="*/ 601 w 1562"/>
                <a:gd name="T21" fmla="*/ 0 h 666"/>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562"/>
                <a:gd name="T34" fmla="*/ 0 h 666"/>
                <a:gd name="T35" fmla="*/ 1562 w 1562"/>
                <a:gd name="T36" fmla="*/ 666 h 66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562" h="666">
                  <a:moveTo>
                    <a:pt x="601" y="0"/>
                  </a:moveTo>
                  <a:lnTo>
                    <a:pt x="493" y="297"/>
                  </a:lnTo>
                  <a:lnTo>
                    <a:pt x="525" y="527"/>
                  </a:lnTo>
                  <a:lnTo>
                    <a:pt x="49" y="527"/>
                  </a:lnTo>
                  <a:lnTo>
                    <a:pt x="0" y="666"/>
                  </a:lnTo>
                  <a:lnTo>
                    <a:pt x="1562" y="666"/>
                  </a:lnTo>
                  <a:lnTo>
                    <a:pt x="1535" y="527"/>
                  </a:lnTo>
                  <a:lnTo>
                    <a:pt x="1055" y="527"/>
                  </a:lnTo>
                  <a:lnTo>
                    <a:pt x="1086" y="297"/>
                  </a:lnTo>
                  <a:lnTo>
                    <a:pt x="974" y="0"/>
                  </a:lnTo>
                  <a:lnTo>
                    <a:pt x="601" y="0"/>
                  </a:lnTo>
                  <a:close/>
                </a:path>
              </a:pathLst>
            </a:custGeom>
            <a:solidFill>
              <a:srgbClr val="C0C0C0"/>
            </a:solidFill>
            <a:ln w="0">
              <a:solidFill>
                <a:srgbClr val="FFFFFF"/>
              </a:solidFill>
              <a:round/>
              <a:headEnd/>
              <a:tailEnd/>
            </a:ln>
          </p:spPr>
          <p:txBody>
            <a:bodyPr/>
            <a:lstStyle/>
            <a:p>
              <a:endParaRPr lang="en-GB" dirty="0"/>
            </a:p>
          </p:txBody>
        </p:sp>
        <p:sp>
          <p:nvSpPr>
            <p:cNvPr id="35" name="Rectangle 33"/>
            <p:cNvSpPr>
              <a:spLocks noChangeArrowheads="1"/>
            </p:cNvSpPr>
            <p:nvPr/>
          </p:nvSpPr>
          <p:spPr bwMode="auto">
            <a:xfrm>
              <a:off x="2142" y="914"/>
              <a:ext cx="1584" cy="44"/>
            </a:xfrm>
            <a:prstGeom prst="rect">
              <a:avLst/>
            </a:prstGeom>
            <a:solidFill>
              <a:srgbClr val="808080"/>
            </a:solidFill>
            <a:ln w="9525">
              <a:noFill/>
              <a:miter lim="800000"/>
              <a:headEnd/>
              <a:tailEnd/>
            </a:ln>
          </p:spPr>
          <p:txBody>
            <a:bodyPr/>
            <a:lstStyle/>
            <a:p>
              <a:endParaRPr lang="en-GB" dirty="0"/>
            </a:p>
          </p:txBody>
        </p:sp>
        <p:sp>
          <p:nvSpPr>
            <p:cNvPr id="36" name="Freeform 34"/>
            <p:cNvSpPr>
              <a:spLocks/>
            </p:cNvSpPr>
            <p:nvPr/>
          </p:nvSpPr>
          <p:spPr bwMode="auto">
            <a:xfrm>
              <a:off x="2689" y="277"/>
              <a:ext cx="517" cy="286"/>
            </a:xfrm>
            <a:custGeom>
              <a:avLst/>
              <a:gdLst>
                <a:gd name="T0" fmla="*/ 0 w 517"/>
                <a:gd name="T1" fmla="*/ 286 h 286"/>
                <a:gd name="T2" fmla="*/ 95 w 517"/>
                <a:gd name="T3" fmla="*/ 0 h 286"/>
                <a:gd name="T4" fmla="*/ 427 w 517"/>
                <a:gd name="T5" fmla="*/ 4 h 286"/>
                <a:gd name="T6" fmla="*/ 517 w 517"/>
                <a:gd name="T7" fmla="*/ 282 h 286"/>
                <a:gd name="T8" fmla="*/ 395 w 517"/>
                <a:gd name="T9" fmla="*/ 44 h 286"/>
                <a:gd name="T10" fmla="*/ 113 w 517"/>
                <a:gd name="T11" fmla="*/ 44 h 286"/>
                <a:gd name="T12" fmla="*/ 0 w 517"/>
                <a:gd name="T13" fmla="*/ 286 h 286"/>
                <a:gd name="T14" fmla="*/ 0 60000 65536"/>
                <a:gd name="T15" fmla="*/ 0 60000 65536"/>
                <a:gd name="T16" fmla="*/ 0 60000 65536"/>
                <a:gd name="T17" fmla="*/ 0 60000 65536"/>
                <a:gd name="T18" fmla="*/ 0 60000 65536"/>
                <a:gd name="T19" fmla="*/ 0 60000 65536"/>
                <a:gd name="T20" fmla="*/ 0 60000 65536"/>
                <a:gd name="T21" fmla="*/ 0 w 517"/>
                <a:gd name="T22" fmla="*/ 0 h 286"/>
                <a:gd name="T23" fmla="*/ 517 w 517"/>
                <a:gd name="T24" fmla="*/ 286 h 28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17" h="286">
                  <a:moveTo>
                    <a:pt x="0" y="286"/>
                  </a:moveTo>
                  <a:lnTo>
                    <a:pt x="95" y="0"/>
                  </a:lnTo>
                  <a:lnTo>
                    <a:pt x="427" y="4"/>
                  </a:lnTo>
                  <a:lnTo>
                    <a:pt x="517" y="282"/>
                  </a:lnTo>
                  <a:lnTo>
                    <a:pt x="395" y="44"/>
                  </a:lnTo>
                  <a:lnTo>
                    <a:pt x="113" y="44"/>
                  </a:lnTo>
                  <a:lnTo>
                    <a:pt x="0" y="286"/>
                  </a:lnTo>
                  <a:close/>
                </a:path>
              </a:pathLst>
            </a:custGeom>
            <a:solidFill>
              <a:srgbClr val="404040"/>
            </a:solidFill>
            <a:ln w="9525">
              <a:noFill/>
              <a:round/>
              <a:headEnd/>
              <a:tailEnd/>
            </a:ln>
          </p:spPr>
          <p:txBody>
            <a:bodyPr/>
            <a:lstStyle/>
            <a:p>
              <a:endParaRPr lang="en-GB" dirty="0"/>
            </a:p>
          </p:txBody>
        </p:sp>
        <p:sp>
          <p:nvSpPr>
            <p:cNvPr id="37" name="AutoShape 35"/>
            <p:cNvSpPr>
              <a:spLocks noChangeArrowheads="1"/>
            </p:cNvSpPr>
            <p:nvPr/>
          </p:nvSpPr>
          <p:spPr bwMode="auto">
            <a:xfrm>
              <a:off x="2797" y="369"/>
              <a:ext cx="310" cy="29"/>
            </a:xfrm>
            <a:prstGeom prst="roundRect">
              <a:avLst>
                <a:gd name="adj" fmla="val 31250"/>
              </a:avLst>
            </a:prstGeom>
            <a:solidFill>
              <a:srgbClr val="FFFFFF"/>
            </a:solidFill>
            <a:ln w="9525">
              <a:noFill/>
              <a:round/>
              <a:headEnd/>
              <a:tailEnd/>
            </a:ln>
          </p:spPr>
          <p:txBody>
            <a:bodyPr/>
            <a:lstStyle/>
            <a:p>
              <a:endParaRPr lang="en-GB" dirty="0"/>
            </a:p>
          </p:txBody>
        </p:sp>
        <p:sp>
          <p:nvSpPr>
            <p:cNvPr id="38" name="AutoShape 36"/>
            <p:cNvSpPr>
              <a:spLocks noChangeArrowheads="1"/>
            </p:cNvSpPr>
            <p:nvPr/>
          </p:nvSpPr>
          <p:spPr bwMode="auto">
            <a:xfrm>
              <a:off x="2797" y="376"/>
              <a:ext cx="310" cy="18"/>
            </a:xfrm>
            <a:prstGeom prst="roundRect">
              <a:avLst>
                <a:gd name="adj" fmla="val 50000"/>
              </a:avLst>
            </a:prstGeom>
            <a:solidFill>
              <a:srgbClr val="404040"/>
            </a:solidFill>
            <a:ln w="9525">
              <a:noFill/>
              <a:round/>
              <a:headEnd/>
              <a:tailEnd/>
            </a:ln>
          </p:spPr>
          <p:txBody>
            <a:bodyPr/>
            <a:lstStyle/>
            <a:p>
              <a:endParaRPr lang="en-GB" dirty="0"/>
            </a:p>
          </p:txBody>
        </p:sp>
        <p:sp>
          <p:nvSpPr>
            <p:cNvPr id="39" name="AutoShape 37"/>
            <p:cNvSpPr>
              <a:spLocks noChangeArrowheads="1"/>
            </p:cNvSpPr>
            <p:nvPr/>
          </p:nvSpPr>
          <p:spPr bwMode="auto">
            <a:xfrm>
              <a:off x="2797" y="416"/>
              <a:ext cx="310" cy="29"/>
            </a:xfrm>
            <a:prstGeom prst="roundRect">
              <a:avLst>
                <a:gd name="adj" fmla="val 31250"/>
              </a:avLst>
            </a:prstGeom>
            <a:solidFill>
              <a:srgbClr val="FFFFFF"/>
            </a:solidFill>
            <a:ln w="9525">
              <a:noFill/>
              <a:round/>
              <a:headEnd/>
              <a:tailEnd/>
            </a:ln>
          </p:spPr>
          <p:txBody>
            <a:bodyPr/>
            <a:lstStyle/>
            <a:p>
              <a:endParaRPr lang="en-GB" dirty="0"/>
            </a:p>
          </p:txBody>
        </p:sp>
        <p:sp>
          <p:nvSpPr>
            <p:cNvPr id="40" name="AutoShape 38"/>
            <p:cNvSpPr>
              <a:spLocks noChangeArrowheads="1"/>
            </p:cNvSpPr>
            <p:nvPr/>
          </p:nvSpPr>
          <p:spPr bwMode="auto">
            <a:xfrm>
              <a:off x="2797" y="423"/>
              <a:ext cx="310" cy="19"/>
            </a:xfrm>
            <a:prstGeom prst="roundRect">
              <a:avLst>
                <a:gd name="adj" fmla="val 50000"/>
              </a:avLst>
            </a:prstGeom>
            <a:solidFill>
              <a:srgbClr val="404040"/>
            </a:solidFill>
            <a:ln w="9525">
              <a:noFill/>
              <a:round/>
              <a:headEnd/>
              <a:tailEnd/>
            </a:ln>
          </p:spPr>
          <p:txBody>
            <a:bodyPr/>
            <a:lstStyle/>
            <a:p>
              <a:endParaRPr lang="en-GB" dirty="0"/>
            </a:p>
          </p:txBody>
        </p:sp>
        <p:sp>
          <p:nvSpPr>
            <p:cNvPr id="41" name="AutoShape 39"/>
            <p:cNvSpPr>
              <a:spLocks noChangeArrowheads="1"/>
            </p:cNvSpPr>
            <p:nvPr/>
          </p:nvSpPr>
          <p:spPr bwMode="auto">
            <a:xfrm>
              <a:off x="2797" y="467"/>
              <a:ext cx="310" cy="30"/>
            </a:xfrm>
            <a:prstGeom prst="roundRect">
              <a:avLst>
                <a:gd name="adj" fmla="val 31250"/>
              </a:avLst>
            </a:prstGeom>
            <a:solidFill>
              <a:srgbClr val="FFFFFF"/>
            </a:solidFill>
            <a:ln w="9525">
              <a:noFill/>
              <a:round/>
              <a:headEnd/>
              <a:tailEnd/>
            </a:ln>
          </p:spPr>
          <p:txBody>
            <a:bodyPr/>
            <a:lstStyle/>
            <a:p>
              <a:endParaRPr lang="en-GB" dirty="0"/>
            </a:p>
          </p:txBody>
        </p:sp>
        <p:sp>
          <p:nvSpPr>
            <p:cNvPr id="42" name="AutoShape 40"/>
            <p:cNvSpPr>
              <a:spLocks noChangeArrowheads="1"/>
            </p:cNvSpPr>
            <p:nvPr/>
          </p:nvSpPr>
          <p:spPr bwMode="auto">
            <a:xfrm>
              <a:off x="2797" y="475"/>
              <a:ext cx="310" cy="25"/>
            </a:xfrm>
            <a:prstGeom prst="roundRect">
              <a:avLst>
                <a:gd name="adj" fmla="val 35713"/>
              </a:avLst>
            </a:prstGeom>
            <a:solidFill>
              <a:srgbClr val="404040"/>
            </a:solidFill>
            <a:ln w="9525">
              <a:noFill/>
              <a:round/>
              <a:headEnd/>
              <a:tailEnd/>
            </a:ln>
          </p:spPr>
          <p:txBody>
            <a:bodyPr/>
            <a:lstStyle/>
            <a:p>
              <a:endParaRPr lang="en-GB" dirty="0"/>
            </a:p>
          </p:txBody>
        </p:sp>
        <p:sp>
          <p:nvSpPr>
            <p:cNvPr id="43" name="AutoShape 41"/>
            <p:cNvSpPr>
              <a:spLocks noChangeArrowheads="1"/>
            </p:cNvSpPr>
            <p:nvPr/>
          </p:nvSpPr>
          <p:spPr bwMode="auto">
            <a:xfrm>
              <a:off x="2734" y="519"/>
              <a:ext cx="431" cy="29"/>
            </a:xfrm>
            <a:prstGeom prst="roundRect">
              <a:avLst>
                <a:gd name="adj" fmla="val 37500"/>
              </a:avLst>
            </a:prstGeom>
            <a:solidFill>
              <a:srgbClr val="FFFFFF"/>
            </a:solidFill>
            <a:ln w="9525">
              <a:noFill/>
              <a:round/>
              <a:headEnd/>
              <a:tailEnd/>
            </a:ln>
          </p:spPr>
          <p:txBody>
            <a:bodyPr/>
            <a:lstStyle/>
            <a:p>
              <a:endParaRPr lang="en-GB" dirty="0"/>
            </a:p>
          </p:txBody>
        </p:sp>
        <p:sp>
          <p:nvSpPr>
            <p:cNvPr id="44" name="AutoShape 42"/>
            <p:cNvSpPr>
              <a:spLocks noChangeArrowheads="1"/>
            </p:cNvSpPr>
            <p:nvPr/>
          </p:nvSpPr>
          <p:spPr bwMode="auto">
            <a:xfrm>
              <a:off x="2734" y="526"/>
              <a:ext cx="431" cy="26"/>
            </a:xfrm>
            <a:prstGeom prst="roundRect">
              <a:avLst>
                <a:gd name="adj" fmla="val 35713"/>
              </a:avLst>
            </a:prstGeom>
            <a:solidFill>
              <a:srgbClr val="404040"/>
            </a:solidFill>
            <a:ln w="9525">
              <a:noFill/>
              <a:round/>
              <a:headEnd/>
              <a:tailEnd/>
            </a:ln>
          </p:spPr>
          <p:txBody>
            <a:bodyPr/>
            <a:lstStyle/>
            <a:p>
              <a:endParaRPr lang="en-GB" dirty="0"/>
            </a:p>
          </p:txBody>
        </p:sp>
        <p:sp>
          <p:nvSpPr>
            <p:cNvPr id="45" name="AutoShape 43"/>
            <p:cNvSpPr>
              <a:spLocks noChangeArrowheads="1"/>
            </p:cNvSpPr>
            <p:nvPr/>
          </p:nvSpPr>
          <p:spPr bwMode="auto">
            <a:xfrm>
              <a:off x="2734" y="577"/>
              <a:ext cx="431" cy="26"/>
            </a:xfrm>
            <a:prstGeom prst="roundRect">
              <a:avLst>
                <a:gd name="adj" fmla="val 42856"/>
              </a:avLst>
            </a:prstGeom>
            <a:solidFill>
              <a:srgbClr val="FFFFFF"/>
            </a:solidFill>
            <a:ln w="9525">
              <a:noFill/>
              <a:round/>
              <a:headEnd/>
              <a:tailEnd/>
            </a:ln>
          </p:spPr>
          <p:txBody>
            <a:bodyPr/>
            <a:lstStyle/>
            <a:p>
              <a:endParaRPr lang="en-GB" dirty="0"/>
            </a:p>
          </p:txBody>
        </p:sp>
        <p:sp>
          <p:nvSpPr>
            <p:cNvPr id="46" name="AutoShape 44"/>
            <p:cNvSpPr>
              <a:spLocks noChangeArrowheads="1"/>
            </p:cNvSpPr>
            <p:nvPr/>
          </p:nvSpPr>
          <p:spPr bwMode="auto">
            <a:xfrm>
              <a:off x="2734" y="585"/>
              <a:ext cx="431" cy="18"/>
            </a:xfrm>
            <a:prstGeom prst="roundRect">
              <a:avLst>
                <a:gd name="adj" fmla="val 50000"/>
              </a:avLst>
            </a:prstGeom>
            <a:solidFill>
              <a:srgbClr val="404040"/>
            </a:solidFill>
            <a:ln w="9525">
              <a:noFill/>
              <a:round/>
              <a:headEnd/>
              <a:tailEnd/>
            </a:ln>
          </p:spPr>
          <p:txBody>
            <a:bodyPr/>
            <a:lstStyle/>
            <a:p>
              <a:endParaRPr lang="en-GB" dirty="0"/>
            </a:p>
          </p:txBody>
        </p:sp>
        <p:sp>
          <p:nvSpPr>
            <p:cNvPr id="47" name="AutoShape 45"/>
            <p:cNvSpPr>
              <a:spLocks noChangeArrowheads="1"/>
            </p:cNvSpPr>
            <p:nvPr/>
          </p:nvSpPr>
          <p:spPr bwMode="auto">
            <a:xfrm>
              <a:off x="2734" y="625"/>
              <a:ext cx="431" cy="29"/>
            </a:xfrm>
            <a:prstGeom prst="roundRect">
              <a:avLst>
                <a:gd name="adj" fmla="val 37500"/>
              </a:avLst>
            </a:prstGeom>
            <a:solidFill>
              <a:srgbClr val="FFFFFF"/>
            </a:solidFill>
            <a:ln w="9525">
              <a:noFill/>
              <a:round/>
              <a:headEnd/>
              <a:tailEnd/>
            </a:ln>
          </p:spPr>
          <p:txBody>
            <a:bodyPr/>
            <a:lstStyle/>
            <a:p>
              <a:endParaRPr lang="en-GB" dirty="0"/>
            </a:p>
          </p:txBody>
        </p:sp>
        <p:sp>
          <p:nvSpPr>
            <p:cNvPr id="48" name="AutoShape 46"/>
            <p:cNvSpPr>
              <a:spLocks noChangeArrowheads="1"/>
            </p:cNvSpPr>
            <p:nvPr/>
          </p:nvSpPr>
          <p:spPr bwMode="auto">
            <a:xfrm>
              <a:off x="2734" y="632"/>
              <a:ext cx="431" cy="22"/>
            </a:xfrm>
            <a:prstGeom prst="roundRect">
              <a:avLst>
                <a:gd name="adj" fmla="val 41667"/>
              </a:avLst>
            </a:prstGeom>
            <a:solidFill>
              <a:srgbClr val="404040"/>
            </a:solidFill>
            <a:ln w="9525">
              <a:noFill/>
              <a:round/>
              <a:headEnd/>
              <a:tailEnd/>
            </a:ln>
          </p:spPr>
          <p:txBody>
            <a:bodyPr/>
            <a:lstStyle/>
            <a:p>
              <a:endParaRPr lang="en-GB" dirty="0"/>
            </a:p>
          </p:txBody>
        </p:sp>
      </p:grpSp>
      <p:sp>
        <p:nvSpPr>
          <p:cNvPr id="49" name="TextBox 48"/>
          <p:cNvSpPr txBox="1"/>
          <p:nvPr/>
        </p:nvSpPr>
        <p:spPr>
          <a:xfrm>
            <a:off x="3144182" y="3026482"/>
            <a:ext cx="3069285" cy="584776"/>
          </a:xfrm>
          <a:prstGeom prst="rect">
            <a:avLst/>
          </a:prstGeom>
          <a:noFill/>
        </p:spPr>
        <p:txBody>
          <a:bodyPr wrap="square" rtlCol="0">
            <a:spAutoFit/>
          </a:bodyPr>
          <a:lstStyle/>
          <a:p>
            <a:pPr algn="ctr"/>
            <a:r>
              <a:rPr lang="en-GB" sz="3200" b="1" dirty="0">
                <a:solidFill>
                  <a:schemeClr val="accent1">
                    <a:lumMod val="25000"/>
                  </a:schemeClr>
                </a:solidFill>
                <a:latin typeface="Calibri" pitchFamily="34" charset="0"/>
              </a:rPr>
              <a:t>Introduction</a:t>
            </a:r>
            <a:endParaRPr lang="en-US" sz="3200" dirty="0"/>
          </a:p>
        </p:txBody>
      </p:sp>
    </p:spTree>
    <p:extLst>
      <p:ext uri="{BB962C8B-B14F-4D97-AF65-F5344CB8AC3E}">
        <p14:creationId xmlns:p14="http://schemas.microsoft.com/office/powerpoint/2010/main" val="275043090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933116"/>
          </a:xfrm>
        </p:spPr>
        <p:txBody>
          <a:bodyPr/>
          <a:lstStyle/>
          <a:p>
            <a:r>
              <a:rPr lang="en-US" b="1" dirty="0"/>
              <a:t> Course Background</a:t>
            </a:r>
          </a:p>
        </p:txBody>
      </p:sp>
      <p:sp>
        <p:nvSpPr>
          <p:cNvPr id="3" name="Content Placeholder 2"/>
          <p:cNvSpPr>
            <a:spLocks noGrp="1"/>
          </p:cNvSpPr>
          <p:nvPr>
            <p:ph idx="1"/>
          </p:nvPr>
        </p:nvSpPr>
        <p:spPr>
          <a:xfrm>
            <a:off x="457200" y="1600200"/>
            <a:ext cx="8229600" cy="4898158"/>
          </a:xfrm>
        </p:spPr>
        <p:txBody>
          <a:bodyPr>
            <a:normAutofit/>
          </a:bodyPr>
          <a:lstStyle/>
          <a:p>
            <a:pPr algn="just"/>
            <a:r>
              <a:rPr lang="en-GB" dirty="0"/>
              <a:t>The title of this course is “Advanced Cybercrime and Electronic Evidence Training for Judges and Prosecutors”. </a:t>
            </a:r>
          </a:p>
          <a:p>
            <a:pPr algn="just"/>
            <a:r>
              <a:rPr lang="en-GB" dirty="0"/>
              <a:t>It has been developed as an output of the European Union/Council of Europe Joint Project on Regional Cooperation on Cybercrime in the IPA region.</a:t>
            </a:r>
          </a:p>
          <a:p>
            <a:pPr algn="just"/>
            <a:r>
              <a:rPr lang="en-GB" b="1" dirty="0"/>
              <a:t>Training was further upgraded through GLACY and GLACY+ projects</a:t>
            </a:r>
            <a:r>
              <a:rPr lang="en-GB" dirty="0"/>
              <a:t>.</a:t>
            </a:r>
          </a:p>
        </p:txBody>
      </p:sp>
    </p:spTree>
    <p:extLst>
      <p:ext uri="{BB962C8B-B14F-4D97-AF65-F5344CB8AC3E}">
        <p14:creationId xmlns:p14="http://schemas.microsoft.com/office/powerpoint/2010/main" val="160580861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79833"/>
          </a:xfrm>
        </p:spPr>
        <p:txBody>
          <a:bodyPr>
            <a:normAutofit/>
          </a:bodyPr>
          <a:lstStyle/>
          <a:p>
            <a:r>
              <a:rPr lang="en-US" b="1" dirty="0"/>
              <a:t>Why is This Training Necessary</a:t>
            </a:r>
          </a:p>
        </p:txBody>
      </p:sp>
      <p:sp>
        <p:nvSpPr>
          <p:cNvPr id="3" name="Content Placeholder 2"/>
          <p:cNvSpPr>
            <a:spLocks noGrp="1"/>
          </p:cNvSpPr>
          <p:nvPr>
            <p:ph idx="1"/>
          </p:nvPr>
        </p:nvSpPr>
        <p:spPr/>
        <p:txBody>
          <a:bodyPr>
            <a:normAutofit fontScale="77500" lnSpcReduction="20000"/>
          </a:bodyPr>
          <a:lstStyle/>
          <a:p>
            <a:pPr algn="just"/>
            <a:r>
              <a:rPr lang="en-US" sz="3800" dirty="0"/>
              <a:t>Judges and prosecutors play crucial role in the investigation and adjudication of individuals or groups that have committed crimes. </a:t>
            </a:r>
          </a:p>
          <a:p>
            <a:pPr algn="just"/>
            <a:endParaRPr lang="en-US" sz="3800" dirty="0"/>
          </a:p>
          <a:p>
            <a:pPr algn="just"/>
            <a:r>
              <a:rPr lang="en-US" sz="3800" dirty="0"/>
              <a:t>With the increased number of incidence where these crimes have an element of cybercrime there is an increased need for judges and prosecutors to be properly trained to understand the nature of these crimes and to also be aware of the legislation and the instruments for international cooperation available to handle cases of cybercrimes.</a:t>
            </a:r>
            <a:endParaRPr lang="en-GB" sz="3800" dirty="0"/>
          </a:p>
          <a:p>
            <a:pPr>
              <a:buNone/>
            </a:pPr>
            <a:endParaRPr lang="en-US" dirty="0"/>
          </a:p>
        </p:txBody>
      </p:sp>
    </p:spTree>
    <p:extLst>
      <p:ext uri="{BB962C8B-B14F-4D97-AF65-F5344CB8AC3E}">
        <p14:creationId xmlns:p14="http://schemas.microsoft.com/office/powerpoint/2010/main" val="243130010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a:grpSpLocks noChangeAspect="1"/>
          </p:cNvGrpSpPr>
          <p:nvPr/>
        </p:nvGrpSpPr>
        <p:grpSpPr bwMode="auto">
          <a:xfrm>
            <a:off x="2828852" y="457200"/>
            <a:ext cx="3673475" cy="5976938"/>
            <a:chOff x="1338" y="255"/>
            <a:chExt cx="3192" cy="3900"/>
          </a:xfrm>
        </p:grpSpPr>
        <p:sp>
          <p:nvSpPr>
            <p:cNvPr id="5" name="AutoShape 3"/>
            <p:cNvSpPr>
              <a:spLocks noChangeAspect="1" noChangeArrowheads="1" noTextEdit="1"/>
            </p:cNvSpPr>
            <p:nvPr/>
          </p:nvSpPr>
          <p:spPr bwMode="auto">
            <a:xfrm>
              <a:off x="1338" y="255"/>
              <a:ext cx="3192" cy="3900"/>
            </a:xfrm>
            <a:prstGeom prst="rect">
              <a:avLst/>
            </a:prstGeom>
            <a:solidFill>
              <a:schemeClr val="bg1"/>
            </a:solidFill>
            <a:ln w="9525">
              <a:noFill/>
              <a:miter lim="800000"/>
              <a:headEnd/>
              <a:tailEnd/>
            </a:ln>
          </p:spPr>
          <p:txBody>
            <a:bodyPr/>
            <a:lstStyle/>
            <a:p>
              <a:endParaRPr lang="en-GB" dirty="0"/>
            </a:p>
          </p:txBody>
        </p:sp>
        <p:sp>
          <p:nvSpPr>
            <p:cNvPr id="6" name="AutoShape 4"/>
            <p:cNvSpPr>
              <a:spLocks noChangeArrowheads="1"/>
            </p:cNvSpPr>
            <p:nvPr/>
          </p:nvSpPr>
          <p:spPr bwMode="auto">
            <a:xfrm>
              <a:off x="1338" y="526"/>
              <a:ext cx="3188" cy="3623"/>
            </a:xfrm>
            <a:prstGeom prst="roundRect">
              <a:avLst>
                <a:gd name="adj" fmla="val 2463"/>
              </a:avLst>
            </a:prstGeom>
            <a:solidFill>
              <a:schemeClr val="accent2">
                <a:lumMod val="50000"/>
              </a:schemeClr>
            </a:solidFill>
            <a:ln w="9525">
              <a:noFill/>
              <a:round/>
              <a:headEnd/>
              <a:tailEnd/>
            </a:ln>
          </p:spPr>
          <p:txBody>
            <a:bodyPr/>
            <a:lstStyle/>
            <a:p>
              <a:pPr>
                <a:defRPr/>
              </a:pPr>
              <a:endParaRPr lang="en-GB" dirty="0"/>
            </a:p>
          </p:txBody>
        </p:sp>
        <p:sp>
          <p:nvSpPr>
            <p:cNvPr id="7" name="AutoShape 5"/>
            <p:cNvSpPr>
              <a:spLocks noChangeArrowheads="1"/>
            </p:cNvSpPr>
            <p:nvPr/>
          </p:nvSpPr>
          <p:spPr bwMode="auto">
            <a:xfrm>
              <a:off x="1419" y="526"/>
              <a:ext cx="3053" cy="3585"/>
            </a:xfrm>
            <a:prstGeom prst="roundRect">
              <a:avLst>
                <a:gd name="adj" fmla="val 2500"/>
              </a:avLst>
            </a:prstGeom>
            <a:solidFill>
              <a:srgbClr val="0070C0"/>
            </a:solidFill>
            <a:ln w="9525">
              <a:noFill/>
              <a:round/>
              <a:headEnd/>
              <a:tailEnd/>
            </a:ln>
          </p:spPr>
          <p:txBody>
            <a:bodyPr/>
            <a:lstStyle/>
            <a:p>
              <a:endParaRPr lang="en-GB" dirty="0"/>
            </a:p>
          </p:txBody>
        </p:sp>
        <p:sp>
          <p:nvSpPr>
            <p:cNvPr id="8" name="Freeform 6"/>
            <p:cNvSpPr>
              <a:spLocks/>
            </p:cNvSpPr>
            <p:nvPr/>
          </p:nvSpPr>
          <p:spPr bwMode="auto">
            <a:xfrm>
              <a:off x="1419" y="526"/>
              <a:ext cx="3047" cy="122"/>
            </a:xfrm>
            <a:custGeom>
              <a:avLst/>
              <a:gdLst/>
              <a:ahLst/>
              <a:cxnLst>
                <a:cxn ang="0">
                  <a:pos x="0" y="124"/>
                </a:cxn>
                <a:cxn ang="0">
                  <a:pos x="13" y="77"/>
                </a:cxn>
                <a:cxn ang="0">
                  <a:pos x="45" y="37"/>
                </a:cxn>
                <a:cxn ang="0">
                  <a:pos x="94" y="11"/>
                </a:cxn>
                <a:cxn ang="0">
                  <a:pos x="152" y="0"/>
                </a:cxn>
                <a:cxn ang="0">
                  <a:pos x="2896" y="0"/>
                </a:cxn>
                <a:cxn ang="0">
                  <a:pos x="2954" y="11"/>
                </a:cxn>
                <a:cxn ang="0">
                  <a:pos x="3003" y="37"/>
                </a:cxn>
                <a:cxn ang="0">
                  <a:pos x="3035" y="77"/>
                </a:cxn>
                <a:cxn ang="0">
                  <a:pos x="3048" y="124"/>
                </a:cxn>
                <a:cxn ang="0">
                  <a:pos x="2913" y="62"/>
                </a:cxn>
                <a:cxn ang="0">
                  <a:pos x="112" y="62"/>
                </a:cxn>
                <a:cxn ang="0">
                  <a:pos x="0" y="124"/>
                </a:cxn>
              </a:cxnLst>
              <a:rect l="0" t="0" r="r" b="b"/>
              <a:pathLst>
                <a:path w="3048" h="124">
                  <a:moveTo>
                    <a:pt x="0" y="124"/>
                  </a:moveTo>
                  <a:lnTo>
                    <a:pt x="13" y="77"/>
                  </a:lnTo>
                  <a:lnTo>
                    <a:pt x="45" y="37"/>
                  </a:lnTo>
                  <a:lnTo>
                    <a:pt x="94" y="11"/>
                  </a:lnTo>
                  <a:lnTo>
                    <a:pt x="152" y="0"/>
                  </a:lnTo>
                  <a:lnTo>
                    <a:pt x="2896" y="0"/>
                  </a:lnTo>
                  <a:lnTo>
                    <a:pt x="2954" y="11"/>
                  </a:lnTo>
                  <a:lnTo>
                    <a:pt x="3003" y="37"/>
                  </a:lnTo>
                  <a:lnTo>
                    <a:pt x="3035" y="77"/>
                  </a:lnTo>
                  <a:lnTo>
                    <a:pt x="3048" y="124"/>
                  </a:lnTo>
                  <a:lnTo>
                    <a:pt x="2913" y="62"/>
                  </a:lnTo>
                  <a:lnTo>
                    <a:pt x="112" y="62"/>
                  </a:lnTo>
                  <a:lnTo>
                    <a:pt x="0" y="124"/>
                  </a:lnTo>
                  <a:close/>
                </a:path>
              </a:pathLst>
            </a:custGeom>
            <a:solidFill>
              <a:schemeClr val="accent1">
                <a:lumMod val="50000"/>
              </a:schemeClr>
            </a:solidFill>
            <a:ln w="9525">
              <a:noFill/>
              <a:round/>
              <a:headEnd/>
              <a:tailEnd/>
            </a:ln>
          </p:spPr>
          <p:txBody>
            <a:bodyPr/>
            <a:lstStyle/>
            <a:p>
              <a:pPr>
                <a:defRPr/>
              </a:pPr>
              <a:endParaRPr lang="en-GB" dirty="0"/>
            </a:p>
          </p:txBody>
        </p:sp>
        <p:sp>
          <p:nvSpPr>
            <p:cNvPr id="9" name="Rectangle 7"/>
            <p:cNvSpPr>
              <a:spLocks noChangeArrowheads="1"/>
            </p:cNvSpPr>
            <p:nvPr/>
          </p:nvSpPr>
          <p:spPr bwMode="auto">
            <a:xfrm>
              <a:off x="1612" y="856"/>
              <a:ext cx="2667" cy="3006"/>
            </a:xfrm>
            <a:prstGeom prst="rect">
              <a:avLst/>
            </a:prstGeom>
            <a:solidFill>
              <a:srgbClr val="FFFFFF"/>
            </a:solidFill>
            <a:ln w="9525">
              <a:noFill/>
              <a:miter lim="800000"/>
              <a:headEnd/>
              <a:tailEnd/>
            </a:ln>
          </p:spPr>
          <p:txBody>
            <a:bodyPr/>
            <a:lstStyle/>
            <a:p>
              <a:endParaRPr lang="en-GB" dirty="0"/>
            </a:p>
          </p:txBody>
        </p:sp>
        <p:sp>
          <p:nvSpPr>
            <p:cNvPr id="10" name="Freeform 8"/>
            <p:cNvSpPr>
              <a:spLocks/>
            </p:cNvSpPr>
            <p:nvPr/>
          </p:nvSpPr>
          <p:spPr bwMode="auto">
            <a:xfrm>
              <a:off x="2402" y="380"/>
              <a:ext cx="1073" cy="421"/>
            </a:xfrm>
            <a:custGeom>
              <a:avLst/>
              <a:gdLst>
                <a:gd name="T0" fmla="*/ 359 w 1073"/>
                <a:gd name="T1" fmla="*/ 0 h 421"/>
                <a:gd name="T2" fmla="*/ 292 w 1073"/>
                <a:gd name="T3" fmla="*/ 7 h 421"/>
                <a:gd name="T4" fmla="*/ 224 w 1073"/>
                <a:gd name="T5" fmla="*/ 32 h 421"/>
                <a:gd name="T6" fmla="*/ 166 w 1073"/>
                <a:gd name="T7" fmla="*/ 65 h 421"/>
                <a:gd name="T8" fmla="*/ 112 w 1073"/>
                <a:gd name="T9" fmla="*/ 109 h 421"/>
                <a:gd name="T10" fmla="*/ 67 w 1073"/>
                <a:gd name="T11" fmla="*/ 157 h 421"/>
                <a:gd name="T12" fmla="*/ 31 w 1073"/>
                <a:gd name="T13" fmla="*/ 205 h 421"/>
                <a:gd name="T14" fmla="*/ 9 w 1073"/>
                <a:gd name="T15" fmla="*/ 252 h 421"/>
                <a:gd name="T16" fmla="*/ 0 w 1073"/>
                <a:gd name="T17" fmla="*/ 292 h 421"/>
                <a:gd name="T18" fmla="*/ 13 w 1073"/>
                <a:gd name="T19" fmla="*/ 340 h 421"/>
                <a:gd name="T20" fmla="*/ 45 w 1073"/>
                <a:gd name="T21" fmla="*/ 384 h 421"/>
                <a:gd name="T22" fmla="*/ 94 w 1073"/>
                <a:gd name="T23" fmla="*/ 410 h 421"/>
                <a:gd name="T24" fmla="*/ 126 w 1073"/>
                <a:gd name="T25" fmla="*/ 417 h 421"/>
                <a:gd name="T26" fmla="*/ 157 w 1073"/>
                <a:gd name="T27" fmla="*/ 421 h 421"/>
                <a:gd name="T28" fmla="*/ 916 w 1073"/>
                <a:gd name="T29" fmla="*/ 421 h 421"/>
                <a:gd name="T30" fmla="*/ 947 w 1073"/>
                <a:gd name="T31" fmla="*/ 417 h 421"/>
                <a:gd name="T32" fmla="*/ 974 w 1073"/>
                <a:gd name="T33" fmla="*/ 410 h 421"/>
                <a:gd name="T34" fmla="*/ 1028 w 1073"/>
                <a:gd name="T35" fmla="*/ 384 h 421"/>
                <a:gd name="T36" fmla="*/ 1060 w 1073"/>
                <a:gd name="T37" fmla="*/ 340 h 421"/>
                <a:gd name="T38" fmla="*/ 1068 w 1073"/>
                <a:gd name="T39" fmla="*/ 318 h 421"/>
                <a:gd name="T40" fmla="*/ 1073 w 1073"/>
                <a:gd name="T41" fmla="*/ 292 h 421"/>
                <a:gd name="T42" fmla="*/ 1064 w 1073"/>
                <a:gd name="T43" fmla="*/ 252 h 421"/>
                <a:gd name="T44" fmla="*/ 1037 w 1073"/>
                <a:gd name="T45" fmla="*/ 205 h 421"/>
                <a:gd name="T46" fmla="*/ 1001 w 1073"/>
                <a:gd name="T47" fmla="*/ 157 h 421"/>
                <a:gd name="T48" fmla="*/ 947 w 1073"/>
                <a:gd name="T49" fmla="*/ 109 h 421"/>
                <a:gd name="T50" fmla="*/ 889 w 1073"/>
                <a:gd name="T51" fmla="*/ 65 h 421"/>
                <a:gd name="T52" fmla="*/ 826 w 1073"/>
                <a:gd name="T53" fmla="*/ 32 h 421"/>
                <a:gd name="T54" fmla="*/ 754 w 1073"/>
                <a:gd name="T55" fmla="*/ 7 h 421"/>
                <a:gd name="T56" fmla="*/ 687 w 1073"/>
                <a:gd name="T57" fmla="*/ 0 h 421"/>
                <a:gd name="T58" fmla="*/ 359 w 1073"/>
                <a:gd name="T59" fmla="*/ 0 h 421"/>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1073"/>
                <a:gd name="T91" fmla="*/ 0 h 421"/>
                <a:gd name="T92" fmla="*/ 1073 w 1073"/>
                <a:gd name="T93" fmla="*/ 421 h 421"/>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1073" h="421">
                  <a:moveTo>
                    <a:pt x="359" y="0"/>
                  </a:moveTo>
                  <a:lnTo>
                    <a:pt x="292" y="7"/>
                  </a:lnTo>
                  <a:lnTo>
                    <a:pt x="224" y="32"/>
                  </a:lnTo>
                  <a:lnTo>
                    <a:pt x="166" y="65"/>
                  </a:lnTo>
                  <a:lnTo>
                    <a:pt x="112" y="109"/>
                  </a:lnTo>
                  <a:lnTo>
                    <a:pt x="67" y="157"/>
                  </a:lnTo>
                  <a:lnTo>
                    <a:pt x="31" y="205"/>
                  </a:lnTo>
                  <a:lnTo>
                    <a:pt x="9" y="252"/>
                  </a:lnTo>
                  <a:lnTo>
                    <a:pt x="0" y="292"/>
                  </a:lnTo>
                  <a:lnTo>
                    <a:pt x="13" y="340"/>
                  </a:lnTo>
                  <a:lnTo>
                    <a:pt x="45" y="384"/>
                  </a:lnTo>
                  <a:lnTo>
                    <a:pt x="94" y="410"/>
                  </a:lnTo>
                  <a:lnTo>
                    <a:pt x="126" y="417"/>
                  </a:lnTo>
                  <a:lnTo>
                    <a:pt x="157" y="421"/>
                  </a:lnTo>
                  <a:lnTo>
                    <a:pt x="916" y="421"/>
                  </a:lnTo>
                  <a:lnTo>
                    <a:pt x="947" y="417"/>
                  </a:lnTo>
                  <a:lnTo>
                    <a:pt x="974" y="410"/>
                  </a:lnTo>
                  <a:lnTo>
                    <a:pt x="1028" y="384"/>
                  </a:lnTo>
                  <a:lnTo>
                    <a:pt x="1060" y="340"/>
                  </a:lnTo>
                  <a:lnTo>
                    <a:pt x="1068" y="318"/>
                  </a:lnTo>
                  <a:lnTo>
                    <a:pt x="1073" y="292"/>
                  </a:lnTo>
                  <a:lnTo>
                    <a:pt x="1064" y="252"/>
                  </a:lnTo>
                  <a:lnTo>
                    <a:pt x="1037" y="205"/>
                  </a:lnTo>
                  <a:lnTo>
                    <a:pt x="1001" y="157"/>
                  </a:lnTo>
                  <a:lnTo>
                    <a:pt x="947" y="109"/>
                  </a:lnTo>
                  <a:lnTo>
                    <a:pt x="889" y="65"/>
                  </a:lnTo>
                  <a:lnTo>
                    <a:pt x="826" y="32"/>
                  </a:lnTo>
                  <a:lnTo>
                    <a:pt x="754" y="7"/>
                  </a:lnTo>
                  <a:lnTo>
                    <a:pt x="687" y="0"/>
                  </a:lnTo>
                  <a:lnTo>
                    <a:pt x="359" y="0"/>
                  </a:lnTo>
                  <a:close/>
                </a:path>
              </a:pathLst>
            </a:custGeom>
            <a:solidFill>
              <a:srgbClr val="808080"/>
            </a:solidFill>
            <a:ln w="9525">
              <a:noFill/>
              <a:round/>
              <a:headEnd/>
              <a:tailEnd/>
            </a:ln>
          </p:spPr>
          <p:txBody>
            <a:bodyPr/>
            <a:lstStyle/>
            <a:p>
              <a:endParaRPr lang="en-GB" dirty="0"/>
            </a:p>
          </p:txBody>
        </p:sp>
        <p:sp>
          <p:nvSpPr>
            <p:cNvPr id="11" name="Freeform 9"/>
            <p:cNvSpPr>
              <a:spLocks/>
            </p:cNvSpPr>
            <p:nvPr/>
          </p:nvSpPr>
          <p:spPr bwMode="auto">
            <a:xfrm>
              <a:off x="2411" y="380"/>
              <a:ext cx="1051" cy="421"/>
            </a:xfrm>
            <a:custGeom>
              <a:avLst/>
              <a:gdLst>
                <a:gd name="T0" fmla="*/ 355 w 1051"/>
                <a:gd name="T1" fmla="*/ 0 h 421"/>
                <a:gd name="T2" fmla="*/ 287 w 1051"/>
                <a:gd name="T3" fmla="*/ 7 h 421"/>
                <a:gd name="T4" fmla="*/ 220 w 1051"/>
                <a:gd name="T5" fmla="*/ 32 h 421"/>
                <a:gd name="T6" fmla="*/ 162 w 1051"/>
                <a:gd name="T7" fmla="*/ 65 h 421"/>
                <a:gd name="T8" fmla="*/ 108 w 1051"/>
                <a:gd name="T9" fmla="*/ 109 h 421"/>
                <a:gd name="T10" fmla="*/ 63 w 1051"/>
                <a:gd name="T11" fmla="*/ 157 h 421"/>
                <a:gd name="T12" fmla="*/ 31 w 1051"/>
                <a:gd name="T13" fmla="*/ 205 h 421"/>
                <a:gd name="T14" fmla="*/ 9 w 1051"/>
                <a:gd name="T15" fmla="*/ 252 h 421"/>
                <a:gd name="T16" fmla="*/ 0 w 1051"/>
                <a:gd name="T17" fmla="*/ 292 h 421"/>
                <a:gd name="T18" fmla="*/ 13 w 1051"/>
                <a:gd name="T19" fmla="*/ 340 h 421"/>
                <a:gd name="T20" fmla="*/ 45 w 1051"/>
                <a:gd name="T21" fmla="*/ 384 h 421"/>
                <a:gd name="T22" fmla="*/ 94 w 1051"/>
                <a:gd name="T23" fmla="*/ 410 h 421"/>
                <a:gd name="T24" fmla="*/ 121 w 1051"/>
                <a:gd name="T25" fmla="*/ 417 h 421"/>
                <a:gd name="T26" fmla="*/ 153 w 1051"/>
                <a:gd name="T27" fmla="*/ 421 h 421"/>
                <a:gd name="T28" fmla="*/ 898 w 1051"/>
                <a:gd name="T29" fmla="*/ 421 h 421"/>
                <a:gd name="T30" fmla="*/ 929 w 1051"/>
                <a:gd name="T31" fmla="*/ 417 h 421"/>
                <a:gd name="T32" fmla="*/ 956 w 1051"/>
                <a:gd name="T33" fmla="*/ 410 h 421"/>
                <a:gd name="T34" fmla="*/ 1006 w 1051"/>
                <a:gd name="T35" fmla="*/ 384 h 421"/>
                <a:gd name="T36" fmla="*/ 1037 w 1051"/>
                <a:gd name="T37" fmla="*/ 340 h 421"/>
                <a:gd name="T38" fmla="*/ 1051 w 1051"/>
                <a:gd name="T39" fmla="*/ 292 h 421"/>
                <a:gd name="T40" fmla="*/ 1042 w 1051"/>
                <a:gd name="T41" fmla="*/ 252 h 421"/>
                <a:gd name="T42" fmla="*/ 1019 w 1051"/>
                <a:gd name="T43" fmla="*/ 205 h 421"/>
                <a:gd name="T44" fmla="*/ 979 w 1051"/>
                <a:gd name="T45" fmla="*/ 157 h 421"/>
                <a:gd name="T46" fmla="*/ 929 w 1051"/>
                <a:gd name="T47" fmla="*/ 109 h 421"/>
                <a:gd name="T48" fmla="*/ 875 w 1051"/>
                <a:gd name="T49" fmla="*/ 65 h 421"/>
                <a:gd name="T50" fmla="*/ 808 w 1051"/>
                <a:gd name="T51" fmla="*/ 32 h 421"/>
                <a:gd name="T52" fmla="*/ 741 w 1051"/>
                <a:gd name="T53" fmla="*/ 7 h 421"/>
                <a:gd name="T54" fmla="*/ 673 w 1051"/>
                <a:gd name="T55" fmla="*/ 0 h 421"/>
                <a:gd name="T56" fmla="*/ 355 w 1051"/>
                <a:gd name="T57" fmla="*/ 0 h 42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051"/>
                <a:gd name="T88" fmla="*/ 0 h 421"/>
                <a:gd name="T89" fmla="*/ 1051 w 1051"/>
                <a:gd name="T90" fmla="*/ 421 h 421"/>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051" h="421">
                  <a:moveTo>
                    <a:pt x="355" y="0"/>
                  </a:moveTo>
                  <a:lnTo>
                    <a:pt x="287" y="7"/>
                  </a:lnTo>
                  <a:lnTo>
                    <a:pt x="220" y="32"/>
                  </a:lnTo>
                  <a:lnTo>
                    <a:pt x="162" y="65"/>
                  </a:lnTo>
                  <a:lnTo>
                    <a:pt x="108" y="109"/>
                  </a:lnTo>
                  <a:lnTo>
                    <a:pt x="63" y="157"/>
                  </a:lnTo>
                  <a:lnTo>
                    <a:pt x="31" y="205"/>
                  </a:lnTo>
                  <a:lnTo>
                    <a:pt x="9" y="252"/>
                  </a:lnTo>
                  <a:lnTo>
                    <a:pt x="0" y="292"/>
                  </a:lnTo>
                  <a:lnTo>
                    <a:pt x="13" y="340"/>
                  </a:lnTo>
                  <a:lnTo>
                    <a:pt x="45" y="384"/>
                  </a:lnTo>
                  <a:lnTo>
                    <a:pt x="94" y="410"/>
                  </a:lnTo>
                  <a:lnTo>
                    <a:pt x="121" y="417"/>
                  </a:lnTo>
                  <a:lnTo>
                    <a:pt x="153" y="421"/>
                  </a:lnTo>
                  <a:lnTo>
                    <a:pt x="898" y="421"/>
                  </a:lnTo>
                  <a:lnTo>
                    <a:pt x="929" y="417"/>
                  </a:lnTo>
                  <a:lnTo>
                    <a:pt x="956" y="410"/>
                  </a:lnTo>
                  <a:lnTo>
                    <a:pt x="1006" y="384"/>
                  </a:lnTo>
                  <a:lnTo>
                    <a:pt x="1037" y="340"/>
                  </a:lnTo>
                  <a:lnTo>
                    <a:pt x="1051" y="292"/>
                  </a:lnTo>
                  <a:lnTo>
                    <a:pt x="1042" y="252"/>
                  </a:lnTo>
                  <a:lnTo>
                    <a:pt x="1019" y="205"/>
                  </a:lnTo>
                  <a:lnTo>
                    <a:pt x="979" y="157"/>
                  </a:lnTo>
                  <a:lnTo>
                    <a:pt x="929" y="109"/>
                  </a:lnTo>
                  <a:lnTo>
                    <a:pt x="875" y="65"/>
                  </a:lnTo>
                  <a:lnTo>
                    <a:pt x="808" y="32"/>
                  </a:lnTo>
                  <a:lnTo>
                    <a:pt x="741" y="7"/>
                  </a:lnTo>
                  <a:lnTo>
                    <a:pt x="673" y="0"/>
                  </a:lnTo>
                  <a:lnTo>
                    <a:pt x="355" y="0"/>
                  </a:lnTo>
                  <a:close/>
                </a:path>
              </a:pathLst>
            </a:custGeom>
            <a:solidFill>
              <a:srgbClr val="898989"/>
            </a:solidFill>
            <a:ln w="9525">
              <a:noFill/>
              <a:round/>
              <a:headEnd/>
              <a:tailEnd/>
            </a:ln>
          </p:spPr>
          <p:txBody>
            <a:bodyPr/>
            <a:lstStyle/>
            <a:p>
              <a:endParaRPr lang="en-GB" dirty="0"/>
            </a:p>
          </p:txBody>
        </p:sp>
        <p:sp>
          <p:nvSpPr>
            <p:cNvPr id="12" name="Freeform 10"/>
            <p:cNvSpPr>
              <a:spLocks/>
            </p:cNvSpPr>
            <p:nvPr/>
          </p:nvSpPr>
          <p:spPr bwMode="auto">
            <a:xfrm>
              <a:off x="2420" y="380"/>
              <a:ext cx="1033" cy="421"/>
            </a:xfrm>
            <a:custGeom>
              <a:avLst/>
              <a:gdLst>
                <a:gd name="T0" fmla="*/ 346 w 1033"/>
                <a:gd name="T1" fmla="*/ 0 h 421"/>
                <a:gd name="T2" fmla="*/ 278 w 1033"/>
                <a:gd name="T3" fmla="*/ 7 h 421"/>
                <a:gd name="T4" fmla="*/ 215 w 1033"/>
                <a:gd name="T5" fmla="*/ 32 h 421"/>
                <a:gd name="T6" fmla="*/ 157 w 1033"/>
                <a:gd name="T7" fmla="*/ 65 h 421"/>
                <a:gd name="T8" fmla="*/ 108 w 1033"/>
                <a:gd name="T9" fmla="*/ 109 h 421"/>
                <a:gd name="T10" fmla="*/ 63 w 1033"/>
                <a:gd name="T11" fmla="*/ 157 h 421"/>
                <a:gd name="T12" fmla="*/ 27 w 1033"/>
                <a:gd name="T13" fmla="*/ 205 h 421"/>
                <a:gd name="T14" fmla="*/ 9 w 1033"/>
                <a:gd name="T15" fmla="*/ 252 h 421"/>
                <a:gd name="T16" fmla="*/ 0 w 1033"/>
                <a:gd name="T17" fmla="*/ 292 h 421"/>
                <a:gd name="T18" fmla="*/ 13 w 1033"/>
                <a:gd name="T19" fmla="*/ 340 h 421"/>
                <a:gd name="T20" fmla="*/ 45 w 1033"/>
                <a:gd name="T21" fmla="*/ 384 h 421"/>
                <a:gd name="T22" fmla="*/ 94 w 1033"/>
                <a:gd name="T23" fmla="*/ 410 h 421"/>
                <a:gd name="T24" fmla="*/ 121 w 1033"/>
                <a:gd name="T25" fmla="*/ 417 h 421"/>
                <a:gd name="T26" fmla="*/ 153 w 1033"/>
                <a:gd name="T27" fmla="*/ 421 h 421"/>
                <a:gd name="T28" fmla="*/ 880 w 1033"/>
                <a:gd name="T29" fmla="*/ 421 h 421"/>
                <a:gd name="T30" fmla="*/ 911 w 1033"/>
                <a:gd name="T31" fmla="*/ 417 h 421"/>
                <a:gd name="T32" fmla="*/ 938 w 1033"/>
                <a:gd name="T33" fmla="*/ 410 h 421"/>
                <a:gd name="T34" fmla="*/ 988 w 1033"/>
                <a:gd name="T35" fmla="*/ 384 h 421"/>
                <a:gd name="T36" fmla="*/ 1019 w 1033"/>
                <a:gd name="T37" fmla="*/ 340 h 421"/>
                <a:gd name="T38" fmla="*/ 1033 w 1033"/>
                <a:gd name="T39" fmla="*/ 292 h 421"/>
                <a:gd name="T40" fmla="*/ 1024 w 1033"/>
                <a:gd name="T41" fmla="*/ 252 h 421"/>
                <a:gd name="T42" fmla="*/ 1001 w 1033"/>
                <a:gd name="T43" fmla="*/ 205 h 421"/>
                <a:gd name="T44" fmla="*/ 961 w 1033"/>
                <a:gd name="T45" fmla="*/ 157 h 421"/>
                <a:gd name="T46" fmla="*/ 916 w 1033"/>
                <a:gd name="T47" fmla="*/ 109 h 421"/>
                <a:gd name="T48" fmla="*/ 857 w 1033"/>
                <a:gd name="T49" fmla="*/ 65 h 421"/>
                <a:gd name="T50" fmla="*/ 795 w 1033"/>
                <a:gd name="T51" fmla="*/ 32 h 421"/>
                <a:gd name="T52" fmla="*/ 727 w 1033"/>
                <a:gd name="T53" fmla="*/ 7 h 421"/>
                <a:gd name="T54" fmla="*/ 660 w 1033"/>
                <a:gd name="T55" fmla="*/ 0 h 421"/>
                <a:gd name="T56" fmla="*/ 346 w 1033"/>
                <a:gd name="T57" fmla="*/ 0 h 42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033"/>
                <a:gd name="T88" fmla="*/ 0 h 421"/>
                <a:gd name="T89" fmla="*/ 1033 w 1033"/>
                <a:gd name="T90" fmla="*/ 421 h 421"/>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033" h="421">
                  <a:moveTo>
                    <a:pt x="346" y="0"/>
                  </a:moveTo>
                  <a:lnTo>
                    <a:pt x="278" y="7"/>
                  </a:lnTo>
                  <a:lnTo>
                    <a:pt x="215" y="32"/>
                  </a:lnTo>
                  <a:lnTo>
                    <a:pt x="157" y="65"/>
                  </a:lnTo>
                  <a:lnTo>
                    <a:pt x="108" y="109"/>
                  </a:lnTo>
                  <a:lnTo>
                    <a:pt x="63" y="157"/>
                  </a:lnTo>
                  <a:lnTo>
                    <a:pt x="27" y="205"/>
                  </a:lnTo>
                  <a:lnTo>
                    <a:pt x="9" y="252"/>
                  </a:lnTo>
                  <a:lnTo>
                    <a:pt x="0" y="292"/>
                  </a:lnTo>
                  <a:lnTo>
                    <a:pt x="13" y="340"/>
                  </a:lnTo>
                  <a:lnTo>
                    <a:pt x="45" y="384"/>
                  </a:lnTo>
                  <a:lnTo>
                    <a:pt x="94" y="410"/>
                  </a:lnTo>
                  <a:lnTo>
                    <a:pt x="121" y="417"/>
                  </a:lnTo>
                  <a:lnTo>
                    <a:pt x="153" y="421"/>
                  </a:lnTo>
                  <a:lnTo>
                    <a:pt x="880" y="421"/>
                  </a:lnTo>
                  <a:lnTo>
                    <a:pt x="911" y="417"/>
                  </a:lnTo>
                  <a:lnTo>
                    <a:pt x="938" y="410"/>
                  </a:lnTo>
                  <a:lnTo>
                    <a:pt x="988" y="384"/>
                  </a:lnTo>
                  <a:lnTo>
                    <a:pt x="1019" y="340"/>
                  </a:lnTo>
                  <a:lnTo>
                    <a:pt x="1033" y="292"/>
                  </a:lnTo>
                  <a:lnTo>
                    <a:pt x="1024" y="252"/>
                  </a:lnTo>
                  <a:lnTo>
                    <a:pt x="1001" y="205"/>
                  </a:lnTo>
                  <a:lnTo>
                    <a:pt x="961" y="157"/>
                  </a:lnTo>
                  <a:lnTo>
                    <a:pt x="916" y="109"/>
                  </a:lnTo>
                  <a:lnTo>
                    <a:pt x="857" y="65"/>
                  </a:lnTo>
                  <a:lnTo>
                    <a:pt x="795" y="32"/>
                  </a:lnTo>
                  <a:lnTo>
                    <a:pt x="727" y="7"/>
                  </a:lnTo>
                  <a:lnTo>
                    <a:pt x="660" y="0"/>
                  </a:lnTo>
                  <a:lnTo>
                    <a:pt x="346" y="0"/>
                  </a:lnTo>
                  <a:close/>
                </a:path>
              </a:pathLst>
            </a:custGeom>
            <a:solidFill>
              <a:srgbClr val="929292"/>
            </a:solidFill>
            <a:ln w="9525">
              <a:noFill/>
              <a:round/>
              <a:headEnd/>
              <a:tailEnd/>
            </a:ln>
          </p:spPr>
          <p:txBody>
            <a:bodyPr/>
            <a:lstStyle/>
            <a:p>
              <a:endParaRPr lang="en-GB" dirty="0"/>
            </a:p>
          </p:txBody>
        </p:sp>
        <p:sp>
          <p:nvSpPr>
            <p:cNvPr id="13" name="Freeform 11"/>
            <p:cNvSpPr>
              <a:spLocks/>
            </p:cNvSpPr>
            <p:nvPr/>
          </p:nvSpPr>
          <p:spPr bwMode="auto">
            <a:xfrm>
              <a:off x="2424" y="380"/>
              <a:ext cx="1020" cy="421"/>
            </a:xfrm>
            <a:custGeom>
              <a:avLst/>
              <a:gdLst>
                <a:gd name="T0" fmla="*/ 342 w 1020"/>
                <a:gd name="T1" fmla="*/ 0 h 421"/>
                <a:gd name="T2" fmla="*/ 279 w 1020"/>
                <a:gd name="T3" fmla="*/ 7 h 421"/>
                <a:gd name="T4" fmla="*/ 216 w 1020"/>
                <a:gd name="T5" fmla="*/ 32 h 421"/>
                <a:gd name="T6" fmla="*/ 158 w 1020"/>
                <a:gd name="T7" fmla="*/ 65 h 421"/>
                <a:gd name="T8" fmla="*/ 104 w 1020"/>
                <a:gd name="T9" fmla="*/ 109 h 421"/>
                <a:gd name="T10" fmla="*/ 63 w 1020"/>
                <a:gd name="T11" fmla="*/ 157 h 421"/>
                <a:gd name="T12" fmla="*/ 27 w 1020"/>
                <a:gd name="T13" fmla="*/ 205 h 421"/>
                <a:gd name="T14" fmla="*/ 9 w 1020"/>
                <a:gd name="T15" fmla="*/ 252 h 421"/>
                <a:gd name="T16" fmla="*/ 0 w 1020"/>
                <a:gd name="T17" fmla="*/ 292 h 421"/>
                <a:gd name="T18" fmla="*/ 14 w 1020"/>
                <a:gd name="T19" fmla="*/ 340 h 421"/>
                <a:gd name="T20" fmla="*/ 45 w 1020"/>
                <a:gd name="T21" fmla="*/ 384 h 421"/>
                <a:gd name="T22" fmla="*/ 95 w 1020"/>
                <a:gd name="T23" fmla="*/ 410 h 421"/>
                <a:gd name="T24" fmla="*/ 122 w 1020"/>
                <a:gd name="T25" fmla="*/ 417 h 421"/>
                <a:gd name="T26" fmla="*/ 153 w 1020"/>
                <a:gd name="T27" fmla="*/ 421 h 421"/>
                <a:gd name="T28" fmla="*/ 867 w 1020"/>
                <a:gd name="T29" fmla="*/ 421 h 421"/>
                <a:gd name="T30" fmla="*/ 898 w 1020"/>
                <a:gd name="T31" fmla="*/ 417 h 421"/>
                <a:gd name="T32" fmla="*/ 925 w 1020"/>
                <a:gd name="T33" fmla="*/ 410 h 421"/>
                <a:gd name="T34" fmla="*/ 975 w 1020"/>
                <a:gd name="T35" fmla="*/ 384 h 421"/>
                <a:gd name="T36" fmla="*/ 1006 w 1020"/>
                <a:gd name="T37" fmla="*/ 340 h 421"/>
                <a:gd name="T38" fmla="*/ 1020 w 1020"/>
                <a:gd name="T39" fmla="*/ 292 h 421"/>
                <a:gd name="T40" fmla="*/ 1011 w 1020"/>
                <a:gd name="T41" fmla="*/ 252 h 421"/>
                <a:gd name="T42" fmla="*/ 988 w 1020"/>
                <a:gd name="T43" fmla="*/ 205 h 421"/>
                <a:gd name="T44" fmla="*/ 948 w 1020"/>
                <a:gd name="T45" fmla="*/ 157 h 421"/>
                <a:gd name="T46" fmla="*/ 903 w 1020"/>
                <a:gd name="T47" fmla="*/ 109 h 421"/>
                <a:gd name="T48" fmla="*/ 844 w 1020"/>
                <a:gd name="T49" fmla="*/ 65 h 421"/>
                <a:gd name="T50" fmla="*/ 782 w 1020"/>
                <a:gd name="T51" fmla="*/ 32 h 421"/>
                <a:gd name="T52" fmla="*/ 719 w 1020"/>
                <a:gd name="T53" fmla="*/ 7 h 421"/>
                <a:gd name="T54" fmla="*/ 651 w 1020"/>
                <a:gd name="T55" fmla="*/ 0 h 421"/>
                <a:gd name="T56" fmla="*/ 342 w 1020"/>
                <a:gd name="T57" fmla="*/ 0 h 42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020"/>
                <a:gd name="T88" fmla="*/ 0 h 421"/>
                <a:gd name="T89" fmla="*/ 1020 w 1020"/>
                <a:gd name="T90" fmla="*/ 421 h 421"/>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020" h="421">
                  <a:moveTo>
                    <a:pt x="342" y="0"/>
                  </a:moveTo>
                  <a:lnTo>
                    <a:pt x="279" y="7"/>
                  </a:lnTo>
                  <a:lnTo>
                    <a:pt x="216" y="32"/>
                  </a:lnTo>
                  <a:lnTo>
                    <a:pt x="158" y="65"/>
                  </a:lnTo>
                  <a:lnTo>
                    <a:pt x="104" y="109"/>
                  </a:lnTo>
                  <a:lnTo>
                    <a:pt x="63" y="157"/>
                  </a:lnTo>
                  <a:lnTo>
                    <a:pt x="27" y="205"/>
                  </a:lnTo>
                  <a:lnTo>
                    <a:pt x="9" y="252"/>
                  </a:lnTo>
                  <a:lnTo>
                    <a:pt x="0" y="292"/>
                  </a:lnTo>
                  <a:lnTo>
                    <a:pt x="14" y="340"/>
                  </a:lnTo>
                  <a:lnTo>
                    <a:pt x="45" y="384"/>
                  </a:lnTo>
                  <a:lnTo>
                    <a:pt x="95" y="410"/>
                  </a:lnTo>
                  <a:lnTo>
                    <a:pt x="122" y="417"/>
                  </a:lnTo>
                  <a:lnTo>
                    <a:pt x="153" y="421"/>
                  </a:lnTo>
                  <a:lnTo>
                    <a:pt x="867" y="421"/>
                  </a:lnTo>
                  <a:lnTo>
                    <a:pt x="898" y="417"/>
                  </a:lnTo>
                  <a:lnTo>
                    <a:pt x="925" y="410"/>
                  </a:lnTo>
                  <a:lnTo>
                    <a:pt x="975" y="384"/>
                  </a:lnTo>
                  <a:lnTo>
                    <a:pt x="1006" y="340"/>
                  </a:lnTo>
                  <a:lnTo>
                    <a:pt x="1020" y="292"/>
                  </a:lnTo>
                  <a:lnTo>
                    <a:pt x="1011" y="252"/>
                  </a:lnTo>
                  <a:lnTo>
                    <a:pt x="988" y="205"/>
                  </a:lnTo>
                  <a:lnTo>
                    <a:pt x="948" y="157"/>
                  </a:lnTo>
                  <a:lnTo>
                    <a:pt x="903" y="109"/>
                  </a:lnTo>
                  <a:lnTo>
                    <a:pt x="844" y="65"/>
                  </a:lnTo>
                  <a:lnTo>
                    <a:pt x="782" y="32"/>
                  </a:lnTo>
                  <a:lnTo>
                    <a:pt x="719" y="7"/>
                  </a:lnTo>
                  <a:lnTo>
                    <a:pt x="651" y="0"/>
                  </a:lnTo>
                  <a:lnTo>
                    <a:pt x="342" y="0"/>
                  </a:lnTo>
                  <a:close/>
                </a:path>
              </a:pathLst>
            </a:custGeom>
            <a:solidFill>
              <a:srgbClr val="9B9B9B"/>
            </a:solidFill>
            <a:ln w="9525">
              <a:noFill/>
              <a:round/>
              <a:headEnd/>
              <a:tailEnd/>
            </a:ln>
          </p:spPr>
          <p:txBody>
            <a:bodyPr/>
            <a:lstStyle/>
            <a:p>
              <a:endParaRPr lang="en-GB" dirty="0"/>
            </a:p>
          </p:txBody>
        </p:sp>
        <p:sp>
          <p:nvSpPr>
            <p:cNvPr id="14" name="Freeform 12"/>
            <p:cNvSpPr>
              <a:spLocks/>
            </p:cNvSpPr>
            <p:nvPr/>
          </p:nvSpPr>
          <p:spPr bwMode="auto">
            <a:xfrm>
              <a:off x="2433" y="380"/>
              <a:ext cx="997" cy="421"/>
            </a:xfrm>
            <a:custGeom>
              <a:avLst/>
              <a:gdLst>
                <a:gd name="T0" fmla="*/ 337 w 997"/>
                <a:gd name="T1" fmla="*/ 0 h 421"/>
                <a:gd name="T2" fmla="*/ 274 w 997"/>
                <a:gd name="T3" fmla="*/ 7 h 421"/>
                <a:gd name="T4" fmla="*/ 211 w 997"/>
                <a:gd name="T5" fmla="*/ 32 h 421"/>
                <a:gd name="T6" fmla="*/ 153 w 997"/>
                <a:gd name="T7" fmla="*/ 65 h 421"/>
                <a:gd name="T8" fmla="*/ 104 w 997"/>
                <a:gd name="T9" fmla="*/ 109 h 421"/>
                <a:gd name="T10" fmla="*/ 59 w 997"/>
                <a:gd name="T11" fmla="*/ 157 h 421"/>
                <a:gd name="T12" fmla="*/ 27 w 997"/>
                <a:gd name="T13" fmla="*/ 205 h 421"/>
                <a:gd name="T14" fmla="*/ 9 w 997"/>
                <a:gd name="T15" fmla="*/ 252 h 421"/>
                <a:gd name="T16" fmla="*/ 0 w 997"/>
                <a:gd name="T17" fmla="*/ 292 h 421"/>
                <a:gd name="T18" fmla="*/ 14 w 997"/>
                <a:gd name="T19" fmla="*/ 340 h 421"/>
                <a:gd name="T20" fmla="*/ 45 w 997"/>
                <a:gd name="T21" fmla="*/ 384 h 421"/>
                <a:gd name="T22" fmla="*/ 90 w 997"/>
                <a:gd name="T23" fmla="*/ 410 h 421"/>
                <a:gd name="T24" fmla="*/ 117 w 997"/>
                <a:gd name="T25" fmla="*/ 417 h 421"/>
                <a:gd name="T26" fmla="*/ 149 w 997"/>
                <a:gd name="T27" fmla="*/ 421 h 421"/>
                <a:gd name="T28" fmla="*/ 853 w 997"/>
                <a:gd name="T29" fmla="*/ 421 h 421"/>
                <a:gd name="T30" fmla="*/ 885 w 997"/>
                <a:gd name="T31" fmla="*/ 417 h 421"/>
                <a:gd name="T32" fmla="*/ 912 w 997"/>
                <a:gd name="T33" fmla="*/ 410 h 421"/>
                <a:gd name="T34" fmla="*/ 957 w 997"/>
                <a:gd name="T35" fmla="*/ 384 h 421"/>
                <a:gd name="T36" fmla="*/ 988 w 997"/>
                <a:gd name="T37" fmla="*/ 340 h 421"/>
                <a:gd name="T38" fmla="*/ 997 w 997"/>
                <a:gd name="T39" fmla="*/ 292 h 421"/>
                <a:gd name="T40" fmla="*/ 988 w 997"/>
                <a:gd name="T41" fmla="*/ 252 h 421"/>
                <a:gd name="T42" fmla="*/ 966 w 997"/>
                <a:gd name="T43" fmla="*/ 205 h 421"/>
                <a:gd name="T44" fmla="*/ 930 w 997"/>
                <a:gd name="T45" fmla="*/ 157 h 421"/>
                <a:gd name="T46" fmla="*/ 885 w 997"/>
                <a:gd name="T47" fmla="*/ 109 h 421"/>
                <a:gd name="T48" fmla="*/ 831 w 997"/>
                <a:gd name="T49" fmla="*/ 65 h 421"/>
                <a:gd name="T50" fmla="*/ 768 w 997"/>
                <a:gd name="T51" fmla="*/ 32 h 421"/>
                <a:gd name="T52" fmla="*/ 705 w 997"/>
                <a:gd name="T53" fmla="*/ 7 h 421"/>
                <a:gd name="T54" fmla="*/ 642 w 997"/>
                <a:gd name="T55" fmla="*/ 0 h 421"/>
                <a:gd name="T56" fmla="*/ 337 w 997"/>
                <a:gd name="T57" fmla="*/ 0 h 42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997"/>
                <a:gd name="T88" fmla="*/ 0 h 421"/>
                <a:gd name="T89" fmla="*/ 997 w 997"/>
                <a:gd name="T90" fmla="*/ 421 h 421"/>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997" h="421">
                  <a:moveTo>
                    <a:pt x="337" y="0"/>
                  </a:moveTo>
                  <a:lnTo>
                    <a:pt x="274" y="7"/>
                  </a:lnTo>
                  <a:lnTo>
                    <a:pt x="211" y="32"/>
                  </a:lnTo>
                  <a:lnTo>
                    <a:pt x="153" y="65"/>
                  </a:lnTo>
                  <a:lnTo>
                    <a:pt x="104" y="109"/>
                  </a:lnTo>
                  <a:lnTo>
                    <a:pt x="59" y="157"/>
                  </a:lnTo>
                  <a:lnTo>
                    <a:pt x="27" y="205"/>
                  </a:lnTo>
                  <a:lnTo>
                    <a:pt x="9" y="252"/>
                  </a:lnTo>
                  <a:lnTo>
                    <a:pt x="0" y="292"/>
                  </a:lnTo>
                  <a:lnTo>
                    <a:pt x="14" y="340"/>
                  </a:lnTo>
                  <a:lnTo>
                    <a:pt x="45" y="384"/>
                  </a:lnTo>
                  <a:lnTo>
                    <a:pt x="90" y="410"/>
                  </a:lnTo>
                  <a:lnTo>
                    <a:pt x="117" y="417"/>
                  </a:lnTo>
                  <a:lnTo>
                    <a:pt x="149" y="421"/>
                  </a:lnTo>
                  <a:lnTo>
                    <a:pt x="853" y="421"/>
                  </a:lnTo>
                  <a:lnTo>
                    <a:pt x="885" y="417"/>
                  </a:lnTo>
                  <a:lnTo>
                    <a:pt x="912" y="410"/>
                  </a:lnTo>
                  <a:lnTo>
                    <a:pt x="957" y="384"/>
                  </a:lnTo>
                  <a:lnTo>
                    <a:pt x="988" y="340"/>
                  </a:lnTo>
                  <a:lnTo>
                    <a:pt x="997" y="292"/>
                  </a:lnTo>
                  <a:lnTo>
                    <a:pt x="988" y="252"/>
                  </a:lnTo>
                  <a:lnTo>
                    <a:pt x="966" y="205"/>
                  </a:lnTo>
                  <a:lnTo>
                    <a:pt x="930" y="157"/>
                  </a:lnTo>
                  <a:lnTo>
                    <a:pt x="885" y="109"/>
                  </a:lnTo>
                  <a:lnTo>
                    <a:pt x="831" y="65"/>
                  </a:lnTo>
                  <a:lnTo>
                    <a:pt x="768" y="32"/>
                  </a:lnTo>
                  <a:lnTo>
                    <a:pt x="705" y="7"/>
                  </a:lnTo>
                  <a:lnTo>
                    <a:pt x="642" y="0"/>
                  </a:lnTo>
                  <a:lnTo>
                    <a:pt x="337" y="0"/>
                  </a:lnTo>
                  <a:close/>
                </a:path>
              </a:pathLst>
            </a:custGeom>
            <a:solidFill>
              <a:srgbClr val="A5A5A5"/>
            </a:solidFill>
            <a:ln w="9525">
              <a:noFill/>
              <a:round/>
              <a:headEnd/>
              <a:tailEnd/>
            </a:ln>
          </p:spPr>
          <p:txBody>
            <a:bodyPr/>
            <a:lstStyle/>
            <a:p>
              <a:endParaRPr lang="en-GB" dirty="0"/>
            </a:p>
          </p:txBody>
        </p:sp>
        <p:sp>
          <p:nvSpPr>
            <p:cNvPr id="15" name="Freeform 13"/>
            <p:cNvSpPr>
              <a:spLocks/>
            </p:cNvSpPr>
            <p:nvPr/>
          </p:nvSpPr>
          <p:spPr bwMode="auto">
            <a:xfrm>
              <a:off x="2442" y="380"/>
              <a:ext cx="979" cy="421"/>
            </a:xfrm>
            <a:custGeom>
              <a:avLst/>
              <a:gdLst>
                <a:gd name="T0" fmla="*/ 328 w 979"/>
                <a:gd name="T1" fmla="*/ 0 h 421"/>
                <a:gd name="T2" fmla="*/ 265 w 979"/>
                <a:gd name="T3" fmla="*/ 7 h 421"/>
                <a:gd name="T4" fmla="*/ 207 w 979"/>
                <a:gd name="T5" fmla="*/ 32 h 421"/>
                <a:gd name="T6" fmla="*/ 149 w 979"/>
                <a:gd name="T7" fmla="*/ 65 h 421"/>
                <a:gd name="T8" fmla="*/ 99 w 979"/>
                <a:gd name="T9" fmla="*/ 109 h 421"/>
                <a:gd name="T10" fmla="*/ 59 w 979"/>
                <a:gd name="T11" fmla="*/ 157 h 421"/>
                <a:gd name="T12" fmla="*/ 27 w 979"/>
                <a:gd name="T13" fmla="*/ 205 h 421"/>
                <a:gd name="T14" fmla="*/ 9 w 979"/>
                <a:gd name="T15" fmla="*/ 252 h 421"/>
                <a:gd name="T16" fmla="*/ 0 w 979"/>
                <a:gd name="T17" fmla="*/ 292 h 421"/>
                <a:gd name="T18" fmla="*/ 9 w 979"/>
                <a:gd name="T19" fmla="*/ 340 h 421"/>
                <a:gd name="T20" fmla="*/ 41 w 979"/>
                <a:gd name="T21" fmla="*/ 384 h 421"/>
                <a:gd name="T22" fmla="*/ 86 w 979"/>
                <a:gd name="T23" fmla="*/ 410 h 421"/>
                <a:gd name="T24" fmla="*/ 113 w 979"/>
                <a:gd name="T25" fmla="*/ 417 h 421"/>
                <a:gd name="T26" fmla="*/ 144 w 979"/>
                <a:gd name="T27" fmla="*/ 421 h 421"/>
                <a:gd name="T28" fmla="*/ 835 w 979"/>
                <a:gd name="T29" fmla="*/ 421 h 421"/>
                <a:gd name="T30" fmla="*/ 889 w 979"/>
                <a:gd name="T31" fmla="*/ 410 h 421"/>
                <a:gd name="T32" fmla="*/ 934 w 979"/>
                <a:gd name="T33" fmla="*/ 384 h 421"/>
                <a:gd name="T34" fmla="*/ 966 w 979"/>
                <a:gd name="T35" fmla="*/ 340 h 421"/>
                <a:gd name="T36" fmla="*/ 979 w 979"/>
                <a:gd name="T37" fmla="*/ 292 h 421"/>
                <a:gd name="T38" fmla="*/ 970 w 979"/>
                <a:gd name="T39" fmla="*/ 252 h 421"/>
                <a:gd name="T40" fmla="*/ 948 w 979"/>
                <a:gd name="T41" fmla="*/ 205 h 421"/>
                <a:gd name="T42" fmla="*/ 912 w 979"/>
                <a:gd name="T43" fmla="*/ 157 h 421"/>
                <a:gd name="T44" fmla="*/ 867 w 979"/>
                <a:gd name="T45" fmla="*/ 109 h 421"/>
                <a:gd name="T46" fmla="*/ 813 w 979"/>
                <a:gd name="T47" fmla="*/ 65 h 421"/>
                <a:gd name="T48" fmla="*/ 755 w 979"/>
                <a:gd name="T49" fmla="*/ 32 h 421"/>
                <a:gd name="T50" fmla="*/ 692 w 979"/>
                <a:gd name="T51" fmla="*/ 7 h 421"/>
                <a:gd name="T52" fmla="*/ 629 w 979"/>
                <a:gd name="T53" fmla="*/ 0 h 421"/>
                <a:gd name="T54" fmla="*/ 328 w 979"/>
                <a:gd name="T55" fmla="*/ 0 h 421"/>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979"/>
                <a:gd name="T85" fmla="*/ 0 h 421"/>
                <a:gd name="T86" fmla="*/ 979 w 979"/>
                <a:gd name="T87" fmla="*/ 421 h 421"/>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979" h="421">
                  <a:moveTo>
                    <a:pt x="328" y="0"/>
                  </a:moveTo>
                  <a:lnTo>
                    <a:pt x="265" y="7"/>
                  </a:lnTo>
                  <a:lnTo>
                    <a:pt x="207" y="32"/>
                  </a:lnTo>
                  <a:lnTo>
                    <a:pt x="149" y="65"/>
                  </a:lnTo>
                  <a:lnTo>
                    <a:pt x="99" y="109"/>
                  </a:lnTo>
                  <a:lnTo>
                    <a:pt x="59" y="157"/>
                  </a:lnTo>
                  <a:lnTo>
                    <a:pt x="27" y="205"/>
                  </a:lnTo>
                  <a:lnTo>
                    <a:pt x="9" y="252"/>
                  </a:lnTo>
                  <a:lnTo>
                    <a:pt x="0" y="292"/>
                  </a:lnTo>
                  <a:lnTo>
                    <a:pt x="9" y="340"/>
                  </a:lnTo>
                  <a:lnTo>
                    <a:pt x="41" y="384"/>
                  </a:lnTo>
                  <a:lnTo>
                    <a:pt x="86" y="410"/>
                  </a:lnTo>
                  <a:lnTo>
                    <a:pt x="113" y="417"/>
                  </a:lnTo>
                  <a:lnTo>
                    <a:pt x="144" y="421"/>
                  </a:lnTo>
                  <a:lnTo>
                    <a:pt x="835" y="421"/>
                  </a:lnTo>
                  <a:lnTo>
                    <a:pt x="889" y="410"/>
                  </a:lnTo>
                  <a:lnTo>
                    <a:pt x="934" y="384"/>
                  </a:lnTo>
                  <a:lnTo>
                    <a:pt x="966" y="340"/>
                  </a:lnTo>
                  <a:lnTo>
                    <a:pt x="979" y="292"/>
                  </a:lnTo>
                  <a:lnTo>
                    <a:pt x="970" y="252"/>
                  </a:lnTo>
                  <a:lnTo>
                    <a:pt x="948" y="205"/>
                  </a:lnTo>
                  <a:lnTo>
                    <a:pt x="912" y="157"/>
                  </a:lnTo>
                  <a:lnTo>
                    <a:pt x="867" y="109"/>
                  </a:lnTo>
                  <a:lnTo>
                    <a:pt x="813" y="65"/>
                  </a:lnTo>
                  <a:lnTo>
                    <a:pt x="755" y="32"/>
                  </a:lnTo>
                  <a:lnTo>
                    <a:pt x="692" y="7"/>
                  </a:lnTo>
                  <a:lnTo>
                    <a:pt x="629" y="0"/>
                  </a:lnTo>
                  <a:lnTo>
                    <a:pt x="328" y="0"/>
                  </a:lnTo>
                  <a:close/>
                </a:path>
              </a:pathLst>
            </a:custGeom>
            <a:solidFill>
              <a:srgbClr val="AEAEAE"/>
            </a:solidFill>
            <a:ln w="9525">
              <a:noFill/>
              <a:round/>
              <a:headEnd/>
              <a:tailEnd/>
            </a:ln>
          </p:spPr>
          <p:txBody>
            <a:bodyPr/>
            <a:lstStyle/>
            <a:p>
              <a:endParaRPr lang="en-GB" dirty="0"/>
            </a:p>
          </p:txBody>
        </p:sp>
        <p:sp>
          <p:nvSpPr>
            <p:cNvPr id="16" name="Freeform 14"/>
            <p:cNvSpPr>
              <a:spLocks/>
            </p:cNvSpPr>
            <p:nvPr/>
          </p:nvSpPr>
          <p:spPr bwMode="auto">
            <a:xfrm>
              <a:off x="2451" y="380"/>
              <a:ext cx="961" cy="421"/>
            </a:xfrm>
            <a:custGeom>
              <a:avLst/>
              <a:gdLst>
                <a:gd name="T0" fmla="*/ 319 w 961"/>
                <a:gd name="T1" fmla="*/ 0 h 421"/>
                <a:gd name="T2" fmla="*/ 256 w 961"/>
                <a:gd name="T3" fmla="*/ 7 h 421"/>
                <a:gd name="T4" fmla="*/ 198 w 961"/>
                <a:gd name="T5" fmla="*/ 32 h 421"/>
                <a:gd name="T6" fmla="*/ 144 w 961"/>
                <a:gd name="T7" fmla="*/ 65 h 421"/>
                <a:gd name="T8" fmla="*/ 99 w 961"/>
                <a:gd name="T9" fmla="*/ 109 h 421"/>
                <a:gd name="T10" fmla="*/ 59 w 961"/>
                <a:gd name="T11" fmla="*/ 157 h 421"/>
                <a:gd name="T12" fmla="*/ 27 w 961"/>
                <a:gd name="T13" fmla="*/ 205 h 421"/>
                <a:gd name="T14" fmla="*/ 9 w 961"/>
                <a:gd name="T15" fmla="*/ 252 h 421"/>
                <a:gd name="T16" fmla="*/ 0 w 961"/>
                <a:gd name="T17" fmla="*/ 292 h 421"/>
                <a:gd name="T18" fmla="*/ 9 w 961"/>
                <a:gd name="T19" fmla="*/ 340 h 421"/>
                <a:gd name="T20" fmla="*/ 41 w 961"/>
                <a:gd name="T21" fmla="*/ 384 h 421"/>
                <a:gd name="T22" fmla="*/ 86 w 961"/>
                <a:gd name="T23" fmla="*/ 410 h 421"/>
                <a:gd name="T24" fmla="*/ 113 w 961"/>
                <a:gd name="T25" fmla="*/ 417 h 421"/>
                <a:gd name="T26" fmla="*/ 140 w 961"/>
                <a:gd name="T27" fmla="*/ 421 h 421"/>
                <a:gd name="T28" fmla="*/ 817 w 961"/>
                <a:gd name="T29" fmla="*/ 421 h 421"/>
                <a:gd name="T30" fmla="*/ 849 w 961"/>
                <a:gd name="T31" fmla="*/ 417 h 421"/>
                <a:gd name="T32" fmla="*/ 876 w 961"/>
                <a:gd name="T33" fmla="*/ 410 h 421"/>
                <a:gd name="T34" fmla="*/ 921 w 961"/>
                <a:gd name="T35" fmla="*/ 384 h 421"/>
                <a:gd name="T36" fmla="*/ 952 w 961"/>
                <a:gd name="T37" fmla="*/ 340 h 421"/>
                <a:gd name="T38" fmla="*/ 961 w 961"/>
                <a:gd name="T39" fmla="*/ 292 h 421"/>
                <a:gd name="T40" fmla="*/ 952 w 961"/>
                <a:gd name="T41" fmla="*/ 252 h 421"/>
                <a:gd name="T42" fmla="*/ 930 w 961"/>
                <a:gd name="T43" fmla="*/ 205 h 421"/>
                <a:gd name="T44" fmla="*/ 894 w 961"/>
                <a:gd name="T45" fmla="*/ 157 h 421"/>
                <a:gd name="T46" fmla="*/ 849 w 961"/>
                <a:gd name="T47" fmla="*/ 109 h 421"/>
                <a:gd name="T48" fmla="*/ 800 w 961"/>
                <a:gd name="T49" fmla="*/ 65 h 421"/>
                <a:gd name="T50" fmla="*/ 741 w 961"/>
                <a:gd name="T51" fmla="*/ 32 h 421"/>
                <a:gd name="T52" fmla="*/ 678 w 961"/>
                <a:gd name="T53" fmla="*/ 7 h 421"/>
                <a:gd name="T54" fmla="*/ 615 w 961"/>
                <a:gd name="T55" fmla="*/ 0 h 421"/>
                <a:gd name="T56" fmla="*/ 319 w 961"/>
                <a:gd name="T57" fmla="*/ 0 h 42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961"/>
                <a:gd name="T88" fmla="*/ 0 h 421"/>
                <a:gd name="T89" fmla="*/ 961 w 961"/>
                <a:gd name="T90" fmla="*/ 421 h 421"/>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961" h="421">
                  <a:moveTo>
                    <a:pt x="319" y="0"/>
                  </a:moveTo>
                  <a:lnTo>
                    <a:pt x="256" y="7"/>
                  </a:lnTo>
                  <a:lnTo>
                    <a:pt x="198" y="32"/>
                  </a:lnTo>
                  <a:lnTo>
                    <a:pt x="144" y="65"/>
                  </a:lnTo>
                  <a:lnTo>
                    <a:pt x="99" y="109"/>
                  </a:lnTo>
                  <a:lnTo>
                    <a:pt x="59" y="157"/>
                  </a:lnTo>
                  <a:lnTo>
                    <a:pt x="27" y="205"/>
                  </a:lnTo>
                  <a:lnTo>
                    <a:pt x="9" y="252"/>
                  </a:lnTo>
                  <a:lnTo>
                    <a:pt x="0" y="292"/>
                  </a:lnTo>
                  <a:lnTo>
                    <a:pt x="9" y="340"/>
                  </a:lnTo>
                  <a:lnTo>
                    <a:pt x="41" y="384"/>
                  </a:lnTo>
                  <a:lnTo>
                    <a:pt x="86" y="410"/>
                  </a:lnTo>
                  <a:lnTo>
                    <a:pt x="113" y="417"/>
                  </a:lnTo>
                  <a:lnTo>
                    <a:pt x="140" y="421"/>
                  </a:lnTo>
                  <a:lnTo>
                    <a:pt x="817" y="421"/>
                  </a:lnTo>
                  <a:lnTo>
                    <a:pt x="849" y="417"/>
                  </a:lnTo>
                  <a:lnTo>
                    <a:pt x="876" y="410"/>
                  </a:lnTo>
                  <a:lnTo>
                    <a:pt x="921" y="384"/>
                  </a:lnTo>
                  <a:lnTo>
                    <a:pt x="952" y="340"/>
                  </a:lnTo>
                  <a:lnTo>
                    <a:pt x="961" y="292"/>
                  </a:lnTo>
                  <a:lnTo>
                    <a:pt x="952" y="252"/>
                  </a:lnTo>
                  <a:lnTo>
                    <a:pt x="930" y="205"/>
                  </a:lnTo>
                  <a:lnTo>
                    <a:pt x="894" y="157"/>
                  </a:lnTo>
                  <a:lnTo>
                    <a:pt x="849" y="109"/>
                  </a:lnTo>
                  <a:lnTo>
                    <a:pt x="800" y="65"/>
                  </a:lnTo>
                  <a:lnTo>
                    <a:pt x="741" y="32"/>
                  </a:lnTo>
                  <a:lnTo>
                    <a:pt x="678" y="7"/>
                  </a:lnTo>
                  <a:lnTo>
                    <a:pt x="615" y="0"/>
                  </a:lnTo>
                  <a:lnTo>
                    <a:pt x="319" y="0"/>
                  </a:lnTo>
                  <a:close/>
                </a:path>
              </a:pathLst>
            </a:custGeom>
            <a:solidFill>
              <a:srgbClr val="B7B7B7"/>
            </a:solidFill>
            <a:ln w="9525">
              <a:noFill/>
              <a:round/>
              <a:headEnd/>
              <a:tailEnd/>
            </a:ln>
          </p:spPr>
          <p:txBody>
            <a:bodyPr/>
            <a:lstStyle/>
            <a:p>
              <a:endParaRPr lang="en-GB" dirty="0"/>
            </a:p>
          </p:txBody>
        </p:sp>
        <p:sp>
          <p:nvSpPr>
            <p:cNvPr id="17" name="Freeform 15"/>
            <p:cNvSpPr>
              <a:spLocks/>
            </p:cNvSpPr>
            <p:nvPr/>
          </p:nvSpPr>
          <p:spPr bwMode="auto">
            <a:xfrm>
              <a:off x="2460" y="380"/>
              <a:ext cx="939" cy="421"/>
            </a:xfrm>
            <a:custGeom>
              <a:avLst/>
              <a:gdLst>
                <a:gd name="T0" fmla="*/ 315 w 939"/>
                <a:gd name="T1" fmla="*/ 0 h 421"/>
                <a:gd name="T2" fmla="*/ 256 w 939"/>
                <a:gd name="T3" fmla="*/ 7 h 421"/>
                <a:gd name="T4" fmla="*/ 198 w 939"/>
                <a:gd name="T5" fmla="*/ 32 h 421"/>
                <a:gd name="T6" fmla="*/ 144 w 939"/>
                <a:gd name="T7" fmla="*/ 65 h 421"/>
                <a:gd name="T8" fmla="*/ 99 w 939"/>
                <a:gd name="T9" fmla="*/ 109 h 421"/>
                <a:gd name="T10" fmla="*/ 59 w 939"/>
                <a:gd name="T11" fmla="*/ 157 h 421"/>
                <a:gd name="T12" fmla="*/ 27 w 939"/>
                <a:gd name="T13" fmla="*/ 205 h 421"/>
                <a:gd name="T14" fmla="*/ 9 w 939"/>
                <a:gd name="T15" fmla="*/ 252 h 421"/>
                <a:gd name="T16" fmla="*/ 0 w 939"/>
                <a:gd name="T17" fmla="*/ 292 h 421"/>
                <a:gd name="T18" fmla="*/ 9 w 939"/>
                <a:gd name="T19" fmla="*/ 340 h 421"/>
                <a:gd name="T20" fmla="*/ 41 w 939"/>
                <a:gd name="T21" fmla="*/ 384 h 421"/>
                <a:gd name="T22" fmla="*/ 81 w 939"/>
                <a:gd name="T23" fmla="*/ 410 h 421"/>
                <a:gd name="T24" fmla="*/ 108 w 939"/>
                <a:gd name="T25" fmla="*/ 417 h 421"/>
                <a:gd name="T26" fmla="*/ 135 w 939"/>
                <a:gd name="T27" fmla="*/ 421 h 421"/>
                <a:gd name="T28" fmla="*/ 804 w 939"/>
                <a:gd name="T29" fmla="*/ 421 h 421"/>
                <a:gd name="T30" fmla="*/ 831 w 939"/>
                <a:gd name="T31" fmla="*/ 417 h 421"/>
                <a:gd name="T32" fmla="*/ 858 w 939"/>
                <a:gd name="T33" fmla="*/ 410 h 421"/>
                <a:gd name="T34" fmla="*/ 898 w 939"/>
                <a:gd name="T35" fmla="*/ 384 h 421"/>
                <a:gd name="T36" fmla="*/ 930 w 939"/>
                <a:gd name="T37" fmla="*/ 340 h 421"/>
                <a:gd name="T38" fmla="*/ 939 w 939"/>
                <a:gd name="T39" fmla="*/ 292 h 421"/>
                <a:gd name="T40" fmla="*/ 930 w 939"/>
                <a:gd name="T41" fmla="*/ 252 h 421"/>
                <a:gd name="T42" fmla="*/ 907 w 939"/>
                <a:gd name="T43" fmla="*/ 205 h 421"/>
                <a:gd name="T44" fmla="*/ 876 w 939"/>
                <a:gd name="T45" fmla="*/ 157 h 421"/>
                <a:gd name="T46" fmla="*/ 831 w 939"/>
                <a:gd name="T47" fmla="*/ 109 h 421"/>
                <a:gd name="T48" fmla="*/ 782 w 939"/>
                <a:gd name="T49" fmla="*/ 65 h 421"/>
                <a:gd name="T50" fmla="*/ 723 w 939"/>
                <a:gd name="T51" fmla="*/ 32 h 421"/>
                <a:gd name="T52" fmla="*/ 665 w 939"/>
                <a:gd name="T53" fmla="*/ 7 h 421"/>
                <a:gd name="T54" fmla="*/ 602 w 939"/>
                <a:gd name="T55" fmla="*/ 0 h 421"/>
                <a:gd name="T56" fmla="*/ 315 w 939"/>
                <a:gd name="T57" fmla="*/ 0 h 42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939"/>
                <a:gd name="T88" fmla="*/ 0 h 421"/>
                <a:gd name="T89" fmla="*/ 939 w 939"/>
                <a:gd name="T90" fmla="*/ 421 h 421"/>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939" h="421">
                  <a:moveTo>
                    <a:pt x="315" y="0"/>
                  </a:moveTo>
                  <a:lnTo>
                    <a:pt x="256" y="7"/>
                  </a:lnTo>
                  <a:lnTo>
                    <a:pt x="198" y="32"/>
                  </a:lnTo>
                  <a:lnTo>
                    <a:pt x="144" y="65"/>
                  </a:lnTo>
                  <a:lnTo>
                    <a:pt x="99" y="109"/>
                  </a:lnTo>
                  <a:lnTo>
                    <a:pt x="59" y="157"/>
                  </a:lnTo>
                  <a:lnTo>
                    <a:pt x="27" y="205"/>
                  </a:lnTo>
                  <a:lnTo>
                    <a:pt x="9" y="252"/>
                  </a:lnTo>
                  <a:lnTo>
                    <a:pt x="0" y="292"/>
                  </a:lnTo>
                  <a:lnTo>
                    <a:pt x="9" y="340"/>
                  </a:lnTo>
                  <a:lnTo>
                    <a:pt x="41" y="384"/>
                  </a:lnTo>
                  <a:lnTo>
                    <a:pt x="81" y="410"/>
                  </a:lnTo>
                  <a:lnTo>
                    <a:pt x="108" y="417"/>
                  </a:lnTo>
                  <a:lnTo>
                    <a:pt x="135" y="421"/>
                  </a:lnTo>
                  <a:lnTo>
                    <a:pt x="804" y="421"/>
                  </a:lnTo>
                  <a:lnTo>
                    <a:pt x="831" y="417"/>
                  </a:lnTo>
                  <a:lnTo>
                    <a:pt x="858" y="410"/>
                  </a:lnTo>
                  <a:lnTo>
                    <a:pt x="898" y="384"/>
                  </a:lnTo>
                  <a:lnTo>
                    <a:pt x="930" y="340"/>
                  </a:lnTo>
                  <a:lnTo>
                    <a:pt x="939" y="292"/>
                  </a:lnTo>
                  <a:lnTo>
                    <a:pt x="930" y="252"/>
                  </a:lnTo>
                  <a:lnTo>
                    <a:pt x="907" y="205"/>
                  </a:lnTo>
                  <a:lnTo>
                    <a:pt x="876" y="157"/>
                  </a:lnTo>
                  <a:lnTo>
                    <a:pt x="831" y="109"/>
                  </a:lnTo>
                  <a:lnTo>
                    <a:pt x="782" y="65"/>
                  </a:lnTo>
                  <a:lnTo>
                    <a:pt x="723" y="32"/>
                  </a:lnTo>
                  <a:lnTo>
                    <a:pt x="665" y="7"/>
                  </a:lnTo>
                  <a:lnTo>
                    <a:pt x="602" y="0"/>
                  </a:lnTo>
                  <a:lnTo>
                    <a:pt x="315" y="0"/>
                  </a:lnTo>
                  <a:close/>
                </a:path>
              </a:pathLst>
            </a:custGeom>
            <a:solidFill>
              <a:srgbClr val="C0C0C0"/>
            </a:solidFill>
            <a:ln w="9525">
              <a:noFill/>
              <a:round/>
              <a:headEnd/>
              <a:tailEnd/>
            </a:ln>
          </p:spPr>
          <p:txBody>
            <a:bodyPr/>
            <a:lstStyle/>
            <a:p>
              <a:endParaRPr lang="en-GB" dirty="0"/>
            </a:p>
          </p:txBody>
        </p:sp>
        <p:sp>
          <p:nvSpPr>
            <p:cNvPr id="18" name="Oval 16"/>
            <p:cNvSpPr>
              <a:spLocks noChangeArrowheads="1"/>
            </p:cNvSpPr>
            <p:nvPr/>
          </p:nvSpPr>
          <p:spPr bwMode="auto">
            <a:xfrm>
              <a:off x="2460" y="629"/>
              <a:ext cx="135" cy="117"/>
            </a:xfrm>
            <a:prstGeom prst="ellipse">
              <a:avLst/>
            </a:prstGeom>
            <a:solidFill>
              <a:srgbClr val="000000"/>
            </a:solidFill>
            <a:ln w="9525">
              <a:noFill/>
              <a:round/>
              <a:headEnd/>
              <a:tailEnd/>
            </a:ln>
          </p:spPr>
          <p:txBody>
            <a:bodyPr/>
            <a:lstStyle/>
            <a:p>
              <a:endParaRPr lang="en-GB" dirty="0"/>
            </a:p>
          </p:txBody>
        </p:sp>
        <p:sp>
          <p:nvSpPr>
            <p:cNvPr id="19" name="Oval 17"/>
            <p:cNvSpPr>
              <a:spLocks noChangeArrowheads="1"/>
            </p:cNvSpPr>
            <p:nvPr/>
          </p:nvSpPr>
          <p:spPr bwMode="auto">
            <a:xfrm>
              <a:off x="2460" y="632"/>
              <a:ext cx="135" cy="106"/>
            </a:xfrm>
            <a:prstGeom prst="ellipse">
              <a:avLst/>
            </a:prstGeom>
            <a:solidFill>
              <a:srgbClr val="1B1B1B"/>
            </a:solidFill>
            <a:ln w="9525">
              <a:noFill/>
              <a:round/>
              <a:headEnd/>
              <a:tailEnd/>
            </a:ln>
          </p:spPr>
          <p:txBody>
            <a:bodyPr/>
            <a:lstStyle/>
            <a:p>
              <a:endParaRPr lang="en-GB" dirty="0"/>
            </a:p>
          </p:txBody>
        </p:sp>
        <p:sp>
          <p:nvSpPr>
            <p:cNvPr id="20" name="Oval 18"/>
            <p:cNvSpPr>
              <a:spLocks noChangeArrowheads="1"/>
            </p:cNvSpPr>
            <p:nvPr/>
          </p:nvSpPr>
          <p:spPr bwMode="auto">
            <a:xfrm>
              <a:off x="2460" y="632"/>
              <a:ext cx="126" cy="103"/>
            </a:xfrm>
            <a:prstGeom prst="ellipse">
              <a:avLst/>
            </a:prstGeom>
            <a:solidFill>
              <a:srgbClr val="373737"/>
            </a:solidFill>
            <a:ln w="9525">
              <a:noFill/>
              <a:round/>
              <a:headEnd/>
              <a:tailEnd/>
            </a:ln>
          </p:spPr>
          <p:txBody>
            <a:bodyPr/>
            <a:lstStyle/>
            <a:p>
              <a:endParaRPr lang="en-GB" dirty="0"/>
            </a:p>
          </p:txBody>
        </p:sp>
        <p:sp>
          <p:nvSpPr>
            <p:cNvPr id="21" name="Oval 19"/>
            <p:cNvSpPr>
              <a:spLocks noChangeArrowheads="1"/>
            </p:cNvSpPr>
            <p:nvPr/>
          </p:nvSpPr>
          <p:spPr bwMode="auto">
            <a:xfrm>
              <a:off x="2465" y="632"/>
              <a:ext cx="121" cy="99"/>
            </a:xfrm>
            <a:prstGeom prst="ellipse">
              <a:avLst/>
            </a:prstGeom>
            <a:solidFill>
              <a:srgbClr val="525252"/>
            </a:solidFill>
            <a:ln w="9525">
              <a:noFill/>
              <a:round/>
              <a:headEnd/>
              <a:tailEnd/>
            </a:ln>
          </p:spPr>
          <p:txBody>
            <a:bodyPr/>
            <a:lstStyle/>
            <a:p>
              <a:endParaRPr lang="en-GB" dirty="0"/>
            </a:p>
          </p:txBody>
        </p:sp>
        <p:sp>
          <p:nvSpPr>
            <p:cNvPr id="22" name="Oval 20"/>
            <p:cNvSpPr>
              <a:spLocks noChangeArrowheads="1"/>
            </p:cNvSpPr>
            <p:nvPr/>
          </p:nvSpPr>
          <p:spPr bwMode="auto">
            <a:xfrm>
              <a:off x="2465" y="632"/>
              <a:ext cx="117" cy="95"/>
            </a:xfrm>
            <a:prstGeom prst="ellipse">
              <a:avLst/>
            </a:prstGeom>
            <a:solidFill>
              <a:srgbClr val="6E6E6E"/>
            </a:solidFill>
            <a:ln w="9525">
              <a:noFill/>
              <a:round/>
              <a:headEnd/>
              <a:tailEnd/>
            </a:ln>
          </p:spPr>
          <p:txBody>
            <a:bodyPr/>
            <a:lstStyle/>
            <a:p>
              <a:endParaRPr lang="en-GB" dirty="0"/>
            </a:p>
          </p:txBody>
        </p:sp>
        <p:sp>
          <p:nvSpPr>
            <p:cNvPr id="23" name="Oval 21"/>
            <p:cNvSpPr>
              <a:spLocks noChangeArrowheads="1"/>
            </p:cNvSpPr>
            <p:nvPr/>
          </p:nvSpPr>
          <p:spPr bwMode="auto">
            <a:xfrm>
              <a:off x="2465" y="632"/>
              <a:ext cx="112" cy="92"/>
            </a:xfrm>
            <a:prstGeom prst="ellipse">
              <a:avLst/>
            </a:prstGeom>
            <a:solidFill>
              <a:srgbClr val="898989"/>
            </a:solidFill>
            <a:ln w="9525">
              <a:noFill/>
              <a:round/>
              <a:headEnd/>
              <a:tailEnd/>
            </a:ln>
          </p:spPr>
          <p:txBody>
            <a:bodyPr/>
            <a:lstStyle/>
            <a:p>
              <a:endParaRPr lang="en-GB" dirty="0"/>
            </a:p>
          </p:txBody>
        </p:sp>
        <p:sp>
          <p:nvSpPr>
            <p:cNvPr id="24" name="Oval 22"/>
            <p:cNvSpPr>
              <a:spLocks noChangeArrowheads="1"/>
            </p:cNvSpPr>
            <p:nvPr/>
          </p:nvSpPr>
          <p:spPr bwMode="auto">
            <a:xfrm>
              <a:off x="2465" y="632"/>
              <a:ext cx="108" cy="88"/>
            </a:xfrm>
            <a:prstGeom prst="ellipse">
              <a:avLst/>
            </a:prstGeom>
            <a:solidFill>
              <a:srgbClr val="A5A5A5"/>
            </a:solidFill>
            <a:ln w="9525">
              <a:noFill/>
              <a:round/>
              <a:headEnd/>
              <a:tailEnd/>
            </a:ln>
          </p:spPr>
          <p:txBody>
            <a:bodyPr/>
            <a:lstStyle/>
            <a:p>
              <a:endParaRPr lang="en-GB" dirty="0"/>
            </a:p>
          </p:txBody>
        </p:sp>
        <p:sp>
          <p:nvSpPr>
            <p:cNvPr id="25" name="Oval 23"/>
            <p:cNvSpPr>
              <a:spLocks noChangeArrowheads="1"/>
            </p:cNvSpPr>
            <p:nvPr/>
          </p:nvSpPr>
          <p:spPr bwMode="auto">
            <a:xfrm>
              <a:off x="2469" y="636"/>
              <a:ext cx="95" cy="77"/>
            </a:xfrm>
            <a:prstGeom prst="ellipse">
              <a:avLst/>
            </a:prstGeom>
            <a:solidFill>
              <a:srgbClr val="C0C0C0"/>
            </a:solidFill>
            <a:ln w="9525">
              <a:noFill/>
              <a:round/>
              <a:headEnd/>
              <a:tailEnd/>
            </a:ln>
          </p:spPr>
          <p:txBody>
            <a:bodyPr/>
            <a:lstStyle/>
            <a:p>
              <a:endParaRPr lang="en-GB" dirty="0"/>
            </a:p>
          </p:txBody>
        </p:sp>
        <p:sp>
          <p:nvSpPr>
            <p:cNvPr id="26" name="Oval 24"/>
            <p:cNvSpPr>
              <a:spLocks noChangeArrowheads="1"/>
            </p:cNvSpPr>
            <p:nvPr/>
          </p:nvSpPr>
          <p:spPr bwMode="auto">
            <a:xfrm>
              <a:off x="3304" y="629"/>
              <a:ext cx="140" cy="117"/>
            </a:xfrm>
            <a:prstGeom prst="ellipse">
              <a:avLst/>
            </a:prstGeom>
            <a:solidFill>
              <a:srgbClr val="000000"/>
            </a:solidFill>
            <a:ln w="9525">
              <a:noFill/>
              <a:round/>
              <a:headEnd/>
              <a:tailEnd/>
            </a:ln>
          </p:spPr>
          <p:txBody>
            <a:bodyPr/>
            <a:lstStyle/>
            <a:p>
              <a:endParaRPr lang="en-GB" dirty="0"/>
            </a:p>
          </p:txBody>
        </p:sp>
        <p:sp>
          <p:nvSpPr>
            <p:cNvPr id="27" name="Oval 25"/>
            <p:cNvSpPr>
              <a:spLocks noChangeArrowheads="1"/>
            </p:cNvSpPr>
            <p:nvPr/>
          </p:nvSpPr>
          <p:spPr bwMode="auto">
            <a:xfrm>
              <a:off x="3304" y="632"/>
              <a:ext cx="131" cy="106"/>
            </a:xfrm>
            <a:prstGeom prst="ellipse">
              <a:avLst/>
            </a:prstGeom>
            <a:solidFill>
              <a:srgbClr val="1B1B1B"/>
            </a:solidFill>
            <a:ln w="9525">
              <a:noFill/>
              <a:round/>
              <a:headEnd/>
              <a:tailEnd/>
            </a:ln>
          </p:spPr>
          <p:txBody>
            <a:bodyPr/>
            <a:lstStyle/>
            <a:p>
              <a:endParaRPr lang="en-GB" dirty="0"/>
            </a:p>
          </p:txBody>
        </p:sp>
        <p:sp>
          <p:nvSpPr>
            <p:cNvPr id="28" name="Oval 26"/>
            <p:cNvSpPr>
              <a:spLocks noChangeArrowheads="1"/>
            </p:cNvSpPr>
            <p:nvPr/>
          </p:nvSpPr>
          <p:spPr bwMode="auto">
            <a:xfrm>
              <a:off x="3309" y="632"/>
              <a:ext cx="126" cy="103"/>
            </a:xfrm>
            <a:prstGeom prst="ellipse">
              <a:avLst/>
            </a:prstGeom>
            <a:solidFill>
              <a:srgbClr val="373737"/>
            </a:solidFill>
            <a:ln w="9525">
              <a:noFill/>
              <a:round/>
              <a:headEnd/>
              <a:tailEnd/>
            </a:ln>
          </p:spPr>
          <p:txBody>
            <a:bodyPr/>
            <a:lstStyle/>
            <a:p>
              <a:endParaRPr lang="en-GB" dirty="0"/>
            </a:p>
          </p:txBody>
        </p:sp>
        <p:sp>
          <p:nvSpPr>
            <p:cNvPr id="29" name="Oval 27"/>
            <p:cNvSpPr>
              <a:spLocks noChangeArrowheads="1"/>
            </p:cNvSpPr>
            <p:nvPr/>
          </p:nvSpPr>
          <p:spPr bwMode="auto">
            <a:xfrm>
              <a:off x="3309" y="632"/>
              <a:ext cx="121" cy="99"/>
            </a:xfrm>
            <a:prstGeom prst="ellipse">
              <a:avLst/>
            </a:prstGeom>
            <a:solidFill>
              <a:srgbClr val="525252"/>
            </a:solidFill>
            <a:ln w="9525">
              <a:noFill/>
              <a:round/>
              <a:headEnd/>
              <a:tailEnd/>
            </a:ln>
          </p:spPr>
          <p:txBody>
            <a:bodyPr/>
            <a:lstStyle/>
            <a:p>
              <a:endParaRPr lang="en-GB" dirty="0"/>
            </a:p>
          </p:txBody>
        </p:sp>
        <p:sp>
          <p:nvSpPr>
            <p:cNvPr id="30" name="Oval 28"/>
            <p:cNvSpPr>
              <a:spLocks noChangeArrowheads="1"/>
            </p:cNvSpPr>
            <p:nvPr/>
          </p:nvSpPr>
          <p:spPr bwMode="auto">
            <a:xfrm>
              <a:off x="3309" y="632"/>
              <a:ext cx="117" cy="95"/>
            </a:xfrm>
            <a:prstGeom prst="ellipse">
              <a:avLst/>
            </a:prstGeom>
            <a:solidFill>
              <a:srgbClr val="6E6E6E"/>
            </a:solidFill>
            <a:ln w="9525">
              <a:noFill/>
              <a:round/>
              <a:headEnd/>
              <a:tailEnd/>
            </a:ln>
          </p:spPr>
          <p:txBody>
            <a:bodyPr/>
            <a:lstStyle/>
            <a:p>
              <a:endParaRPr lang="en-GB" dirty="0"/>
            </a:p>
          </p:txBody>
        </p:sp>
        <p:sp>
          <p:nvSpPr>
            <p:cNvPr id="31" name="Oval 29"/>
            <p:cNvSpPr>
              <a:spLocks noChangeArrowheads="1"/>
            </p:cNvSpPr>
            <p:nvPr/>
          </p:nvSpPr>
          <p:spPr bwMode="auto">
            <a:xfrm>
              <a:off x="3313" y="632"/>
              <a:ext cx="104" cy="92"/>
            </a:xfrm>
            <a:prstGeom prst="ellipse">
              <a:avLst/>
            </a:prstGeom>
            <a:solidFill>
              <a:srgbClr val="898989"/>
            </a:solidFill>
            <a:ln w="9525">
              <a:noFill/>
              <a:round/>
              <a:headEnd/>
              <a:tailEnd/>
            </a:ln>
          </p:spPr>
          <p:txBody>
            <a:bodyPr/>
            <a:lstStyle/>
            <a:p>
              <a:endParaRPr lang="en-GB" dirty="0"/>
            </a:p>
          </p:txBody>
        </p:sp>
        <p:sp>
          <p:nvSpPr>
            <p:cNvPr id="32" name="Oval 30"/>
            <p:cNvSpPr>
              <a:spLocks noChangeArrowheads="1"/>
            </p:cNvSpPr>
            <p:nvPr/>
          </p:nvSpPr>
          <p:spPr bwMode="auto">
            <a:xfrm>
              <a:off x="3313" y="632"/>
              <a:ext cx="104" cy="88"/>
            </a:xfrm>
            <a:prstGeom prst="ellipse">
              <a:avLst/>
            </a:prstGeom>
            <a:solidFill>
              <a:srgbClr val="A5A5A5"/>
            </a:solidFill>
            <a:ln w="9525">
              <a:noFill/>
              <a:round/>
              <a:headEnd/>
              <a:tailEnd/>
            </a:ln>
          </p:spPr>
          <p:txBody>
            <a:bodyPr/>
            <a:lstStyle/>
            <a:p>
              <a:endParaRPr lang="en-GB" dirty="0"/>
            </a:p>
          </p:txBody>
        </p:sp>
        <p:sp>
          <p:nvSpPr>
            <p:cNvPr id="33" name="Oval 31"/>
            <p:cNvSpPr>
              <a:spLocks noChangeArrowheads="1"/>
            </p:cNvSpPr>
            <p:nvPr/>
          </p:nvSpPr>
          <p:spPr bwMode="auto">
            <a:xfrm>
              <a:off x="3313" y="636"/>
              <a:ext cx="99" cy="77"/>
            </a:xfrm>
            <a:prstGeom prst="ellipse">
              <a:avLst/>
            </a:prstGeom>
            <a:solidFill>
              <a:srgbClr val="C0C0C0"/>
            </a:solidFill>
            <a:ln w="9525">
              <a:noFill/>
              <a:round/>
              <a:headEnd/>
              <a:tailEnd/>
            </a:ln>
          </p:spPr>
          <p:txBody>
            <a:bodyPr/>
            <a:lstStyle/>
            <a:p>
              <a:endParaRPr lang="en-GB" dirty="0"/>
            </a:p>
          </p:txBody>
        </p:sp>
        <p:sp>
          <p:nvSpPr>
            <p:cNvPr id="34" name="Freeform 32"/>
            <p:cNvSpPr>
              <a:spLocks/>
            </p:cNvSpPr>
            <p:nvPr/>
          </p:nvSpPr>
          <p:spPr bwMode="auto">
            <a:xfrm>
              <a:off x="2151" y="255"/>
              <a:ext cx="1562" cy="666"/>
            </a:xfrm>
            <a:custGeom>
              <a:avLst/>
              <a:gdLst>
                <a:gd name="T0" fmla="*/ 601 w 1562"/>
                <a:gd name="T1" fmla="*/ 0 h 666"/>
                <a:gd name="T2" fmla="*/ 493 w 1562"/>
                <a:gd name="T3" fmla="*/ 297 h 666"/>
                <a:gd name="T4" fmla="*/ 525 w 1562"/>
                <a:gd name="T5" fmla="*/ 527 h 666"/>
                <a:gd name="T6" fmla="*/ 49 w 1562"/>
                <a:gd name="T7" fmla="*/ 527 h 666"/>
                <a:gd name="T8" fmla="*/ 0 w 1562"/>
                <a:gd name="T9" fmla="*/ 666 h 666"/>
                <a:gd name="T10" fmla="*/ 1562 w 1562"/>
                <a:gd name="T11" fmla="*/ 666 h 666"/>
                <a:gd name="T12" fmla="*/ 1535 w 1562"/>
                <a:gd name="T13" fmla="*/ 527 h 666"/>
                <a:gd name="T14" fmla="*/ 1055 w 1562"/>
                <a:gd name="T15" fmla="*/ 527 h 666"/>
                <a:gd name="T16" fmla="*/ 1086 w 1562"/>
                <a:gd name="T17" fmla="*/ 297 h 666"/>
                <a:gd name="T18" fmla="*/ 974 w 1562"/>
                <a:gd name="T19" fmla="*/ 0 h 666"/>
                <a:gd name="T20" fmla="*/ 601 w 1562"/>
                <a:gd name="T21" fmla="*/ 0 h 666"/>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562"/>
                <a:gd name="T34" fmla="*/ 0 h 666"/>
                <a:gd name="T35" fmla="*/ 1562 w 1562"/>
                <a:gd name="T36" fmla="*/ 666 h 66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562" h="666">
                  <a:moveTo>
                    <a:pt x="601" y="0"/>
                  </a:moveTo>
                  <a:lnTo>
                    <a:pt x="493" y="297"/>
                  </a:lnTo>
                  <a:lnTo>
                    <a:pt x="525" y="527"/>
                  </a:lnTo>
                  <a:lnTo>
                    <a:pt x="49" y="527"/>
                  </a:lnTo>
                  <a:lnTo>
                    <a:pt x="0" y="666"/>
                  </a:lnTo>
                  <a:lnTo>
                    <a:pt x="1562" y="666"/>
                  </a:lnTo>
                  <a:lnTo>
                    <a:pt x="1535" y="527"/>
                  </a:lnTo>
                  <a:lnTo>
                    <a:pt x="1055" y="527"/>
                  </a:lnTo>
                  <a:lnTo>
                    <a:pt x="1086" y="297"/>
                  </a:lnTo>
                  <a:lnTo>
                    <a:pt x="974" y="0"/>
                  </a:lnTo>
                  <a:lnTo>
                    <a:pt x="601" y="0"/>
                  </a:lnTo>
                  <a:close/>
                </a:path>
              </a:pathLst>
            </a:custGeom>
            <a:solidFill>
              <a:srgbClr val="C0C0C0"/>
            </a:solidFill>
            <a:ln w="0">
              <a:solidFill>
                <a:srgbClr val="FFFFFF"/>
              </a:solidFill>
              <a:round/>
              <a:headEnd/>
              <a:tailEnd/>
            </a:ln>
          </p:spPr>
          <p:txBody>
            <a:bodyPr/>
            <a:lstStyle/>
            <a:p>
              <a:endParaRPr lang="en-GB" dirty="0"/>
            </a:p>
          </p:txBody>
        </p:sp>
        <p:sp>
          <p:nvSpPr>
            <p:cNvPr id="35" name="Rectangle 33"/>
            <p:cNvSpPr>
              <a:spLocks noChangeArrowheads="1"/>
            </p:cNvSpPr>
            <p:nvPr/>
          </p:nvSpPr>
          <p:spPr bwMode="auto">
            <a:xfrm>
              <a:off x="2142" y="914"/>
              <a:ext cx="1584" cy="44"/>
            </a:xfrm>
            <a:prstGeom prst="rect">
              <a:avLst/>
            </a:prstGeom>
            <a:solidFill>
              <a:srgbClr val="808080"/>
            </a:solidFill>
            <a:ln w="9525">
              <a:noFill/>
              <a:miter lim="800000"/>
              <a:headEnd/>
              <a:tailEnd/>
            </a:ln>
          </p:spPr>
          <p:txBody>
            <a:bodyPr/>
            <a:lstStyle/>
            <a:p>
              <a:endParaRPr lang="en-GB" dirty="0"/>
            </a:p>
          </p:txBody>
        </p:sp>
        <p:sp>
          <p:nvSpPr>
            <p:cNvPr id="36" name="Freeform 34"/>
            <p:cNvSpPr>
              <a:spLocks/>
            </p:cNvSpPr>
            <p:nvPr/>
          </p:nvSpPr>
          <p:spPr bwMode="auto">
            <a:xfrm>
              <a:off x="2689" y="277"/>
              <a:ext cx="517" cy="286"/>
            </a:xfrm>
            <a:custGeom>
              <a:avLst/>
              <a:gdLst>
                <a:gd name="T0" fmla="*/ 0 w 517"/>
                <a:gd name="T1" fmla="*/ 286 h 286"/>
                <a:gd name="T2" fmla="*/ 95 w 517"/>
                <a:gd name="T3" fmla="*/ 0 h 286"/>
                <a:gd name="T4" fmla="*/ 427 w 517"/>
                <a:gd name="T5" fmla="*/ 4 h 286"/>
                <a:gd name="T6" fmla="*/ 517 w 517"/>
                <a:gd name="T7" fmla="*/ 282 h 286"/>
                <a:gd name="T8" fmla="*/ 395 w 517"/>
                <a:gd name="T9" fmla="*/ 44 h 286"/>
                <a:gd name="T10" fmla="*/ 113 w 517"/>
                <a:gd name="T11" fmla="*/ 44 h 286"/>
                <a:gd name="T12" fmla="*/ 0 w 517"/>
                <a:gd name="T13" fmla="*/ 286 h 286"/>
                <a:gd name="T14" fmla="*/ 0 60000 65536"/>
                <a:gd name="T15" fmla="*/ 0 60000 65536"/>
                <a:gd name="T16" fmla="*/ 0 60000 65536"/>
                <a:gd name="T17" fmla="*/ 0 60000 65536"/>
                <a:gd name="T18" fmla="*/ 0 60000 65536"/>
                <a:gd name="T19" fmla="*/ 0 60000 65536"/>
                <a:gd name="T20" fmla="*/ 0 60000 65536"/>
                <a:gd name="T21" fmla="*/ 0 w 517"/>
                <a:gd name="T22" fmla="*/ 0 h 286"/>
                <a:gd name="T23" fmla="*/ 517 w 517"/>
                <a:gd name="T24" fmla="*/ 286 h 28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17" h="286">
                  <a:moveTo>
                    <a:pt x="0" y="286"/>
                  </a:moveTo>
                  <a:lnTo>
                    <a:pt x="95" y="0"/>
                  </a:lnTo>
                  <a:lnTo>
                    <a:pt x="427" y="4"/>
                  </a:lnTo>
                  <a:lnTo>
                    <a:pt x="517" y="282"/>
                  </a:lnTo>
                  <a:lnTo>
                    <a:pt x="395" y="44"/>
                  </a:lnTo>
                  <a:lnTo>
                    <a:pt x="113" y="44"/>
                  </a:lnTo>
                  <a:lnTo>
                    <a:pt x="0" y="286"/>
                  </a:lnTo>
                  <a:close/>
                </a:path>
              </a:pathLst>
            </a:custGeom>
            <a:solidFill>
              <a:srgbClr val="404040"/>
            </a:solidFill>
            <a:ln w="9525">
              <a:noFill/>
              <a:round/>
              <a:headEnd/>
              <a:tailEnd/>
            </a:ln>
          </p:spPr>
          <p:txBody>
            <a:bodyPr/>
            <a:lstStyle/>
            <a:p>
              <a:endParaRPr lang="en-GB" dirty="0"/>
            </a:p>
          </p:txBody>
        </p:sp>
        <p:sp>
          <p:nvSpPr>
            <p:cNvPr id="37" name="AutoShape 35"/>
            <p:cNvSpPr>
              <a:spLocks noChangeArrowheads="1"/>
            </p:cNvSpPr>
            <p:nvPr/>
          </p:nvSpPr>
          <p:spPr bwMode="auto">
            <a:xfrm>
              <a:off x="2797" y="369"/>
              <a:ext cx="310" cy="29"/>
            </a:xfrm>
            <a:prstGeom prst="roundRect">
              <a:avLst>
                <a:gd name="adj" fmla="val 31250"/>
              </a:avLst>
            </a:prstGeom>
            <a:solidFill>
              <a:srgbClr val="FFFFFF"/>
            </a:solidFill>
            <a:ln w="9525">
              <a:noFill/>
              <a:round/>
              <a:headEnd/>
              <a:tailEnd/>
            </a:ln>
          </p:spPr>
          <p:txBody>
            <a:bodyPr/>
            <a:lstStyle/>
            <a:p>
              <a:endParaRPr lang="en-GB" dirty="0"/>
            </a:p>
          </p:txBody>
        </p:sp>
        <p:sp>
          <p:nvSpPr>
            <p:cNvPr id="38" name="AutoShape 36"/>
            <p:cNvSpPr>
              <a:spLocks noChangeArrowheads="1"/>
            </p:cNvSpPr>
            <p:nvPr/>
          </p:nvSpPr>
          <p:spPr bwMode="auto">
            <a:xfrm>
              <a:off x="2797" y="376"/>
              <a:ext cx="310" cy="18"/>
            </a:xfrm>
            <a:prstGeom prst="roundRect">
              <a:avLst>
                <a:gd name="adj" fmla="val 50000"/>
              </a:avLst>
            </a:prstGeom>
            <a:solidFill>
              <a:srgbClr val="404040"/>
            </a:solidFill>
            <a:ln w="9525">
              <a:noFill/>
              <a:round/>
              <a:headEnd/>
              <a:tailEnd/>
            </a:ln>
          </p:spPr>
          <p:txBody>
            <a:bodyPr/>
            <a:lstStyle/>
            <a:p>
              <a:endParaRPr lang="en-GB" dirty="0"/>
            </a:p>
          </p:txBody>
        </p:sp>
        <p:sp>
          <p:nvSpPr>
            <p:cNvPr id="39" name="AutoShape 37"/>
            <p:cNvSpPr>
              <a:spLocks noChangeArrowheads="1"/>
            </p:cNvSpPr>
            <p:nvPr/>
          </p:nvSpPr>
          <p:spPr bwMode="auto">
            <a:xfrm>
              <a:off x="2797" y="416"/>
              <a:ext cx="310" cy="29"/>
            </a:xfrm>
            <a:prstGeom prst="roundRect">
              <a:avLst>
                <a:gd name="adj" fmla="val 31250"/>
              </a:avLst>
            </a:prstGeom>
            <a:solidFill>
              <a:srgbClr val="FFFFFF"/>
            </a:solidFill>
            <a:ln w="9525">
              <a:noFill/>
              <a:round/>
              <a:headEnd/>
              <a:tailEnd/>
            </a:ln>
          </p:spPr>
          <p:txBody>
            <a:bodyPr/>
            <a:lstStyle/>
            <a:p>
              <a:endParaRPr lang="en-GB" dirty="0"/>
            </a:p>
          </p:txBody>
        </p:sp>
        <p:sp>
          <p:nvSpPr>
            <p:cNvPr id="40" name="AutoShape 38"/>
            <p:cNvSpPr>
              <a:spLocks noChangeArrowheads="1"/>
            </p:cNvSpPr>
            <p:nvPr/>
          </p:nvSpPr>
          <p:spPr bwMode="auto">
            <a:xfrm>
              <a:off x="2797" y="423"/>
              <a:ext cx="310" cy="19"/>
            </a:xfrm>
            <a:prstGeom prst="roundRect">
              <a:avLst>
                <a:gd name="adj" fmla="val 50000"/>
              </a:avLst>
            </a:prstGeom>
            <a:solidFill>
              <a:srgbClr val="404040"/>
            </a:solidFill>
            <a:ln w="9525">
              <a:noFill/>
              <a:round/>
              <a:headEnd/>
              <a:tailEnd/>
            </a:ln>
          </p:spPr>
          <p:txBody>
            <a:bodyPr/>
            <a:lstStyle/>
            <a:p>
              <a:endParaRPr lang="en-GB" dirty="0"/>
            </a:p>
          </p:txBody>
        </p:sp>
        <p:sp>
          <p:nvSpPr>
            <p:cNvPr id="41" name="AutoShape 39"/>
            <p:cNvSpPr>
              <a:spLocks noChangeArrowheads="1"/>
            </p:cNvSpPr>
            <p:nvPr/>
          </p:nvSpPr>
          <p:spPr bwMode="auto">
            <a:xfrm>
              <a:off x="2797" y="467"/>
              <a:ext cx="310" cy="30"/>
            </a:xfrm>
            <a:prstGeom prst="roundRect">
              <a:avLst>
                <a:gd name="adj" fmla="val 31250"/>
              </a:avLst>
            </a:prstGeom>
            <a:solidFill>
              <a:srgbClr val="FFFFFF"/>
            </a:solidFill>
            <a:ln w="9525">
              <a:noFill/>
              <a:round/>
              <a:headEnd/>
              <a:tailEnd/>
            </a:ln>
          </p:spPr>
          <p:txBody>
            <a:bodyPr/>
            <a:lstStyle/>
            <a:p>
              <a:endParaRPr lang="en-GB" dirty="0"/>
            </a:p>
          </p:txBody>
        </p:sp>
        <p:sp>
          <p:nvSpPr>
            <p:cNvPr id="42" name="AutoShape 40"/>
            <p:cNvSpPr>
              <a:spLocks noChangeArrowheads="1"/>
            </p:cNvSpPr>
            <p:nvPr/>
          </p:nvSpPr>
          <p:spPr bwMode="auto">
            <a:xfrm>
              <a:off x="2797" y="475"/>
              <a:ext cx="310" cy="25"/>
            </a:xfrm>
            <a:prstGeom prst="roundRect">
              <a:avLst>
                <a:gd name="adj" fmla="val 35713"/>
              </a:avLst>
            </a:prstGeom>
            <a:solidFill>
              <a:srgbClr val="404040"/>
            </a:solidFill>
            <a:ln w="9525">
              <a:noFill/>
              <a:round/>
              <a:headEnd/>
              <a:tailEnd/>
            </a:ln>
          </p:spPr>
          <p:txBody>
            <a:bodyPr/>
            <a:lstStyle/>
            <a:p>
              <a:endParaRPr lang="en-GB" dirty="0"/>
            </a:p>
          </p:txBody>
        </p:sp>
        <p:sp>
          <p:nvSpPr>
            <p:cNvPr id="43" name="AutoShape 41"/>
            <p:cNvSpPr>
              <a:spLocks noChangeArrowheads="1"/>
            </p:cNvSpPr>
            <p:nvPr/>
          </p:nvSpPr>
          <p:spPr bwMode="auto">
            <a:xfrm>
              <a:off x="2734" y="519"/>
              <a:ext cx="431" cy="29"/>
            </a:xfrm>
            <a:prstGeom prst="roundRect">
              <a:avLst>
                <a:gd name="adj" fmla="val 37500"/>
              </a:avLst>
            </a:prstGeom>
            <a:solidFill>
              <a:srgbClr val="FFFFFF"/>
            </a:solidFill>
            <a:ln w="9525">
              <a:noFill/>
              <a:round/>
              <a:headEnd/>
              <a:tailEnd/>
            </a:ln>
          </p:spPr>
          <p:txBody>
            <a:bodyPr/>
            <a:lstStyle/>
            <a:p>
              <a:endParaRPr lang="en-GB" dirty="0"/>
            </a:p>
          </p:txBody>
        </p:sp>
        <p:sp>
          <p:nvSpPr>
            <p:cNvPr id="44" name="AutoShape 42"/>
            <p:cNvSpPr>
              <a:spLocks noChangeArrowheads="1"/>
            </p:cNvSpPr>
            <p:nvPr/>
          </p:nvSpPr>
          <p:spPr bwMode="auto">
            <a:xfrm>
              <a:off x="2734" y="526"/>
              <a:ext cx="431" cy="26"/>
            </a:xfrm>
            <a:prstGeom prst="roundRect">
              <a:avLst>
                <a:gd name="adj" fmla="val 35713"/>
              </a:avLst>
            </a:prstGeom>
            <a:solidFill>
              <a:srgbClr val="404040"/>
            </a:solidFill>
            <a:ln w="9525">
              <a:noFill/>
              <a:round/>
              <a:headEnd/>
              <a:tailEnd/>
            </a:ln>
          </p:spPr>
          <p:txBody>
            <a:bodyPr/>
            <a:lstStyle/>
            <a:p>
              <a:endParaRPr lang="en-GB" dirty="0"/>
            </a:p>
          </p:txBody>
        </p:sp>
        <p:sp>
          <p:nvSpPr>
            <p:cNvPr id="45" name="AutoShape 43"/>
            <p:cNvSpPr>
              <a:spLocks noChangeArrowheads="1"/>
            </p:cNvSpPr>
            <p:nvPr/>
          </p:nvSpPr>
          <p:spPr bwMode="auto">
            <a:xfrm>
              <a:off x="2734" y="577"/>
              <a:ext cx="431" cy="26"/>
            </a:xfrm>
            <a:prstGeom prst="roundRect">
              <a:avLst>
                <a:gd name="adj" fmla="val 42856"/>
              </a:avLst>
            </a:prstGeom>
            <a:solidFill>
              <a:srgbClr val="FFFFFF"/>
            </a:solidFill>
            <a:ln w="9525">
              <a:noFill/>
              <a:round/>
              <a:headEnd/>
              <a:tailEnd/>
            </a:ln>
          </p:spPr>
          <p:txBody>
            <a:bodyPr/>
            <a:lstStyle/>
            <a:p>
              <a:endParaRPr lang="en-GB" dirty="0"/>
            </a:p>
          </p:txBody>
        </p:sp>
        <p:sp>
          <p:nvSpPr>
            <p:cNvPr id="46" name="AutoShape 44"/>
            <p:cNvSpPr>
              <a:spLocks noChangeArrowheads="1"/>
            </p:cNvSpPr>
            <p:nvPr/>
          </p:nvSpPr>
          <p:spPr bwMode="auto">
            <a:xfrm>
              <a:off x="2734" y="585"/>
              <a:ext cx="431" cy="18"/>
            </a:xfrm>
            <a:prstGeom prst="roundRect">
              <a:avLst>
                <a:gd name="adj" fmla="val 50000"/>
              </a:avLst>
            </a:prstGeom>
            <a:solidFill>
              <a:srgbClr val="404040"/>
            </a:solidFill>
            <a:ln w="9525">
              <a:noFill/>
              <a:round/>
              <a:headEnd/>
              <a:tailEnd/>
            </a:ln>
          </p:spPr>
          <p:txBody>
            <a:bodyPr/>
            <a:lstStyle/>
            <a:p>
              <a:endParaRPr lang="en-GB" dirty="0"/>
            </a:p>
          </p:txBody>
        </p:sp>
        <p:sp>
          <p:nvSpPr>
            <p:cNvPr id="47" name="AutoShape 45"/>
            <p:cNvSpPr>
              <a:spLocks noChangeArrowheads="1"/>
            </p:cNvSpPr>
            <p:nvPr/>
          </p:nvSpPr>
          <p:spPr bwMode="auto">
            <a:xfrm>
              <a:off x="2734" y="625"/>
              <a:ext cx="431" cy="29"/>
            </a:xfrm>
            <a:prstGeom prst="roundRect">
              <a:avLst>
                <a:gd name="adj" fmla="val 37500"/>
              </a:avLst>
            </a:prstGeom>
            <a:solidFill>
              <a:srgbClr val="FFFFFF"/>
            </a:solidFill>
            <a:ln w="9525">
              <a:noFill/>
              <a:round/>
              <a:headEnd/>
              <a:tailEnd/>
            </a:ln>
          </p:spPr>
          <p:txBody>
            <a:bodyPr/>
            <a:lstStyle/>
            <a:p>
              <a:endParaRPr lang="en-GB" dirty="0"/>
            </a:p>
          </p:txBody>
        </p:sp>
        <p:sp>
          <p:nvSpPr>
            <p:cNvPr id="48" name="AutoShape 46"/>
            <p:cNvSpPr>
              <a:spLocks noChangeArrowheads="1"/>
            </p:cNvSpPr>
            <p:nvPr/>
          </p:nvSpPr>
          <p:spPr bwMode="auto">
            <a:xfrm>
              <a:off x="2734" y="632"/>
              <a:ext cx="431" cy="22"/>
            </a:xfrm>
            <a:prstGeom prst="roundRect">
              <a:avLst>
                <a:gd name="adj" fmla="val 41667"/>
              </a:avLst>
            </a:prstGeom>
            <a:solidFill>
              <a:srgbClr val="404040"/>
            </a:solidFill>
            <a:ln w="9525">
              <a:noFill/>
              <a:round/>
              <a:headEnd/>
              <a:tailEnd/>
            </a:ln>
          </p:spPr>
          <p:txBody>
            <a:bodyPr/>
            <a:lstStyle/>
            <a:p>
              <a:endParaRPr lang="en-GB" dirty="0"/>
            </a:p>
          </p:txBody>
        </p:sp>
      </p:grpSp>
      <p:sp>
        <p:nvSpPr>
          <p:cNvPr id="49" name="TextBox 48"/>
          <p:cNvSpPr txBox="1"/>
          <p:nvPr/>
        </p:nvSpPr>
        <p:spPr>
          <a:xfrm>
            <a:off x="3144182" y="3026482"/>
            <a:ext cx="3069285" cy="1077218"/>
          </a:xfrm>
          <a:prstGeom prst="rect">
            <a:avLst/>
          </a:prstGeom>
          <a:noFill/>
        </p:spPr>
        <p:txBody>
          <a:bodyPr wrap="square" rtlCol="0">
            <a:spAutoFit/>
          </a:bodyPr>
          <a:lstStyle/>
          <a:p>
            <a:pPr algn="ctr"/>
            <a:r>
              <a:rPr lang="en-GB" sz="3200" b="1" dirty="0">
                <a:solidFill>
                  <a:schemeClr val="accent1">
                    <a:lumMod val="25000"/>
                  </a:schemeClr>
                </a:solidFill>
                <a:latin typeface="Calibri" pitchFamily="34" charset="0"/>
              </a:rPr>
              <a:t>Aims and Objectives</a:t>
            </a:r>
            <a:endParaRPr lang="en-US" sz="3200" dirty="0"/>
          </a:p>
        </p:txBody>
      </p:sp>
    </p:spTree>
    <p:extLst>
      <p:ext uri="{BB962C8B-B14F-4D97-AF65-F5344CB8AC3E}">
        <p14:creationId xmlns:p14="http://schemas.microsoft.com/office/powerpoint/2010/main" val="19204855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950877"/>
          </a:xfrm>
        </p:spPr>
        <p:txBody>
          <a:bodyPr/>
          <a:lstStyle/>
          <a:p>
            <a:r>
              <a:rPr lang="en-US" b="1" dirty="0"/>
              <a:t>Course Aim</a:t>
            </a:r>
          </a:p>
        </p:txBody>
      </p:sp>
      <p:sp>
        <p:nvSpPr>
          <p:cNvPr id="3" name="Content Placeholder 2"/>
          <p:cNvSpPr>
            <a:spLocks noGrp="1"/>
          </p:cNvSpPr>
          <p:nvPr>
            <p:ph idx="1"/>
          </p:nvPr>
        </p:nvSpPr>
        <p:spPr>
          <a:xfrm>
            <a:off x="457200" y="1340962"/>
            <a:ext cx="8229600" cy="5363849"/>
          </a:xfrm>
        </p:spPr>
        <p:txBody>
          <a:bodyPr>
            <a:normAutofit/>
          </a:bodyPr>
          <a:lstStyle/>
          <a:p>
            <a:pPr algn="just"/>
            <a:r>
              <a:rPr lang="en-US" dirty="0"/>
              <a:t>The aim of the course is to provide the knowledge and skills to allow judges and prosecutors to fulfill their roles relating to cybercrime investigations.  </a:t>
            </a:r>
          </a:p>
          <a:p>
            <a:pPr algn="just"/>
            <a:endParaRPr lang="en-US" dirty="0"/>
          </a:p>
          <a:p>
            <a:pPr algn="just"/>
            <a:r>
              <a:rPr lang="en-US" dirty="0"/>
              <a:t>This course is designed to build upon the learning outcomes of the basic cybercrime training course for judges and prosecutors and should be attended only by those that have successfully completed that course.  </a:t>
            </a:r>
            <a:endParaRPr lang="en-GB" dirty="0"/>
          </a:p>
          <a:p>
            <a:endParaRPr lang="en-US" sz="3600" dirty="0"/>
          </a:p>
        </p:txBody>
      </p:sp>
    </p:spTree>
    <p:extLst>
      <p:ext uri="{BB962C8B-B14F-4D97-AF65-F5344CB8AC3E}">
        <p14:creationId xmlns:p14="http://schemas.microsoft.com/office/powerpoint/2010/main" val="417011989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234396"/>
            <a:ext cx="8512512" cy="4891767"/>
          </a:xfrm>
        </p:spPr>
        <p:txBody>
          <a:bodyPr>
            <a:normAutofit fontScale="92500"/>
          </a:bodyPr>
          <a:lstStyle/>
          <a:p>
            <a:pPr>
              <a:buNone/>
            </a:pPr>
            <a:r>
              <a:rPr lang="en-US" dirty="0"/>
              <a:t>At the end of this session participants will be able to:</a:t>
            </a:r>
          </a:p>
          <a:p>
            <a:pPr>
              <a:buNone/>
            </a:pPr>
            <a:endParaRPr lang="en-US" dirty="0"/>
          </a:p>
          <a:p>
            <a:pPr lvl="0"/>
            <a:r>
              <a:rPr lang="en-GB" dirty="0"/>
              <a:t>Identify the trainers and fellow participants</a:t>
            </a:r>
          </a:p>
          <a:p>
            <a:pPr lvl="0"/>
            <a:r>
              <a:rPr lang="en-GB" dirty="0"/>
              <a:t>Discuss the overall aim of the course</a:t>
            </a:r>
          </a:p>
          <a:p>
            <a:pPr lvl="0"/>
            <a:r>
              <a:rPr lang="en-GB" dirty="0"/>
              <a:t>Explain why this course is necessary</a:t>
            </a:r>
          </a:p>
          <a:p>
            <a:pPr lvl="0"/>
            <a:r>
              <a:rPr lang="en-GB" dirty="0"/>
              <a:t>List the component parts of the timetable and activities of the course</a:t>
            </a:r>
          </a:p>
          <a:p>
            <a:pPr lvl="0"/>
            <a:r>
              <a:rPr lang="en-GB" dirty="0"/>
              <a:t>List the health and safety procedures for the venue </a:t>
            </a:r>
            <a:endParaRPr lang="en-US" b="1" dirty="0"/>
          </a:p>
          <a:p>
            <a:pPr>
              <a:buFont typeface="Wingdings" charset="2"/>
              <a:buChar char="²"/>
            </a:pPr>
            <a:endParaRPr lang="en-US" dirty="0"/>
          </a:p>
          <a:p>
            <a:pPr>
              <a:buFont typeface="Wingdings" charset="2"/>
              <a:buChar char="²"/>
            </a:pPr>
            <a:endParaRPr lang="en-US" sz="2600" dirty="0"/>
          </a:p>
        </p:txBody>
      </p:sp>
      <p:sp>
        <p:nvSpPr>
          <p:cNvPr id="4" name="Title 1"/>
          <p:cNvSpPr>
            <a:spLocks noGrp="1"/>
          </p:cNvSpPr>
          <p:nvPr>
            <p:ph type="title"/>
          </p:nvPr>
        </p:nvSpPr>
        <p:spPr>
          <a:xfrm>
            <a:off x="457200" y="274638"/>
            <a:ext cx="8229600" cy="773266"/>
          </a:xfrm>
        </p:spPr>
        <p:txBody>
          <a:bodyPr/>
          <a:lstStyle/>
          <a:p>
            <a:r>
              <a:rPr lang="en-US" b="1" dirty="0"/>
              <a:t>Session Objectives</a:t>
            </a:r>
          </a:p>
        </p:txBody>
      </p:sp>
      <p:pic>
        <p:nvPicPr>
          <p:cNvPr id="5" name="Picture 4"/>
          <p:cNvPicPr>
            <a:picLocks noChangeAspect="1"/>
          </p:cNvPicPr>
          <p:nvPr/>
        </p:nvPicPr>
        <p:blipFill>
          <a:blip r:embed="rId2"/>
          <a:stretch>
            <a:fillRect/>
          </a:stretch>
        </p:blipFill>
        <p:spPr>
          <a:xfrm>
            <a:off x="1" y="5630001"/>
            <a:ext cx="1845354" cy="1227999"/>
          </a:xfrm>
          <a:prstGeom prst="rect">
            <a:avLst/>
          </a:prstGeom>
        </p:spPr>
      </p:pic>
    </p:spTree>
    <p:extLst>
      <p:ext uri="{BB962C8B-B14F-4D97-AF65-F5344CB8AC3E}">
        <p14:creationId xmlns:p14="http://schemas.microsoft.com/office/powerpoint/2010/main" val="167859051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a:grpSpLocks noChangeAspect="1"/>
          </p:cNvGrpSpPr>
          <p:nvPr/>
        </p:nvGrpSpPr>
        <p:grpSpPr bwMode="auto">
          <a:xfrm>
            <a:off x="2828852" y="457200"/>
            <a:ext cx="3673475" cy="5976938"/>
            <a:chOff x="1338" y="255"/>
            <a:chExt cx="3192" cy="3900"/>
          </a:xfrm>
        </p:grpSpPr>
        <p:sp>
          <p:nvSpPr>
            <p:cNvPr id="5" name="AutoShape 3"/>
            <p:cNvSpPr>
              <a:spLocks noChangeAspect="1" noChangeArrowheads="1" noTextEdit="1"/>
            </p:cNvSpPr>
            <p:nvPr/>
          </p:nvSpPr>
          <p:spPr bwMode="auto">
            <a:xfrm>
              <a:off x="1338" y="255"/>
              <a:ext cx="3192" cy="3900"/>
            </a:xfrm>
            <a:prstGeom prst="rect">
              <a:avLst/>
            </a:prstGeom>
            <a:solidFill>
              <a:schemeClr val="bg1"/>
            </a:solidFill>
            <a:ln w="9525">
              <a:noFill/>
              <a:miter lim="800000"/>
              <a:headEnd/>
              <a:tailEnd/>
            </a:ln>
          </p:spPr>
          <p:txBody>
            <a:bodyPr/>
            <a:lstStyle/>
            <a:p>
              <a:endParaRPr lang="en-GB" dirty="0"/>
            </a:p>
          </p:txBody>
        </p:sp>
        <p:sp>
          <p:nvSpPr>
            <p:cNvPr id="6" name="AutoShape 4"/>
            <p:cNvSpPr>
              <a:spLocks noChangeArrowheads="1"/>
            </p:cNvSpPr>
            <p:nvPr/>
          </p:nvSpPr>
          <p:spPr bwMode="auto">
            <a:xfrm>
              <a:off x="1338" y="526"/>
              <a:ext cx="3188" cy="3623"/>
            </a:xfrm>
            <a:prstGeom prst="roundRect">
              <a:avLst>
                <a:gd name="adj" fmla="val 2463"/>
              </a:avLst>
            </a:prstGeom>
            <a:solidFill>
              <a:schemeClr val="accent2">
                <a:lumMod val="50000"/>
              </a:schemeClr>
            </a:solidFill>
            <a:ln w="9525">
              <a:noFill/>
              <a:round/>
              <a:headEnd/>
              <a:tailEnd/>
            </a:ln>
          </p:spPr>
          <p:txBody>
            <a:bodyPr/>
            <a:lstStyle/>
            <a:p>
              <a:pPr>
                <a:defRPr/>
              </a:pPr>
              <a:endParaRPr lang="en-GB" dirty="0"/>
            </a:p>
          </p:txBody>
        </p:sp>
        <p:sp>
          <p:nvSpPr>
            <p:cNvPr id="7" name="AutoShape 5"/>
            <p:cNvSpPr>
              <a:spLocks noChangeArrowheads="1"/>
            </p:cNvSpPr>
            <p:nvPr/>
          </p:nvSpPr>
          <p:spPr bwMode="auto">
            <a:xfrm>
              <a:off x="1419" y="526"/>
              <a:ext cx="3053" cy="3585"/>
            </a:xfrm>
            <a:prstGeom prst="roundRect">
              <a:avLst>
                <a:gd name="adj" fmla="val 2500"/>
              </a:avLst>
            </a:prstGeom>
            <a:solidFill>
              <a:srgbClr val="0070C0"/>
            </a:solidFill>
            <a:ln w="9525">
              <a:noFill/>
              <a:round/>
              <a:headEnd/>
              <a:tailEnd/>
            </a:ln>
          </p:spPr>
          <p:txBody>
            <a:bodyPr/>
            <a:lstStyle/>
            <a:p>
              <a:endParaRPr lang="en-GB" dirty="0"/>
            </a:p>
          </p:txBody>
        </p:sp>
        <p:sp>
          <p:nvSpPr>
            <p:cNvPr id="8" name="Freeform 6"/>
            <p:cNvSpPr>
              <a:spLocks/>
            </p:cNvSpPr>
            <p:nvPr/>
          </p:nvSpPr>
          <p:spPr bwMode="auto">
            <a:xfrm>
              <a:off x="1419" y="526"/>
              <a:ext cx="3047" cy="122"/>
            </a:xfrm>
            <a:custGeom>
              <a:avLst/>
              <a:gdLst/>
              <a:ahLst/>
              <a:cxnLst>
                <a:cxn ang="0">
                  <a:pos x="0" y="124"/>
                </a:cxn>
                <a:cxn ang="0">
                  <a:pos x="13" y="77"/>
                </a:cxn>
                <a:cxn ang="0">
                  <a:pos x="45" y="37"/>
                </a:cxn>
                <a:cxn ang="0">
                  <a:pos x="94" y="11"/>
                </a:cxn>
                <a:cxn ang="0">
                  <a:pos x="152" y="0"/>
                </a:cxn>
                <a:cxn ang="0">
                  <a:pos x="2896" y="0"/>
                </a:cxn>
                <a:cxn ang="0">
                  <a:pos x="2954" y="11"/>
                </a:cxn>
                <a:cxn ang="0">
                  <a:pos x="3003" y="37"/>
                </a:cxn>
                <a:cxn ang="0">
                  <a:pos x="3035" y="77"/>
                </a:cxn>
                <a:cxn ang="0">
                  <a:pos x="3048" y="124"/>
                </a:cxn>
                <a:cxn ang="0">
                  <a:pos x="2913" y="62"/>
                </a:cxn>
                <a:cxn ang="0">
                  <a:pos x="112" y="62"/>
                </a:cxn>
                <a:cxn ang="0">
                  <a:pos x="0" y="124"/>
                </a:cxn>
              </a:cxnLst>
              <a:rect l="0" t="0" r="r" b="b"/>
              <a:pathLst>
                <a:path w="3048" h="124">
                  <a:moveTo>
                    <a:pt x="0" y="124"/>
                  </a:moveTo>
                  <a:lnTo>
                    <a:pt x="13" y="77"/>
                  </a:lnTo>
                  <a:lnTo>
                    <a:pt x="45" y="37"/>
                  </a:lnTo>
                  <a:lnTo>
                    <a:pt x="94" y="11"/>
                  </a:lnTo>
                  <a:lnTo>
                    <a:pt x="152" y="0"/>
                  </a:lnTo>
                  <a:lnTo>
                    <a:pt x="2896" y="0"/>
                  </a:lnTo>
                  <a:lnTo>
                    <a:pt x="2954" y="11"/>
                  </a:lnTo>
                  <a:lnTo>
                    <a:pt x="3003" y="37"/>
                  </a:lnTo>
                  <a:lnTo>
                    <a:pt x="3035" y="77"/>
                  </a:lnTo>
                  <a:lnTo>
                    <a:pt x="3048" y="124"/>
                  </a:lnTo>
                  <a:lnTo>
                    <a:pt x="2913" y="62"/>
                  </a:lnTo>
                  <a:lnTo>
                    <a:pt x="112" y="62"/>
                  </a:lnTo>
                  <a:lnTo>
                    <a:pt x="0" y="124"/>
                  </a:lnTo>
                  <a:close/>
                </a:path>
              </a:pathLst>
            </a:custGeom>
            <a:solidFill>
              <a:schemeClr val="accent1">
                <a:lumMod val="50000"/>
              </a:schemeClr>
            </a:solidFill>
            <a:ln w="9525">
              <a:noFill/>
              <a:round/>
              <a:headEnd/>
              <a:tailEnd/>
            </a:ln>
          </p:spPr>
          <p:txBody>
            <a:bodyPr/>
            <a:lstStyle/>
            <a:p>
              <a:pPr>
                <a:defRPr/>
              </a:pPr>
              <a:endParaRPr lang="en-GB" dirty="0"/>
            </a:p>
          </p:txBody>
        </p:sp>
        <p:sp>
          <p:nvSpPr>
            <p:cNvPr id="9" name="Rectangle 7"/>
            <p:cNvSpPr>
              <a:spLocks noChangeArrowheads="1"/>
            </p:cNvSpPr>
            <p:nvPr/>
          </p:nvSpPr>
          <p:spPr bwMode="auto">
            <a:xfrm>
              <a:off x="1612" y="856"/>
              <a:ext cx="2667" cy="3006"/>
            </a:xfrm>
            <a:prstGeom prst="rect">
              <a:avLst/>
            </a:prstGeom>
            <a:solidFill>
              <a:srgbClr val="FFFFFF"/>
            </a:solidFill>
            <a:ln w="9525">
              <a:noFill/>
              <a:miter lim="800000"/>
              <a:headEnd/>
              <a:tailEnd/>
            </a:ln>
          </p:spPr>
          <p:txBody>
            <a:bodyPr/>
            <a:lstStyle/>
            <a:p>
              <a:endParaRPr lang="en-GB" dirty="0"/>
            </a:p>
          </p:txBody>
        </p:sp>
        <p:sp>
          <p:nvSpPr>
            <p:cNvPr id="10" name="Freeform 8"/>
            <p:cNvSpPr>
              <a:spLocks/>
            </p:cNvSpPr>
            <p:nvPr/>
          </p:nvSpPr>
          <p:spPr bwMode="auto">
            <a:xfrm>
              <a:off x="2402" y="380"/>
              <a:ext cx="1073" cy="421"/>
            </a:xfrm>
            <a:custGeom>
              <a:avLst/>
              <a:gdLst>
                <a:gd name="T0" fmla="*/ 359 w 1073"/>
                <a:gd name="T1" fmla="*/ 0 h 421"/>
                <a:gd name="T2" fmla="*/ 292 w 1073"/>
                <a:gd name="T3" fmla="*/ 7 h 421"/>
                <a:gd name="T4" fmla="*/ 224 w 1073"/>
                <a:gd name="T5" fmla="*/ 32 h 421"/>
                <a:gd name="T6" fmla="*/ 166 w 1073"/>
                <a:gd name="T7" fmla="*/ 65 h 421"/>
                <a:gd name="T8" fmla="*/ 112 w 1073"/>
                <a:gd name="T9" fmla="*/ 109 h 421"/>
                <a:gd name="T10" fmla="*/ 67 w 1073"/>
                <a:gd name="T11" fmla="*/ 157 h 421"/>
                <a:gd name="T12" fmla="*/ 31 w 1073"/>
                <a:gd name="T13" fmla="*/ 205 h 421"/>
                <a:gd name="T14" fmla="*/ 9 w 1073"/>
                <a:gd name="T15" fmla="*/ 252 h 421"/>
                <a:gd name="T16" fmla="*/ 0 w 1073"/>
                <a:gd name="T17" fmla="*/ 292 h 421"/>
                <a:gd name="T18" fmla="*/ 13 w 1073"/>
                <a:gd name="T19" fmla="*/ 340 h 421"/>
                <a:gd name="T20" fmla="*/ 45 w 1073"/>
                <a:gd name="T21" fmla="*/ 384 h 421"/>
                <a:gd name="T22" fmla="*/ 94 w 1073"/>
                <a:gd name="T23" fmla="*/ 410 h 421"/>
                <a:gd name="T24" fmla="*/ 126 w 1073"/>
                <a:gd name="T25" fmla="*/ 417 h 421"/>
                <a:gd name="T26" fmla="*/ 157 w 1073"/>
                <a:gd name="T27" fmla="*/ 421 h 421"/>
                <a:gd name="T28" fmla="*/ 916 w 1073"/>
                <a:gd name="T29" fmla="*/ 421 h 421"/>
                <a:gd name="T30" fmla="*/ 947 w 1073"/>
                <a:gd name="T31" fmla="*/ 417 h 421"/>
                <a:gd name="T32" fmla="*/ 974 w 1073"/>
                <a:gd name="T33" fmla="*/ 410 h 421"/>
                <a:gd name="T34" fmla="*/ 1028 w 1073"/>
                <a:gd name="T35" fmla="*/ 384 h 421"/>
                <a:gd name="T36" fmla="*/ 1060 w 1073"/>
                <a:gd name="T37" fmla="*/ 340 h 421"/>
                <a:gd name="T38" fmla="*/ 1068 w 1073"/>
                <a:gd name="T39" fmla="*/ 318 h 421"/>
                <a:gd name="T40" fmla="*/ 1073 w 1073"/>
                <a:gd name="T41" fmla="*/ 292 h 421"/>
                <a:gd name="T42" fmla="*/ 1064 w 1073"/>
                <a:gd name="T43" fmla="*/ 252 h 421"/>
                <a:gd name="T44" fmla="*/ 1037 w 1073"/>
                <a:gd name="T45" fmla="*/ 205 h 421"/>
                <a:gd name="T46" fmla="*/ 1001 w 1073"/>
                <a:gd name="T47" fmla="*/ 157 h 421"/>
                <a:gd name="T48" fmla="*/ 947 w 1073"/>
                <a:gd name="T49" fmla="*/ 109 h 421"/>
                <a:gd name="T50" fmla="*/ 889 w 1073"/>
                <a:gd name="T51" fmla="*/ 65 h 421"/>
                <a:gd name="T52" fmla="*/ 826 w 1073"/>
                <a:gd name="T53" fmla="*/ 32 h 421"/>
                <a:gd name="T54" fmla="*/ 754 w 1073"/>
                <a:gd name="T55" fmla="*/ 7 h 421"/>
                <a:gd name="T56" fmla="*/ 687 w 1073"/>
                <a:gd name="T57" fmla="*/ 0 h 421"/>
                <a:gd name="T58" fmla="*/ 359 w 1073"/>
                <a:gd name="T59" fmla="*/ 0 h 421"/>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1073"/>
                <a:gd name="T91" fmla="*/ 0 h 421"/>
                <a:gd name="T92" fmla="*/ 1073 w 1073"/>
                <a:gd name="T93" fmla="*/ 421 h 421"/>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1073" h="421">
                  <a:moveTo>
                    <a:pt x="359" y="0"/>
                  </a:moveTo>
                  <a:lnTo>
                    <a:pt x="292" y="7"/>
                  </a:lnTo>
                  <a:lnTo>
                    <a:pt x="224" y="32"/>
                  </a:lnTo>
                  <a:lnTo>
                    <a:pt x="166" y="65"/>
                  </a:lnTo>
                  <a:lnTo>
                    <a:pt x="112" y="109"/>
                  </a:lnTo>
                  <a:lnTo>
                    <a:pt x="67" y="157"/>
                  </a:lnTo>
                  <a:lnTo>
                    <a:pt x="31" y="205"/>
                  </a:lnTo>
                  <a:lnTo>
                    <a:pt x="9" y="252"/>
                  </a:lnTo>
                  <a:lnTo>
                    <a:pt x="0" y="292"/>
                  </a:lnTo>
                  <a:lnTo>
                    <a:pt x="13" y="340"/>
                  </a:lnTo>
                  <a:lnTo>
                    <a:pt x="45" y="384"/>
                  </a:lnTo>
                  <a:lnTo>
                    <a:pt x="94" y="410"/>
                  </a:lnTo>
                  <a:lnTo>
                    <a:pt x="126" y="417"/>
                  </a:lnTo>
                  <a:lnTo>
                    <a:pt x="157" y="421"/>
                  </a:lnTo>
                  <a:lnTo>
                    <a:pt x="916" y="421"/>
                  </a:lnTo>
                  <a:lnTo>
                    <a:pt x="947" y="417"/>
                  </a:lnTo>
                  <a:lnTo>
                    <a:pt x="974" y="410"/>
                  </a:lnTo>
                  <a:lnTo>
                    <a:pt x="1028" y="384"/>
                  </a:lnTo>
                  <a:lnTo>
                    <a:pt x="1060" y="340"/>
                  </a:lnTo>
                  <a:lnTo>
                    <a:pt x="1068" y="318"/>
                  </a:lnTo>
                  <a:lnTo>
                    <a:pt x="1073" y="292"/>
                  </a:lnTo>
                  <a:lnTo>
                    <a:pt x="1064" y="252"/>
                  </a:lnTo>
                  <a:lnTo>
                    <a:pt x="1037" y="205"/>
                  </a:lnTo>
                  <a:lnTo>
                    <a:pt x="1001" y="157"/>
                  </a:lnTo>
                  <a:lnTo>
                    <a:pt x="947" y="109"/>
                  </a:lnTo>
                  <a:lnTo>
                    <a:pt x="889" y="65"/>
                  </a:lnTo>
                  <a:lnTo>
                    <a:pt x="826" y="32"/>
                  </a:lnTo>
                  <a:lnTo>
                    <a:pt x="754" y="7"/>
                  </a:lnTo>
                  <a:lnTo>
                    <a:pt x="687" y="0"/>
                  </a:lnTo>
                  <a:lnTo>
                    <a:pt x="359" y="0"/>
                  </a:lnTo>
                  <a:close/>
                </a:path>
              </a:pathLst>
            </a:custGeom>
            <a:solidFill>
              <a:srgbClr val="808080"/>
            </a:solidFill>
            <a:ln w="9525">
              <a:noFill/>
              <a:round/>
              <a:headEnd/>
              <a:tailEnd/>
            </a:ln>
          </p:spPr>
          <p:txBody>
            <a:bodyPr/>
            <a:lstStyle/>
            <a:p>
              <a:endParaRPr lang="en-GB" dirty="0"/>
            </a:p>
          </p:txBody>
        </p:sp>
        <p:sp>
          <p:nvSpPr>
            <p:cNvPr id="11" name="Freeform 9"/>
            <p:cNvSpPr>
              <a:spLocks/>
            </p:cNvSpPr>
            <p:nvPr/>
          </p:nvSpPr>
          <p:spPr bwMode="auto">
            <a:xfrm>
              <a:off x="2411" y="380"/>
              <a:ext cx="1051" cy="421"/>
            </a:xfrm>
            <a:custGeom>
              <a:avLst/>
              <a:gdLst>
                <a:gd name="T0" fmla="*/ 355 w 1051"/>
                <a:gd name="T1" fmla="*/ 0 h 421"/>
                <a:gd name="T2" fmla="*/ 287 w 1051"/>
                <a:gd name="T3" fmla="*/ 7 h 421"/>
                <a:gd name="T4" fmla="*/ 220 w 1051"/>
                <a:gd name="T5" fmla="*/ 32 h 421"/>
                <a:gd name="T6" fmla="*/ 162 w 1051"/>
                <a:gd name="T7" fmla="*/ 65 h 421"/>
                <a:gd name="T8" fmla="*/ 108 w 1051"/>
                <a:gd name="T9" fmla="*/ 109 h 421"/>
                <a:gd name="T10" fmla="*/ 63 w 1051"/>
                <a:gd name="T11" fmla="*/ 157 h 421"/>
                <a:gd name="T12" fmla="*/ 31 w 1051"/>
                <a:gd name="T13" fmla="*/ 205 h 421"/>
                <a:gd name="T14" fmla="*/ 9 w 1051"/>
                <a:gd name="T15" fmla="*/ 252 h 421"/>
                <a:gd name="T16" fmla="*/ 0 w 1051"/>
                <a:gd name="T17" fmla="*/ 292 h 421"/>
                <a:gd name="T18" fmla="*/ 13 w 1051"/>
                <a:gd name="T19" fmla="*/ 340 h 421"/>
                <a:gd name="T20" fmla="*/ 45 w 1051"/>
                <a:gd name="T21" fmla="*/ 384 h 421"/>
                <a:gd name="T22" fmla="*/ 94 w 1051"/>
                <a:gd name="T23" fmla="*/ 410 h 421"/>
                <a:gd name="T24" fmla="*/ 121 w 1051"/>
                <a:gd name="T25" fmla="*/ 417 h 421"/>
                <a:gd name="T26" fmla="*/ 153 w 1051"/>
                <a:gd name="T27" fmla="*/ 421 h 421"/>
                <a:gd name="T28" fmla="*/ 898 w 1051"/>
                <a:gd name="T29" fmla="*/ 421 h 421"/>
                <a:gd name="T30" fmla="*/ 929 w 1051"/>
                <a:gd name="T31" fmla="*/ 417 h 421"/>
                <a:gd name="T32" fmla="*/ 956 w 1051"/>
                <a:gd name="T33" fmla="*/ 410 h 421"/>
                <a:gd name="T34" fmla="*/ 1006 w 1051"/>
                <a:gd name="T35" fmla="*/ 384 h 421"/>
                <a:gd name="T36" fmla="*/ 1037 w 1051"/>
                <a:gd name="T37" fmla="*/ 340 h 421"/>
                <a:gd name="T38" fmla="*/ 1051 w 1051"/>
                <a:gd name="T39" fmla="*/ 292 h 421"/>
                <a:gd name="T40" fmla="*/ 1042 w 1051"/>
                <a:gd name="T41" fmla="*/ 252 h 421"/>
                <a:gd name="T42" fmla="*/ 1019 w 1051"/>
                <a:gd name="T43" fmla="*/ 205 h 421"/>
                <a:gd name="T44" fmla="*/ 979 w 1051"/>
                <a:gd name="T45" fmla="*/ 157 h 421"/>
                <a:gd name="T46" fmla="*/ 929 w 1051"/>
                <a:gd name="T47" fmla="*/ 109 h 421"/>
                <a:gd name="T48" fmla="*/ 875 w 1051"/>
                <a:gd name="T49" fmla="*/ 65 h 421"/>
                <a:gd name="T50" fmla="*/ 808 w 1051"/>
                <a:gd name="T51" fmla="*/ 32 h 421"/>
                <a:gd name="T52" fmla="*/ 741 w 1051"/>
                <a:gd name="T53" fmla="*/ 7 h 421"/>
                <a:gd name="T54" fmla="*/ 673 w 1051"/>
                <a:gd name="T55" fmla="*/ 0 h 421"/>
                <a:gd name="T56" fmla="*/ 355 w 1051"/>
                <a:gd name="T57" fmla="*/ 0 h 42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051"/>
                <a:gd name="T88" fmla="*/ 0 h 421"/>
                <a:gd name="T89" fmla="*/ 1051 w 1051"/>
                <a:gd name="T90" fmla="*/ 421 h 421"/>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051" h="421">
                  <a:moveTo>
                    <a:pt x="355" y="0"/>
                  </a:moveTo>
                  <a:lnTo>
                    <a:pt x="287" y="7"/>
                  </a:lnTo>
                  <a:lnTo>
                    <a:pt x="220" y="32"/>
                  </a:lnTo>
                  <a:lnTo>
                    <a:pt x="162" y="65"/>
                  </a:lnTo>
                  <a:lnTo>
                    <a:pt x="108" y="109"/>
                  </a:lnTo>
                  <a:lnTo>
                    <a:pt x="63" y="157"/>
                  </a:lnTo>
                  <a:lnTo>
                    <a:pt x="31" y="205"/>
                  </a:lnTo>
                  <a:lnTo>
                    <a:pt x="9" y="252"/>
                  </a:lnTo>
                  <a:lnTo>
                    <a:pt x="0" y="292"/>
                  </a:lnTo>
                  <a:lnTo>
                    <a:pt x="13" y="340"/>
                  </a:lnTo>
                  <a:lnTo>
                    <a:pt x="45" y="384"/>
                  </a:lnTo>
                  <a:lnTo>
                    <a:pt x="94" y="410"/>
                  </a:lnTo>
                  <a:lnTo>
                    <a:pt x="121" y="417"/>
                  </a:lnTo>
                  <a:lnTo>
                    <a:pt x="153" y="421"/>
                  </a:lnTo>
                  <a:lnTo>
                    <a:pt x="898" y="421"/>
                  </a:lnTo>
                  <a:lnTo>
                    <a:pt x="929" y="417"/>
                  </a:lnTo>
                  <a:lnTo>
                    <a:pt x="956" y="410"/>
                  </a:lnTo>
                  <a:lnTo>
                    <a:pt x="1006" y="384"/>
                  </a:lnTo>
                  <a:lnTo>
                    <a:pt x="1037" y="340"/>
                  </a:lnTo>
                  <a:lnTo>
                    <a:pt x="1051" y="292"/>
                  </a:lnTo>
                  <a:lnTo>
                    <a:pt x="1042" y="252"/>
                  </a:lnTo>
                  <a:lnTo>
                    <a:pt x="1019" y="205"/>
                  </a:lnTo>
                  <a:lnTo>
                    <a:pt x="979" y="157"/>
                  </a:lnTo>
                  <a:lnTo>
                    <a:pt x="929" y="109"/>
                  </a:lnTo>
                  <a:lnTo>
                    <a:pt x="875" y="65"/>
                  </a:lnTo>
                  <a:lnTo>
                    <a:pt x="808" y="32"/>
                  </a:lnTo>
                  <a:lnTo>
                    <a:pt x="741" y="7"/>
                  </a:lnTo>
                  <a:lnTo>
                    <a:pt x="673" y="0"/>
                  </a:lnTo>
                  <a:lnTo>
                    <a:pt x="355" y="0"/>
                  </a:lnTo>
                  <a:close/>
                </a:path>
              </a:pathLst>
            </a:custGeom>
            <a:solidFill>
              <a:srgbClr val="898989"/>
            </a:solidFill>
            <a:ln w="9525">
              <a:noFill/>
              <a:round/>
              <a:headEnd/>
              <a:tailEnd/>
            </a:ln>
          </p:spPr>
          <p:txBody>
            <a:bodyPr/>
            <a:lstStyle/>
            <a:p>
              <a:endParaRPr lang="en-GB" dirty="0"/>
            </a:p>
          </p:txBody>
        </p:sp>
        <p:sp>
          <p:nvSpPr>
            <p:cNvPr id="12" name="Freeform 10"/>
            <p:cNvSpPr>
              <a:spLocks/>
            </p:cNvSpPr>
            <p:nvPr/>
          </p:nvSpPr>
          <p:spPr bwMode="auto">
            <a:xfrm>
              <a:off x="2420" y="380"/>
              <a:ext cx="1033" cy="421"/>
            </a:xfrm>
            <a:custGeom>
              <a:avLst/>
              <a:gdLst>
                <a:gd name="T0" fmla="*/ 346 w 1033"/>
                <a:gd name="T1" fmla="*/ 0 h 421"/>
                <a:gd name="T2" fmla="*/ 278 w 1033"/>
                <a:gd name="T3" fmla="*/ 7 h 421"/>
                <a:gd name="T4" fmla="*/ 215 w 1033"/>
                <a:gd name="T5" fmla="*/ 32 h 421"/>
                <a:gd name="T6" fmla="*/ 157 w 1033"/>
                <a:gd name="T7" fmla="*/ 65 h 421"/>
                <a:gd name="T8" fmla="*/ 108 w 1033"/>
                <a:gd name="T9" fmla="*/ 109 h 421"/>
                <a:gd name="T10" fmla="*/ 63 w 1033"/>
                <a:gd name="T11" fmla="*/ 157 h 421"/>
                <a:gd name="T12" fmla="*/ 27 w 1033"/>
                <a:gd name="T13" fmla="*/ 205 h 421"/>
                <a:gd name="T14" fmla="*/ 9 w 1033"/>
                <a:gd name="T15" fmla="*/ 252 h 421"/>
                <a:gd name="T16" fmla="*/ 0 w 1033"/>
                <a:gd name="T17" fmla="*/ 292 h 421"/>
                <a:gd name="T18" fmla="*/ 13 w 1033"/>
                <a:gd name="T19" fmla="*/ 340 h 421"/>
                <a:gd name="T20" fmla="*/ 45 w 1033"/>
                <a:gd name="T21" fmla="*/ 384 h 421"/>
                <a:gd name="T22" fmla="*/ 94 w 1033"/>
                <a:gd name="T23" fmla="*/ 410 h 421"/>
                <a:gd name="T24" fmla="*/ 121 w 1033"/>
                <a:gd name="T25" fmla="*/ 417 h 421"/>
                <a:gd name="T26" fmla="*/ 153 w 1033"/>
                <a:gd name="T27" fmla="*/ 421 h 421"/>
                <a:gd name="T28" fmla="*/ 880 w 1033"/>
                <a:gd name="T29" fmla="*/ 421 h 421"/>
                <a:gd name="T30" fmla="*/ 911 w 1033"/>
                <a:gd name="T31" fmla="*/ 417 h 421"/>
                <a:gd name="T32" fmla="*/ 938 w 1033"/>
                <a:gd name="T33" fmla="*/ 410 h 421"/>
                <a:gd name="T34" fmla="*/ 988 w 1033"/>
                <a:gd name="T35" fmla="*/ 384 h 421"/>
                <a:gd name="T36" fmla="*/ 1019 w 1033"/>
                <a:gd name="T37" fmla="*/ 340 h 421"/>
                <a:gd name="T38" fmla="*/ 1033 w 1033"/>
                <a:gd name="T39" fmla="*/ 292 h 421"/>
                <a:gd name="T40" fmla="*/ 1024 w 1033"/>
                <a:gd name="T41" fmla="*/ 252 h 421"/>
                <a:gd name="T42" fmla="*/ 1001 w 1033"/>
                <a:gd name="T43" fmla="*/ 205 h 421"/>
                <a:gd name="T44" fmla="*/ 961 w 1033"/>
                <a:gd name="T45" fmla="*/ 157 h 421"/>
                <a:gd name="T46" fmla="*/ 916 w 1033"/>
                <a:gd name="T47" fmla="*/ 109 h 421"/>
                <a:gd name="T48" fmla="*/ 857 w 1033"/>
                <a:gd name="T49" fmla="*/ 65 h 421"/>
                <a:gd name="T50" fmla="*/ 795 w 1033"/>
                <a:gd name="T51" fmla="*/ 32 h 421"/>
                <a:gd name="T52" fmla="*/ 727 w 1033"/>
                <a:gd name="T53" fmla="*/ 7 h 421"/>
                <a:gd name="T54" fmla="*/ 660 w 1033"/>
                <a:gd name="T55" fmla="*/ 0 h 421"/>
                <a:gd name="T56" fmla="*/ 346 w 1033"/>
                <a:gd name="T57" fmla="*/ 0 h 42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033"/>
                <a:gd name="T88" fmla="*/ 0 h 421"/>
                <a:gd name="T89" fmla="*/ 1033 w 1033"/>
                <a:gd name="T90" fmla="*/ 421 h 421"/>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033" h="421">
                  <a:moveTo>
                    <a:pt x="346" y="0"/>
                  </a:moveTo>
                  <a:lnTo>
                    <a:pt x="278" y="7"/>
                  </a:lnTo>
                  <a:lnTo>
                    <a:pt x="215" y="32"/>
                  </a:lnTo>
                  <a:lnTo>
                    <a:pt x="157" y="65"/>
                  </a:lnTo>
                  <a:lnTo>
                    <a:pt x="108" y="109"/>
                  </a:lnTo>
                  <a:lnTo>
                    <a:pt x="63" y="157"/>
                  </a:lnTo>
                  <a:lnTo>
                    <a:pt x="27" y="205"/>
                  </a:lnTo>
                  <a:lnTo>
                    <a:pt x="9" y="252"/>
                  </a:lnTo>
                  <a:lnTo>
                    <a:pt x="0" y="292"/>
                  </a:lnTo>
                  <a:lnTo>
                    <a:pt x="13" y="340"/>
                  </a:lnTo>
                  <a:lnTo>
                    <a:pt x="45" y="384"/>
                  </a:lnTo>
                  <a:lnTo>
                    <a:pt x="94" y="410"/>
                  </a:lnTo>
                  <a:lnTo>
                    <a:pt x="121" y="417"/>
                  </a:lnTo>
                  <a:lnTo>
                    <a:pt x="153" y="421"/>
                  </a:lnTo>
                  <a:lnTo>
                    <a:pt x="880" y="421"/>
                  </a:lnTo>
                  <a:lnTo>
                    <a:pt x="911" y="417"/>
                  </a:lnTo>
                  <a:lnTo>
                    <a:pt x="938" y="410"/>
                  </a:lnTo>
                  <a:lnTo>
                    <a:pt x="988" y="384"/>
                  </a:lnTo>
                  <a:lnTo>
                    <a:pt x="1019" y="340"/>
                  </a:lnTo>
                  <a:lnTo>
                    <a:pt x="1033" y="292"/>
                  </a:lnTo>
                  <a:lnTo>
                    <a:pt x="1024" y="252"/>
                  </a:lnTo>
                  <a:lnTo>
                    <a:pt x="1001" y="205"/>
                  </a:lnTo>
                  <a:lnTo>
                    <a:pt x="961" y="157"/>
                  </a:lnTo>
                  <a:lnTo>
                    <a:pt x="916" y="109"/>
                  </a:lnTo>
                  <a:lnTo>
                    <a:pt x="857" y="65"/>
                  </a:lnTo>
                  <a:lnTo>
                    <a:pt x="795" y="32"/>
                  </a:lnTo>
                  <a:lnTo>
                    <a:pt x="727" y="7"/>
                  </a:lnTo>
                  <a:lnTo>
                    <a:pt x="660" y="0"/>
                  </a:lnTo>
                  <a:lnTo>
                    <a:pt x="346" y="0"/>
                  </a:lnTo>
                  <a:close/>
                </a:path>
              </a:pathLst>
            </a:custGeom>
            <a:solidFill>
              <a:srgbClr val="929292"/>
            </a:solidFill>
            <a:ln w="9525">
              <a:noFill/>
              <a:round/>
              <a:headEnd/>
              <a:tailEnd/>
            </a:ln>
          </p:spPr>
          <p:txBody>
            <a:bodyPr/>
            <a:lstStyle/>
            <a:p>
              <a:endParaRPr lang="en-GB" dirty="0"/>
            </a:p>
          </p:txBody>
        </p:sp>
        <p:sp>
          <p:nvSpPr>
            <p:cNvPr id="13" name="Freeform 11"/>
            <p:cNvSpPr>
              <a:spLocks/>
            </p:cNvSpPr>
            <p:nvPr/>
          </p:nvSpPr>
          <p:spPr bwMode="auto">
            <a:xfrm>
              <a:off x="2424" y="380"/>
              <a:ext cx="1020" cy="421"/>
            </a:xfrm>
            <a:custGeom>
              <a:avLst/>
              <a:gdLst>
                <a:gd name="T0" fmla="*/ 342 w 1020"/>
                <a:gd name="T1" fmla="*/ 0 h 421"/>
                <a:gd name="T2" fmla="*/ 279 w 1020"/>
                <a:gd name="T3" fmla="*/ 7 h 421"/>
                <a:gd name="T4" fmla="*/ 216 w 1020"/>
                <a:gd name="T5" fmla="*/ 32 h 421"/>
                <a:gd name="T6" fmla="*/ 158 w 1020"/>
                <a:gd name="T7" fmla="*/ 65 h 421"/>
                <a:gd name="T8" fmla="*/ 104 w 1020"/>
                <a:gd name="T9" fmla="*/ 109 h 421"/>
                <a:gd name="T10" fmla="*/ 63 w 1020"/>
                <a:gd name="T11" fmla="*/ 157 h 421"/>
                <a:gd name="T12" fmla="*/ 27 w 1020"/>
                <a:gd name="T13" fmla="*/ 205 h 421"/>
                <a:gd name="T14" fmla="*/ 9 w 1020"/>
                <a:gd name="T15" fmla="*/ 252 h 421"/>
                <a:gd name="T16" fmla="*/ 0 w 1020"/>
                <a:gd name="T17" fmla="*/ 292 h 421"/>
                <a:gd name="T18" fmla="*/ 14 w 1020"/>
                <a:gd name="T19" fmla="*/ 340 h 421"/>
                <a:gd name="T20" fmla="*/ 45 w 1020"/>
                <a:gd name="T21" fmla="*/ 384 h 421"/>
                <a:gd name="T22" fmla="*/ 95 w 1020"/>
                <a:gd name="T23" fmla="*/ 410 h 421"/>
                <a:gd name="T24" fmla="*/ 122 w 1020"/>
                <a:gd name="T25" fmla="*/ 417 h 421"/>
                <a:gd name="T26" fmla="*/ 153 w 1020"/>
                <a:gd name="T27" fmla="*/ 421 h 421"/>
                <a:gd name="T28" fmla="*/ 867 w 1020"/>
                <a:gd name="T29" fmla="*/ 421 h 421"/>
                <a:gd name="T30" fmla="*/ 898 w 1020"/>
                <a:gd name="T31" fmla="*/ 417 h 421"/>
                <a:gd name="T32" fmla="*/ 925 w 1020"/>
                <a:gd name="T33" fmla="*/ 410 h 421"/>
                <a:gd name="T34" fmla="*/ 975 w 1020"/>
                <a:gd name="T35" fmla="*/ 384 h 421"/>
                <a:gd name="T36" fmla="*/ 1006 w 1020"/>
                <a:gd name="T37" fmla="*/ 340 h 421"/>
                <a:gd name="T38" fmla="*/ 1020 w 1020"/>
                <a:gd name="T39" fmla="*/ 292 h 421"/>
                <a:gd name="T40" fmla="*/ 1011 w 1020"/>
                <a:gd name="T41" fmla="*/ 252 h 421"/>
                <a:gd name="T42" fmla="*/ 988 w 1020"/>
                <a:gd name="T43" fmla="*/ 205 h 421"/>
                <a:gd name="T44" fmla="*/ 948 w 1020"/>
                <a:gd name="T45" fmla="*/ 157 h 421"/>
                <a:gd name="T46" fmla="*/ 903 w 1020"/>
                <a:gd name="T47" fmla="*/ 109 h 421"/>
                <a:gd name="T48" fmla="*/ 844 w 1020"/>
                <a:gd name="T49" fmla="*/ 65 h 421"/>
                <a:gd name="T50" fmla="*/ 782 w 1020"/>
                <a:gd name="T51" fmla="*/ 32 h 421"/>
                <a:gd name="T52" fmla="*/ 719 w 1020"/>
                <a:gd name="T53" fmla="*/ 7 h 421"/>
                <a:gd name="T54" fmla="*/ 651 w 1020"/>
                <a:gd name="T55" fmla="*/ 0 h 421"/>
                <a:gd name="T56" fmla="*/ 342 w 1020"/>
                <a:gd name="T57" fmla="*/ 0 h 42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020"/>
                <a:gd name="T88" fmla="*/ 0 h 421"/>
                <a:gd name="T89" fmla="*/ 1020 w 1020"/>
                <a:gd name="T90" fmla="*/ 421 h 421"/>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020" h="421">
                  <a:moveTo>
                    <a:pt x="342" y="0"/>
                  </a:moveTo>
                  <a:lnTo>
                    <a:pt x="279" y="7"/>
                  </a:lnTo>
                  <a:lnTo>
                    <a:pt x="216" y="32"/>
                  </a:lnTo>
                  <a:lnTo>
                    <a:pt x="158" y="65"/>
                  </a:lnTo>
                  <a:lnTo>
                    <a:pt x="104" y="109"/>
                  </a:lnTo>
                  <a:lnTo>
                    <a:pt x="63" y="157"/>
                  </a:lnTo>
                  <a:lnTo>
                    <a:pt x="27" y="205"/>
                  </a:lnTo>
                  <a:lnTo>
                    <a:pt x="9" y="252"/>
                  </a:lnTo>
                  <a:lnTo>
                    <a:pt x="0" y="292"/>
                  </a:lnTo>
                  <a:lnTo>
                    <a:pt x="14" y="340"/>
                  </a:lnTo>
                  <a:lnTo>
                    <a:pt x="45" y="384"/>
                  </a:lnTo>
                  <a:lnTo>
                    <a:pt x="95" y="410"/>
                  </a:lnTo>
                  <a:lnTo>
                    <a:pt x="122" y="417"/>
                  </a:lnTo>
                  <a:lnTo>
                    <a:pt x="153" y="421"/>
                  </a:lnTo>
                  <a:lnTo>
                    <a:pt x="867" y="421"/>
                  </a:lnTo>
                  <a:lnTo>
                    <a:pt x="898" y="417"/>
                  </a:lnTo>
                  <a:lnTo>
                    <a:pt x="925" y="410"/>
                  </a:lnTo>
                  <a:lnTo>
                    <a:pt x="975" y="384"/>
                  </a:lnTo>
                  <a:lnTo>
                    <a:pt x="1006" y="340"/>
                  </a:lnTo>
                  <a:lnTo>
                    <a:pt x="1020" y="292"/>
                  </a:lnTo>
                  <a:lnTo>
                    <a:pt x="1011" y="252"/>
                  </a:lnTo>
                  <a:lnTo>
                    <a:pt x="988" y="205"/>
                  </a:lnTo>
                  <a:lnTo>
                    <a:pt x="948" y="157"/>
                  </a:lnTo>
                  <a:lnTo>
                    <a:pt x="903" y="109"/>
                  </a:lnTo>
                  <a:lnTo>
                    <a:pt x="844" y="65"/>
                  </a:lnTo>
                  <a:lnTo>
                    <a:pt x="782" y="32"/>
                  </a:lnTo>
                  <a:lnTo>
                    <a:pt x="719" y="7"/>
                  </a:lnTo>
                  <a:lnTo>
                    <a:pt x="651" y="0"/>
                  </a:lnTo>
                  <a:lnTo>
                    <a:pt x="342" y="0"/>
                  </a:lnTo>
                  <a:close/>
                </a:path>
              </a:pathLst>
            </a:custGeom>
            <a:solidFill>
              <a:srgbClr val="9B9B9B"/>
            </a:solidFill>
            <a:ln w="9525">
              <a:noFill/>
              <a:round/>
              <a:headEnd/>
              <a:tailEnd/>
            </a:ln>
          </p:spPr>
          <p:txBody>
            <a:bodyPr/>
            <a:lstStyle/>
            <a:p>
              <a:endParaRPr lang="en-GB" dirty="0"/>
            </a:p>
          </p:txBody>
        </p:sp>
        <p:sp>
          <p:nvSpPr>
            <p:cNvPr id="14" name="Freeform 12"/>
            <p:cNvSpPr>
              <a:spLocks/>
            </p:cNvSpPr>
            <p:nvPr/>
          </p:nvSpPr>
          <p:spPr bwMode="auto">
            <a:xfrm>
              <a:off x="2433" y="380"/>
              <a:ext cx="997" cy="421"/>
            </a:xfrm>
            <a:custGeom>
              <a:avLst/>
              <a:gdLst>
                <a:gd name="T0" fmla="*/ 337 w 997"/>
                <a:gd name="T1" fmla="*/ 0 h 421"/>
                <a:gd name="T2" fmla="*/ 274 w 997"/>
                <a:gd name="T3" fmla="*/ 7 h 421"/>
                <a:gd name="T4" fmla="*/ 211 w 997"/>
                <a:gd name="T5" fmla="*/ 32 h 421"/>
                <a:gd name="T6" fmla="*/ 153 w 997"/>
                <a:gd name="T7" fmla="*/ 65 h 421"/>
                <a:gd name="T8" fmla="*/ 104 w 997"/>
                <a:gd name="T9" fmla="*/ 109 h 421"/>
                <a:gd name="T10" fmla="*/ 59 w 997"/>
                <a:gd name="T11" fmla="*/ 157 h 421"/>
                <a:gd name="T12" fmla="*/ 27 w 997"/>
                <a:gd name="T13" fmla="*/ 205 h 421"/>
                <a:gd name="T14" fmla="*/ 9 w 997"/>
                <a:gd name="T15" fmla="*/ 252 h 421"/>
                <a:gd name="T16" fmla="*/ 0 w 997"/>
                <a:gd name="T17" fmla="*/ 292 h 421"/>
                <a:gd name="T18" fmla="*/ 14 w 997"/>
                <a:gd name="T19" fmla="*/ 340 h 421"/>
                <a:gd name="T20" fmla="*/ 45 w 997"/>
                <a:gd name="T21" fmla="*/ 384 h 421"/>
                <a:gd name="T22" fmla="*/ 90 w 997"/>
                <a:gd name="T23" fmla="*/ 410 h 421"/>
                <a:gd name="T24" fmla="*/ 117 w 997"/>
                <a:gd name="T25" fmla="*/ 417 h 421"/>
                <a:gd name="T26" fmla="*/ 149 w 997"/>
                <a:gd name="T27" fmla="*/ 421 h 421"/>
                <a:gd name="T28" fmla="*/ 853 w 997"/>
                <a:gd name="T29" fmla="*/ 421 h 421"/>
                <a:gd name="T30" fmla="*/ 885 w 997"/>
                <a:gd name="T31" fmla="*/ 417 h 421"/>
                <a:gd name="T32" fmla="*/ 912 w 997"/>
                <a:gd name="T33" fmla="*/ 410 h 421"/>
                <a:gd name="T34" fmla="*/ 957 w 997"/>
                <a:gd name="T35" fmla="*/ 384 h 421"/>
                <a:gd name="T36" fmla="*/ 988 w 997"/>
                <a:gd name="T37" fmla="*/ 340 h 421"/>
                <a:gd name="T38" fmla="*/ 997 w 997"/>
                <a:gd name="T39" fmla="*/ 292 h 421"/>
                <a:gd name="T40" fmla="*/ 988 w 997"/>
                <a:gd name="T41" fmla="*/ 252 h 421"/>
                <a:gd name="T42" fmla="*/ 966 w 997"/>
                <a:gd name="T43" fmla="*/ 205 h 421"/>
                <a:gd name="T44" fmla="*/ 930 w 997"/>
                <a:gd name="T45" fmla="*/ 157 h 421"/>
                <a:gd name="T46" fmla="*/ 885 w 997"/>
                <a:gd name="T47" fmla="*/ 109 h 421"/>
                <a:gd name="T48" fmla="*/ 831 w 997"/>
                <a:gd name="T49" fmla="*/ 65 h 421"/>
                <a:gd name="T50" fmla="*/ 768 w 997"/>
                <a:gd name="T51" fmla="*/ 32 h 421"/>
                <a:gd name="T52" fmla="*/ 705 w 997"/>
                <a:gd name="T53" fmla="*/ 7 h 421"/>
                <a:gd name="T54" fmla="*/ 642 w 997"/>
                <a:gd name="T55" fmla="*/ 0 h 421"/>
                <a:gd name="T56" fmla="*/ 337 w 997"/>
                <a:gd name="T57" fmla="*/ 0 h 42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997"/>
                <a:gd name="T88" fmla="*/ 0 h 421"/>
                <a:gd name="T89" fmla="*/ 997 w 997"/>
                <a:gd name="T90" fmla="*/ 421 h 421"/>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997" h="421">
                  <a:moveTo>
                    <a:pt x="337" y="0"/>
                  </a:moveTo>
                  <a:lnTo>
                    <a:pt x="274" y="7"/>
                  </a:lnTo>
                  <a:lnTo>
                    <a:pt x="211" y="32"/>
                  </a:lnTo>
                  <a:lnTo>
                    <a:pt x="153" y="65"/>
                  </a:lnTo>
                  <a:lnTo>
                    <a:pt x="104" y="109"/>
                  </a:lnTo>
                  <a:lnTo>
                    <a:pt x="59" y="157"/>
                  </a:lnTo>
                  <a:lnTo>
                    <a:pt x="27" y="205"/>
                  </a:lnTo>
                  <a:lnTo>
                    <a:pt x="9" y="252"/>
                  </a:lnTo>
                  <a:lnTo>
                    <a:pt x="0" y="292"/>
                  </a:lnTo>
                  <a:lnTo>
                    <a:pt x="14" y="340"/>
                  </a:lnTo>
                  <a:lnTo>
                    <a:pt x="45" y="384"/>
                  </a:lnTo>
                  <a:lnTo>
                    <a:pt x="90" y="410"/>
                  </a:lnTo>
                  <a:lnTo>
                    <a:pt x="117" y="417"/>
                  </a:lnTo>
                  <a:lnTo>
                    <a:pt x="149" y="421"/>
                  </a:lnTo>
                  <a:lnTo>
                    <a:pt x="853" y="421"/>
                  </a:lnTo>
                  <a:lnTo>
                    <a:pt x="885" y="417"/>
                  </a:lnTo>
                  <a:lnTo>
                    <a:pt x="912" y="410"/>
                  </a:lnTo>
                  <a:lnTo>
                    <a:pt x="957" y="384"/>
                  </a:lnTo>
                  <a:lnTo>
                    <a:pt x="988" y="340"/>
                  </a:lnTo>
                  <a:lnTo>
                    <a:pt x="997" y="292"/>
                  </a:lnTo>
                  <a:lnTo>
                    <a:pt x="988" y="252"/>
                  </a:lnTo>
                  <a:lnTo>
                    <a:pt x="966" y="205"/>
                  </a:lnTo>
                  <a:lnTo>
                    <a:pt x="930" y="157"/>
                  </a:lnTo>
                  <a:lnTo>
                    <a:pt x="885" y="109"/>
                  </a:lnTo>
                  <a:lnTo>
                    <a:pt x="831" y="65"/>
                  </a:lnTo>
                  <a:lnTo>
                    <a:pt x="768" y="32"/>
                  </a:lnTo>
                  <a:lnTo>
                    <a:pt x="705" y="7"/>
                  </a:lnTo>
                  <a:lnTo>
                    <a:pt x="642" y="0"/>
                  </a:lnTo>
                  <a:lnTo>
                    <a:pt x="337" y="0"/>
                  </a:lnTo>
                  <a:close/>
                </a:path>
              </a:pathLst>
            </a:custGeom>
            <a:solidFill>
              <a:srgbClr val="A5A5A5"/>
            </a:solidFill>
            <a:ln w="9525">
              <a:noFill/>
              <a:round/>
              <a:headEnd/>
              <a:tailEnd/>
            </a:ln>
          </p:spPr>
          <p:txBody>
            <a:bodyPr/>
            <a:lstStyle/>
            <a:p>
              <a:endParaRPr lang="en-GB" dirty="0"/>
            </a:p>
          </p:txBody>
        </p:sp>
        <p:sp>
          <p:nvSpPr>
            <p:cNvPr id="15" name="Freeform 13"/>
            <p:cNvSpPr>
              <a:spLocks/>
            </p:cNvSpPr>
            <p:nvPr/>
          </p:nvSpPr>
          <p:spPr bwMode="auto">
            <a:xfrm>
              <a:off x="2442" y="380"/>
              <a:ext cx="979" cy="421"/>
            </a:xfrm>
            <a:custGeom>
              <a:avLst/>
              <a:gdLst>
                <a:gd name="T0" fmla="*/ 328 w 979"/>
                <a:gd name="T1" fmla="*/ 0 h 421"/>
                <a:gd name="T2" fmla="*/ 265 w 979"/>
                <a:gd name="T3" fmla="*/ 7 h 421"/>
                <a:gd name="T4" fmla="*/ 207 w 979"/>
                <a:gd name="T5" fmla="*/ 32 h 421"/>
                <a:gd name="T6" fmla="*/ 149 w 979"/>
                <a:gd name="T7" fmla="*/ 65 h 421"/>
                <a:gd name="T8" fmla="*/ 99 w 979"/>
                <a:gd name="T9" fmla="*/ 109 h 421"/>
                <a:gd name="T10" fmla="*/ 59 w 979"/>
                <a:gd name="T11" fmla="*/ 157 h 421"/>
                <a:gd name="T12" fmla="*/ 27 w 979"/>
                <a:gd name="T13" fmla="*/ 205 h 421"/>
                <a:gd name="T14" fmla="*/ 9 w 979"/>
                <a:gd name="T15" fmla="*/ 252 h 421"/>
                <a:gd name="T16" fmla="*/ 0 w 979"/>
                <a:gd name="T17" fmla="*/ 292 h 421"/>
                <a:gd name="T18" fmla="*/ 9 w 979"/>
                <a:gd name="T19" fmla="*/ 340 h 421"/>
                <a:gd name="T20" fmla="*/ 41 w 979"/>
                <a:gd name="T21" fmla="*/ 384 h 421"/>
                <a:gd name="T22" fmla="*/ 86 w 979"/>
                <a:gd name="T23" fmla="*/ 410 h 421"/>
                <a:gd name="T24" fmla="*/ 113 w 979"/>
                <a:gd name="T25" fmla="*/ 417 h 421"/>
                <a:gd name="T26" fmla="*/ 144 w 979"/>
                <a:gd name="T27" fmla="*/ 421 h 421"/>
                <a:gd name="T28" fmla="*/ 835 w 979"/>
                <a:gd name="T29" fmla="*/ 421 h 421"/>
                <a:gd name="T30" fmla="*/ 889 w 979"/>
                <a:gd name="T31" fmla="*/ 410 h 421"/>
                <a:gd name="T32" fmla="*/ 934 w 979"/>
                <a:gd name="T33" fmla="*/ 384 h 421"/>
                <a:gd name="T34" fmla="*/ 966 w 979"/>
                <a:gd name="T35" fmla="*/ 340 h 421"/>
                <a:gd name="T36" fmla="*/ 979 w 979"/>
                <a:gd name="T37" fmla="*/ 292 h 421"/>
                <a:gd name="T38" fmla="*/ 970 w 979"/>
                <a:gd name="T39" fmla="*/ 252 h 421"/>
                <a:gd name="T40" fmla="*/ 948 w 979"/>
                <a:gd name="T41" fmla="*/ 205 h 421"/>
                <a:gd name="T42" fmla="*/ 912 w 979"/>
                <a:gd name="T43" fmla="*/ 157 h 421"/>
                <a:gd name="T44" fmla="*/ 867 w 979"/>
                <a:gd name="T45" fmla="*/ 109 h 421"/>
                <a:gd name="T46" fmla="*/ 813 w 979"/>
                <a:gd name="T47" fmla="*/ 65 h 421"/>
                <a:gd name="T48" fmla="*/ 755 w 979"/>
                <a:gd name="T49" fmla="*/ 32 h 421"/>
                <a:gd name="T50" fmla="*/ 692 w 979"/>
                <a:gd name="T51" fmla="*/ 7 h 421"/>
                <a:gd name="T52" fmla="*/ 629 w 979"/>
                <a:gd name="T53" fmla="*/ 0 h 421"/>
                <a:gd name="T54" fmla="*/ 328 w 979"/>
                <a:gd name="T55" fmla="*/ 0 h 421"/>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979"/>
                <a:gd name="T85" fmla="*/ 0 h 421"/>
                <a:gd name="T86" fmla="*/ 979 w 979"/>
                <a:gd name="T87" fmla="*/ 421 h 421"/>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979" h="421">
                  <a:moveTo>
                    <a:pt x="328" y="0"/>
                  </a:moveTo>
                  <a:lnTo>
                    <a:pt x="265" y="7"/>
                  </a:lnTo>
                  <a:lnTo>
                    <a:pt x="207" y="32"/>
                  </a:lnTo>
                  <a:lnTo>
                    <a:pt x="149" y="65"/>
                  </a:lnTo>
                  <a:lnTo>
                    <a:pt x="99" y="109"/>
                  </a:lnTo>
                  <a:lnTo>
                    <a:pt x="59" y="157"/>
                  </a:lnTo>
                  <a:lnTo>
                    <a:pt x="27" y="205"/>
                  </a:lnTo>
                  <a:lnTo>
                    <a:pt x="9" y="252"/>
                  </a:lnTo>
                  <a:lnTo>
                    <a:pt x="0" y="292"/>
                  </a:lnTo>
                  <a:lnTo>
                    <a:pt x="9" y="340"/>
                  </a:lnTo>
                  <a:lnTo>
                    <a:pt x="41" y="384"/>
                  </a:lnTo>
                  <a:lnTo>
                    <a:pt x="86" y="410"/>
                  </a:lnTo>
                  <a:lnTo>
                    <a:pt x="113" y="417"/>
                  </a:lnTo>
                  <a:lnTo>
                    <a:pt x="144" y="421"/>
                  </a:lnTo>
                  <a:lnTo>
                    <a:pt x="835" y="421"/>
                  </a:lnTo>
                  <a:lnTo>
                    <a:pt x="889" y="410"/>
                  </a:lnTo>
                  <a:lnTo>
                    <a:pt x="934" y="384"/>
                  </a:lnTo>
                  <a:lnTo>
                    <a:pt x="966" y="340"/>
                  </a:lnTo>
                  <a:lnTo>
                    <a:pt x="979" y="292"/>
                  </a:lnTo>
                  <a:lnTo>
                    <a:pt x="970" y="252"/>
                  </a:lnTo>
                  <a:lnTo>
                    <a:pt x="948" y="205"/>
                  </a:lnTo>
                  <a:lnTo>
                    <a:pt x="912" y="157"/>
                  </a:lnTo>
                  <a:lnTo>
                    <a:pt x="867" y="109"/>
                  </a:lnTo>
                  <a:lnTo>
                    <a:pt x="813" y="65"/>
                  </a:lnTo>
                  <a:lnTo>
                    <a:pt x="755" y="32"/>
                  </a:lnTo>
                  <a:lnTo>
                    <a:pt x="692" y="7"/>
                  </a:lnTo>
                  <a:lnTo>
                    <a:pt x="629" y="0"/>
                  </a:lnTo>
                  <a:lnTo>
                    <a:pt x="328" y="0"/>
                  </a:lnTo>
                  <a:close/>
                </a:path>
              </a:pathLst>
            </a:custGeom>
            <a:solidFill>
              <a:srgbClr val="AEAEAE"/>
            </a:solidFill>
            <a:ln w="9525">
              <a:noFill/>
              <a:round/>
              <a:headEnd/>
              <a:tailEnd/>
            </a:ln>
          </p:spPr>
          <p:txBody>
            <a:bodyPr/>
            <a:lstStyle/>
            <a:p>
              <a:endParaRPr lang="en-GB" dirty="0"/>
            </a:p>
          </p:txBody>
        </p:sp>
        <p:sp>
          <p:nvSpPr>
            <p:cNvPr id="16" name="Freeform 14"/>
            <p:cNvSpPr>
              <a:spLocks/>
            </p:cNvSpPr>
            <p:nvPr/>
          </p:nvSpPr>
          <p:spPr bwMode="auto">
            <a:xfrm>
              <a:off x="2451" y="380"/>
              <a:ext cx="961" cy="421"/>
            </a:xfrm>
            <a:custGeom>
              <a:avLst/>
              <a:gdLst>
                <a:gd name="T0" fmla="*/ 319 w 961"/>
                <a:gd name="T1" fmla="*/ 0 h 421"/>
                <a:gd name="T2" fmla="*/ 256 w 961"/>
                <a:gd name="T3" fmla="*/ 7 h 421"/>
                <a:gd name="T4" fmla="*/ 198 w 961"/>
                <a:gd name="T5" fmla="*/ 32 h 421"/>
                <a:gd name="T6" fmla="*/ 144 w 961"/>
                <a:gd name="T7" fmla="*/ 65 h 421"/>
                <a:gd name="T8" fmla="*/ 99 w 961"/>
                <a:gd name="T9" fmla="*/ 109 h 421"/>
                <a:gd name="T10" fmla="*/ 59 w 961"/>
                <a:gd name="T11" fmla="*/ 157 h 421"/>
                <a:gd name="T12" fmla="*/ 27 w 961"/>
                <a:gd name="T13" fmla="*/ 205 h 421"/>
                <a:gd name="T14" fmla="*/ 9 w 961"/>
                <a:gd name="T15" fmla="*/ 252 h 421"/>
                <a:gd name="T16" fmla="*/ 0 w 961"/>
                <a:gd name="T17" fmla="*/ 292 h 421"/>
                <a:gd name="T18" fmla="*/ 9 w 961"/>
                <a:gd name="T19" fmla="*/ 340 h 421"/>
                <a:gd name="T20" fmla="*/ 41 w 961"/>
                <a:gd name="T21" fmla="*/ 384 h 421"/>
                <a:gd name="T22" fmla="*/ 86 w 961"/>
                <a:gd name="T23" fmla="*/ 410 h 421"/>
                <a:gd name="T24" fmla="*/ 113 w 961"/>
                <a:gd name="T25" fmla="*/ 417 h 421"/>
                <a:gd name="T26" fmla="*/ 140 w 961"/>
                <a:gd name="T27" fmla="*/ 421 h 421"/>
                <a:gd name="T28" fmla="*/ 817 w 961"/>
                <a:gd name="T29" fmla="*/ 421 h 421"/>
                <a:gd name="T30" fmla="*/ 849 w 961"/>
                <a:gd name="T31" fmla="*/ 417 h 421"/>
                <a:gd name="T32" fmla="*/ 876 w 961"/>
                <a:gd name="T33" fmla="*/ 410 h 421"/>
                <a:gd name="T34" fmla="*/ 921 w 961"/>
                <a:gd name="T35" fmla="*/ 384 h 421"/>
                <a:gd name="T36" fmla="*/ 952 w 961"/>
                <a:gd name="T37" fmla="*/ 340 h 421"/>
                <a:gd name="T38" fmla="*/ 961 w 961"/>
                <a:gd name="T39" fmla="*/ 292 h 421"/>
                <a:gd name="T40" fmla="*/ 952 w 961"/>
                <a:gd name="T41" fmla="*/ 252 h 421"/>
                <a:gd name="T42" fmla="*/ 930 w 961"/>
                <a:gd name="T43" fmla="*/ 205 h 421"/>
                <a:gd name="T44" fmla="*/ 894 w 961"/>
                <a:gd name="T45" fmla="*/ 157 h 421"/>
                <a:gd name="T46" fmla="*/ 849 w 961"/>
                <a:gd name="T47" fmla="*/ 109 h 421"/>
                <a:gd name="T48" fmla="*/ 800 w 961"/>
                <a:gd name="T49" fmla="*/ 65 h 421"/>
                <a:gd name="T50" fmla="*/ 741 w 961"/>
                <a:gd name="T51" fmla="*/ 32 h 421"/>
                <a:gd name="T52" fmla="*/ 678 w 961"/>
                <a:gd name="T53" fmla="*/ 7 h 421"/>
                <a:gd name="T54" fmla="*/ 615 w 961"/>
                <a:gd name="T55" fmla="*/ 0 h 421"/>
                <a:gd name="T56" fmla="*/ 319 w 961"/>
                <a:gd name="T57" fmla="*/ 0 h 42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961"/>
                <a:gd name="T88" fmla="*/ 0 h 421"/>
                <a:gd name="T89" fmla="*/ 961 w 961"/>
                <a:gd name="T90" fmla="*/ 421 h 421"/>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961" h="421">
                  <a:moveTo>
                    <a:pt x="319" y="0"/>
                  </a:moveTo>
                  <a:lnTo>
                    <a:pt x="256" y="7"/>
                  </a:lnTo>
                  <a:lnTo>
                    <a:pt x="198" y="32"/>
                  </a:lnTo>
                  <a:lnTo>
                    <a:pt x="144" y="65"/>
                  </a:lnTo>
                  <a:lnTo>
                    <a:pt x="99" y="109"/>
                  </a:lnTo>
                  <a:lnTo>
                    <a:pt x="59" y="157"/>
                  </a:lnTo>
                  <a:lnTo>
                    <a:pt x="27" y="205"/>
                  </a:lnTo>
                  <a:lnTo>
                    <a:pt x="9" y="252"/>
                  </a:lnTo>
                  <a:lnTo>
                    <a:pt x="0" y="292"/>
                  </a:lnTo>
                  <a:lnTo>
                    <a:pt x="9" y="340"/>
                  </a:lnTo>
                  <a:lnTo>
                    <a:pt x="41" y="384"/>
                  </a:lnTo>
                  <a:lnTo>
                    <a:pt x="86" y="410"/>
                  </a:lnTo>
                  <a:lnTo>
                    <a:pt x="113" y="417"/>
                  </a:lnTo>
                  <a:lnTo>
                    <a:pt x="140" y="421"/>
                  </a:lnTo>
                  <a:lnTo>
                    <a:pt x="817" y="421"/>
                  </a:lnTo>
                  <a:lnTo>
                    <a:pt x="849" y="417"/>
                  </a:lnTo>
                  <a:lnTo>
                    <a:pt x="876" y="410"/>
                  </a:lnTo>
                  <a:lnTo>
                    <a:pt x="921" y="384"/>
                  </a:lnTo>
                  <a:lnTo>
                    <a:pt x="952" y="340"/>
                  </a:lnTo>
                  <a:lnTo>
                    <a:pt x="961" y="292"/>
                  </a:lnTo>
                  <a:lnTo>
                    <a:pt x="952" y="252"/>
                  </a:lnTo>
                  <a:lnTo>
                    <a:pt x="930" y="205"/>
                  </a:lnTo>
                  <a:lnTo>
                    <a:pt x="894" y="157"/>
                  </a:lnTo>
                  <a:lnTo>
                    <a:pt x="849" y="109"/>
                  </a:lnTo>
                  <a:lnTo>
                    <a:pt x="800" y="65"/>
                  </a:lnTo>
                  <a:lnTo>
                    <a:pt x="741" y="32"/>
                  </a:lnTo>
                  <a:lnTo>
                    <a:pt x="678" y="7"/>
                  </a:lnTo>
                  <a:lnTo>
                    <a:pt x="615" y="0"/>
                  </a:lnTo>
                  <a:lnTo>
                    <a:pt x="319" y="0"/>
                  </a:lnTo>
                  <a:close/>
                </a:path>
              </a:pathLst>
            </a:custGeom>
            <a:solidFill>
              <a:srgbClr val="B7B7B7"/>
            </a:solidFill>
            <a:ln w="9525">
              <a:noFill/>
              <a:round/>
              <a:headEnd/>
              <a:tailEnd/>
            </a:ln>
          </p:spPr>
          <p:txBody>
            <a:bodyPr/>
            <a:lstStyle/>
            <a:p>
              <a:endParaRPr lang="en-GB" dirty="0"/>
            </a:p>
          </p:txBody>
        </p:sp>
        <p:sp>
          <p:nvSpPr>
            <p:cNvPr id="17" name="Freeform 15"/>
            <p:cNvSpPr>
              <a:spLocks/>
            </p:cNvSpPr>
            <p:nvPr/>
          </p:nvSpPr>
          <p:spPr bwMode="auto">
            <a:xfrm>
              <a:off x="2460" y="380"/>
              <a:ext cx="939" cy="421"/>
            </a:xfrm>
            <a:custGeom>
              <a:avLst/>
              <a:gdLst>
                <a:gd name="T0" fmla="*/ 315 w 939"/>
                <a:gd name="T1" fmla="*/ 0 h 421"/>
                <a:gd name="T2" fmla="*/ 256 w 939"/>
                <a:gd name="T3" fmla="*/ 7 h 421"/>
                <a:gd name="T4" fmla="*/ 198 w 939"/>
                <a:gd name="T5" fmla="*/ 32 h 421"/>
                <a:gd name="T6" fmla="*/ 144 w 939"/>
                <a:gd name="T7" fmla="*/ 65 h 421"/>
                <a:gd name="T8" fmla="*/ 99 w 939"/>
                <a:gd name="T9" fmla="*/ 109 h 421"/>
                <a:gd name="T10" fmla="*/ 59 w 939"/>
                <a:gd name="T11" fmla="*/ 157 h 421"/>
                <a:gd name="T12" fmla="*/ 27 w 939"/>
                <a:gd name="T13" fmla="*/ 205 h 421"/>
                <a:gd name="T14" fmla="*/ 9 w 939"/>
                <a:gd name="T15" fmla="*/ 252 h 421"/>
                <a:gd name="T16" fmla="*/ 0 w 939"/>
                <a:gd name="T17" fmla="*/ 292 h 421"/>
                <a:gd name="T18" fmla="*/ 9 w 939"/>
                <a:gd name="T19" fmla="*/ 340 h 421"/>
                <a:gd name="T20" fmla="*/ 41 w 939"/>
                <a:gd name="T21" fmla="*/ 384 h 421"/>
                <a:gd name="T22" fmla="*/ 81 w 939"/>
                <a:gd name="T23" fmla="*/ 410 h 421"/>
                <a:gd name="T24" fmla="*/ 108 w 939"/>
                <a:gd name="T25" fmla="*/ 417 h 421"/>
                <a:gd name="T26" fmla="*/ 135 w 939"/>
                <a:gd name="T27" fmla="*/ 421 h 421"/>
                <a:gd name="T28" fmla="*/ 804 w 939"/>
                <a:gd name="T29" fmla="*/ 421 h 421"/>
                <a:gd name="T30" fmla="*/ 831 w 939"/>
                <a:gd name="T31" fmla="*/ 417 h 421"/>
                <a:gd name="T32" fmla="*/ 858 w 939"/>
                <a:gd name="T33" fmla="*/ 410 h 421"/>
                <a:gd name="T34" fmla="*/ 898 w 939"/>
                <a:gd name="T35" fmla="*/ 384 h 421"/>
                <a:gd name="T36" fmla="*/ 930 w 939"/>
                <a:gd name="T37" fmla="*/ 340 h 421"/>
                <a:gd name="T38" fmla="*/ 939 w 939"/>
                <a:gd name="T39" fmla="*/ 292 h 421"/>
                <a:gd name="T40" fmla="*/ 930 w 939"/>
                <a:gd name="T41" fmla="*/ 252 h 421"/>
                <a:gd name="T42" fmla="*/ 907 w 939"/>
                <a:gd name="T43" fmla="*/ 205 h 421"/>
                <a:gd name="T44" fmla="*/ 876 w 939"/>
                <a:gd name="T45" fmla="*/ 157 h 421"/>
                <a:gd name="T46" fmla="*/ 831 w 939"/>
                <a:gd name="T47" fmla="*/ 109 h 421"/>
                <a:gd name="T48" fmla="*/ 782 w 939"/>
                <a:gd name="T49" fmla="*/ 65 h 421"/>
                <a:gd name="T50" fmla="*/ 723 w 939"/>
                <a:gd name="T51" fmla="*/ 32 h 421"/>
                <a:gd name="T52" fmla="*/ 665 w 939"/>
                <a:gd name="T53" fmla="*/ 7 h 421"/>
                <a:gd name="T54" fmla="*/ 602 w 939"/>
                <a:gd name="T55" fmla="*/ 0 h 421"/>
                <a:gd name="T56" fmla="*/ 315 w 939"/>
                <a:gd name="T57" fmla="*/ 0 h 42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939"/>
                <a:gd name="T88" fmla="*/ 0 h 421"/>
                <a:gd name="T89" fmla="*/ 939 w 939"/>
                <a:gd name="T90" fmla="*/ 421 h 421"/>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939" h="421">
                  <a:moveTo>
                    <a:pt x="315" y="0"/>
                  </a:moveTo>
                  <a:lnTo>
                    <a:pt x="256" y="7"/>
                  </a:lnTo>
                  <a:lnTo>
                    <a:pt x="198" y="32"/>
                  </a:lnTo>
                  <a:lnTo>
                    <a:pt x="144" y="65"/>
                  </a:lnTo>
                  <a:lnTo>
                    <a:pt x="99" y="109"/>
                  </a:lnTo>
                  <a:lnTo>
                    <a:pt x="59" y="157"/>
                  </a:lnTo>
                  <a:lnTo>
                    <a:pt x="27" y="205"/>
                  </a:lnTo>
                  <a:lnTo>
                    <a:pt x="9" y="252"/>
                  </a:lnTo>
                  <a:lnTo>
                    <a:pt x="0" y="292"/>
                  </a:lnTo>
                  <a:lnTo>
                    <a:pt x="9" y="340"/>
                  </a:lnTo>
                  <a:lnTo>
                    <a:pt x="41" y="384"/>
                  </a:lnTo>
                  <a:lnTo>
                    <a:pt x="81" y="410"/>
                  </a:lnTo>
                  <a:lnTo>
                    <a:pt x="108" y="417"/>
                  </a:lnTo>
                  <a:lnTo>
                    <a:pt x="135" y="421"/>
                  </a:lnTo>
                  <a:lnTo>
                    <a:pt x="804" y="421"/>
                  </a:lnTo>
                  <a:lnTo>
                    <a:pt x="831" y="417"/>
                  </a:lnTo>
                  <a:lnTo>
                    <a:pt x="858" y="410"/>
                  </a:lnTo>
                  <a:lnTo>
                    <a:pt x="898" y="384"/>
                  </a:lnTo>
                  <a:lnTo>
                    <a:pt x="930" y="340"/>
                  </a:lnTo>
                  <a:lnTo>
                    <a:pt x="939" y="292"/>
                  </a:lnTo>
                  <a:lnTo>
                    <a:pt x="930" y="252"/>
                  </a:lnTo>
                  <a:lnTo>
                    <a:pt x="907" y="205"/>
                  </a:lnTo>
                  <a:lnTo>
                    <a:pt x="876" y="157"/>
                  </a:lnTo>
                  <a:lnTo>
                    <a:pt x="831" y="109"/>
                  </a:lnTo>
                  <a:lnTo>
                    <a:pt x="782" y="65"/>
                  </a:lnTo>
                  <a:lnTo>
                    <a:pt x="723" y="32"/>
                  </a:lnTo>
                  <a:lnTo>
                    <a:pt x="665" y="7"/>
                  </a:lnTo>
                  <a:lnTo>
                    <a:pt x="602" y="0"/>
                  </a:lnTo>
                  <a:lnTo>
                    <a:pt x="315" y="0"/>
                  </a:lnTo>
                  <a:close/>
                </a:path>
              </a:pathLst>
            </a:custGeom>
            <a:solidFill>
              <a:srgbClr val="C0C0C0"/>
            </a:solidFill>
            <a:ln w="9525">
              <a:noFill/>
              <a:round/>
              <a:headEnd/>
              <a:tailEnd/>
            </a:ln>
          </p:spPr>
          <p:txBody>
            <a:bodyPr/>
            <a:lstStyle/>
            <a:p>
              <a:endParaRPr lang="en-GB" dirty="0"/>
            </a:p>
          </p:txBody>
        </p:sp>
        <p:sp>
          <p:nvSpPr>
            <p:cNvPr id="18" name="Oval 16"/>
            <p:cNvSpPr>
              <a:spLocks noChangeArrowheads="1"/>
            </p:cNvSpPr>
            <p:nvPr/>
          </p:nvSpPr>
          <p:spPr bwMode="auto">
            <a:xfrm>
              <a:off x="2460" y="629"/>
              <a:ext cx="135" cy="117"/>
            </a:xfrm>
            <a:prstGeom prst="ellipse">
              <a:avLst/>
            </a:prstGeom>
            <a:solidFill>
              <a:srgbClr val="000000"/>
            </a:solidFill>
            <a:ln w="9525">
              <a:noFill/>
              <a:round/>
              <a:headEnd/>
              <a:tailEnd/>
            </a:ln>
          </p:spPr>
          <p:txBody>
            <a:bodyPr/>
            <a:lstStyle/>
            <a:p>
              <a:endParaRPr lang="en-GB" dirty="0"/>
            </a:p>
          </p:txBody>
        </p:sp>
        <p:sp>
          <p:nvSpPr>
            <p:cNvPr id="19" name="Oval 17"/>
            <p:cNvSpPr>
              <a:spLocks noChangeArrowheads="1"/>
            </p:cNvSpPr>
            <p:nvPr/>
          </p:nvSpPr>
          <p:spPr bwMode="auto">
            <a:xfrm>
              <a:off x="2460" y="632"/>
              <a:ext cx="135" cy="106"/>
            </a:xfrm>
            <a:prstGeom prst="ellipse">
              <a:avLst/>
            </a:prstGeom>
            <a:solidFill>
              <a:srgbClr val="1B1B1B"/>
            </a:solidFill>
            <a:ln w="9525">
              <a:noFill/>
              <a:round/>
              <a:headEnd/>
              <a:tailEnd/>
            </a:ln>
          </p:spPr>
          <p:txBody>
            <a:bodyPr/>
            <a:lstStyle/>
            <a:p>
              <a:endParaRPr lang="en-GB" dirty="0"/>
            </a:p>
          </p:txBody>
        </p:sp>
        <p:sp>
          <p:nvSpPr>
            <p:cNvPr id="20" name="Oval 18"/>
            <p:cNvSpPr>
              <a:spLocks noChangeArrowheads="1"/>
            </p:cNvSpPr>
            <p:nvPr/>
          </p:nvSpPr>
          <p:spPr bwMode="auto">
            <a:xfrm>
              <a:off x="2460" y="632"/>
              <a:ext cx="126" cy="103"/>
            </a:xfrm>
            <a:prstGeom prst="ellipse">
              <a:avLst/>
            </a:prstGeom>
            <a:solidFill>
              <a:srgbClr val="373737"/>
            </a:solidFill>
            <a:ln w="9525">
              <a:noFill/>
              <a:round/>
              <a:headEnd/>
              <a:tailEnd/>
            </a:ln>
          </p:spPr>
          <p:txBody>
            <a:bodyPr/>
            <a:lstStyle/>
            <a:p>
              <a:endParaRPr lang="en-GB" dirty="0"/>
            </a:p>
          </p:txBody>
        </p:sp>
        <p:sp>
          <p:nvSpPr>
            <p:cNvPr id="21" name="Oval 19"/>
            <p:cNvSpPr>
              <a:spLocks noChangeArrowheads="1"/>
            </p:cNvSpPr>
            <p:nvPr/>
          </p:nvSpPr>
          <p:spPr bwMode="auto">
            <a:xfrm>
              <a:off x="2465" y="632"/>
              <a:ext cx="121" cy="99"/>
            </a:xfrm>
            <a:prstGeom prst="ellipse">
              <a:avLst/>
            </a:prstGeom>
            <a:solidFill>
              <a:srgbClr val="525252"/>
            </a:solidFill>
            <a:ln w="9525">
              <a:noFill/>
              <a:round/>
              <a:headEnd/>
              <a:tailEnd/>
            </a:ln>
          </p:spPr>
          <p:txBody>
            <a:bodyPr/>
            <a:lstStyle/>
            <a:p>
              <a:endParaRPr lang="en-GB" dirty="0"/>
            </a:p>
          </p:txBody>
        </p:sp>
        <p:sp>
          <p:nvSpPr>
            <p:cNvPr id="22" name="Oval 20"/>
            <p:cNvSpPr>
              <a:spLocks noChangeArrowheads="1"/>
            </p:cNvSpPr>
            <p:nvPr/>
          </p:nvSpPr>
          <p:spPr bwMode="auto">
            <a:xfrm>
              <a:off x="2465" y="632"/>
              <a:ext cx="117" cy="95"/>
            </a:xfrm>
            <a:prstGeom prst="ellipse">
              <a:avLst/>
            </a:prstGeom>
            <a:solidFill>
              <a:srgbClr val="6E6E6E"/>
            </a:solidFill>
            <a:ln w="9525">
              <a:noFill/>
              <a:round/>
              <a:headEnd/>
              <a:tailEnd/>
            </a:ln>
          </p:spPr>
          <p:txBody>
            <a:bodyPr/>
            <a:lstStyle/>
            <a:p>
              <a:endParaRPr lang="en-GB" dirty="0"/>
            </a:p>
          </p:txBody>
        </p:sp>
        <p:sp>
          <p:nvSpPr>
            <p:cNvPr id="23" name="Oval 21"/>
            <p:cNvSpPr>
              <a:spLocks noChangeArrowheads="1"/>
            </p:cNvSpPr>
            <p:nvPr/>
          </p:nvSpPr>
          <p:spPr bwMode="auto">
            <a:xfrm>
              <a:off x="2465" y="632"/>
              <a:ext cx="112" cy="92"/>
            </a:xfrm>
            <a:prstGeom prst="ellipse">
              <a:avLst/>
            </a:prstGeom>
            <a:solidFill>
              <a:srgbClr val="898989"/>
            </a:solidFill>
            <a:ln w="9525">
              <a:noFill/>
              <a:round/>
              <a:headEnd/>
              <a:tailEnd/>
            </a:ln>
          </p:spPr>
          <p:txBody>
            <a:bodyPr/>
            <a:lstStyle/>
            <a:p>
              <a:endParaRPr lang="en-GB" dirty="0"/>
            </a:p>
          </p:txBody>
        </p:sp>
        <p:sp>
          <p:nvSpPr>
            <p:cNvPr id="24" name="Oval 22"/>
            <p:cNvSpPr>
              <a:spLocks noChangeArrowheads="1"/>
            </p:cNvSpPr>
            <p:nvPr/>
          </p:nvSpPr>
          <p:spPr bwMode="auto">
            <a:xfrm>
              <a:off x="2465" y="632"/>
              <a:ext cx="108" cy="88"/>
            </a:xfrm>
            <a:prstGeom prst="ellipse">
              <a:avLst/>
            </a:prstGeom>
            <a:solidFill>
              <a:srgbClr val="A5A5A5"/>
            </a:solidFill>
            <a:ln w="9525">
              <a:noFill/>
              <a:round/>
              <a:headEnd/>
              <a:tailEnd/>
            </a:ln>
          </p:spPr>
          <p:txBody>
            <a:bodyPr/>
            <a:lstStyle/>
            <a:p>
              <a:endParaRPr lang="en-GB" dirty="0"/>
            </a:p>
          </p:txBody>
        </p:sp>
        <p:sp>
          <p:nvSpPr>
            <p:cNvPr id="25" name="Oval 23"/>
            <p:cNvSpPr>
              <a:spLocks noChangeArrowheads="1"/>
            </p:cNvSpPr>
            <p:nvPr/>
          </p:nvSpPr>
          <p:spPr bwMode="auto">
            <a:xfrm>
              <a:off x="2469" y="636"/>
              <a:ext cx="95" cy="77"/>
            </a:xfrm>
            <a:prstGeom prst="ellipse">
              <a:avLst/>
            </a:prstGeom>
            <a:solidFill>
              <a:srgbClr val="C0C0C0"/>
            </a:solidFill>
            <a:ln w="9525">
              <a:noFill/>
              <a:round/>
              <a:headEnd/>
              <a:tailEnd/>
            </a:ln>
          </p:spPr>
          <p:txBody>
            <a:bodyPr/>
            <a:lstStyle/>
            <a:p>
              <a:endParaRPr lang="en-GB" dirty="0"/>
            </a:p>
          </p:txBody>
        </p:sp>
        <p:sp>
          <p:nvSpPr>
            <p:cNvPr id="26" name="Oval 24"/>
            <p:cNvSpPr>
              <a:spLocks noChangeArrowheads="1"/>
            </p:cNvSpPr>
            <p:nvPr/>
          </p:nvSpPr>
          <p:spPr bwMode="auto">
            <a:xfrm>
              <a:off x="3304" y="629"/>
              <a:ext cx="140" cy="117"/>
            </a:xfrm>
            <a:prstGeom prst="ellipse">
              <a:avLst/>
            </a:prstGeom>
            <a:solidFill>
              <a:srgbClr val="000000"/>
            </a:solidFill>
            <a:ln w="9525">
              <a:noFill/>
              <a:round/>
              <a:headEnd/>
              <a:tailEnd/>
            </a:ln>
          </p:spPr>
          <p:txBody>
            <a:bodyPr/>
            <a:lstStyle/>
            <a:p>
              <a:endParaRPr lang="en-GB" dirty="0"/>
            </a:p>
          </p:txBody>
        </p:sp>
        <p:sp>
          <p:nvSpPr>
            <p:cNvPr id="27" name="Oval 25"/>
            <p:cNvSpPr>
              <a:spLocks noChangeArrowheads="1"/>
            </p:cNvSpPr>
            <p:nvPr/>
          </p:nvSpPr>
          <p:spPr bwMode="auto">
            <a:xfrm>
              <a:off x="3304" y="632"/>
              <a:ext cx="131" cy="106"/>
            </a:xfrm>
            <a:prstGeom prst="ellipse">
              <a:avLst/>
            </a:prstGeom>
            <a:solidFill>
              <a:srgbClr val="1B1B1B"/>
            </a:solidFill>
            <a:ln w="9525">
              <a:noFill/>
              <a:round/>
              <a:headEnd/>
              <a:tailEnd/>
            </a:ln>
          </p:spPr>
          <p:txBody>
            <a:bodyPr/>
            <a:lstStyle/>
            <a:p>
              <a:endParaRPr lang="en-GB" dirty="0"/>
            </a:p>
          </p:txBody>
        </p:sp>
        <p:sp>
          <p:nvSpPr>
            <p:cNvPr id="28" name="Oval 26"/>
            <p:cNvSpPr>
              <a:spLocks noChangeArrowheads="1"/>
            </p:cNvSpPr>
            <p:nvPr/>
          </p:nvSpPr>
          <p:spPr bwMode="auto">
            <a:xfrm>
              <a:off x="3309" y="632"/>
              <a:ext cx="126" cy="103"/>
            </a:xfrm>
            <a:prstGeom prst="ellipse">
              <a:avLst/>
            </a:prstGeom>
            <a:solidFill>
              <a:srgbClr val="373737"/>
            </a:solidFill>
            <a:ln w="9525">
              <a:noFill/>
              <a:round/>
              <a:headEnd/>
              <a:tailEnd/>
            </a:ln>
          </p:spPr>
          <p:txBody>
            <a:bodyPr/>
            <a:lstStyle/>
            <a:p>
              <a:endParaRPr lang="en-GB" dirty="0"/>
            </a:p>
          </p:txBody>
        </p:sp>
        <p:sp>
          <p:nvSpPr>
            <p:cNvPr id="29" name="Oval 27"/>
            <p:cNvSpPr>
              <a:spLocks noChangeArrowheads="1"/>
            </p:cNvSpPr>
            <p:nvPr/>
          </p:nvSpPr>
          <p:spPr bwMode="auto">
            <a:xfrm>
              <a:off x="3309" y="632"/>
              <a:ext cx="121" cy="99"/>
            </a:xfrm>
            <a:prstGeom prst="ellipse">
              <a:avLst/>
            </a:prstGeom>
            <a:solidFill>
              <a:srgbClr val="525252"/>
            </a:solidFill>
            <a:ln w="9525">
              <a:noFill/>
              <a:round/>
              <a:headEnd/>
              <a:tailEnd/>
            </a:ln>
          </p:spPr>
          <p:txBody>
            <a:bodyPr/>
            <a:lstStyle/>
            <a:p>
              <a:endParaRPr lang="en-GB" dirty="0"/>
            </a:p>
          </p:txBody>
        </p:sp>
        <p:sp>
          <p:nvSpPr>
            <p:cNvPr id="30" name="Oval 28"/>
            <p:cNvSpPr>
              <a:spLocks noChangeArrowheads="1"/>
            </p:cNvSpPr>
            <p:nvPr/>
          </p:nvSpPr>
          <p:spPr bwMode="auto">
            <a:xfrm>
              <a:off x="3309" y="632"/>
              <a:ext cx="117" cy="95"/>
            </a:xfrm>
            <a:prstGeom prst="ellipse">
              <a:avLst/>
            </a:prstGeom>
            <a:solidFill>
              <a:srgbClr val="6E6E6E"/>
            </a:solidFill>
            <a:ln w="9525">
              <a:noFill/>
              <a:round/>
              <a:headEnd/>
              <a:tailEnd/>
            </a:ln>
          </p:spPr>
          <p:txBody>
            <a:bodyPr/>
            <a:lstStyle/>
            <a:p>
              <a:endParaRPr lang="en-GB" dirty="0"/>
            </a:p>
          </p:txBody>
        </p:sp>
        <p:sp>
          <p:nvSpPr>
            <p:cNvPr id="31" name="Oval 29"/>
            <p:cNvSpPr>
              <a:spLocks noChangeArrowheads="1"/>
            </p:cNvSpPr>
            <p:nvPr/>
          </p:nvSpPr>
          <p:spPr bwMode="auto">
            <a:xfrm>
              <a:off x="3313" y="632"/>
              <a:ext cx="104" cy="92"/>
            </a:xfrm>
            <a:prstGeom prst="ellipse">
              <a:avLst/>
            </a:prstGeom>
            <a:solidFill>
              <a:srgbClr val="898989"/>
            </a:solidFill>
            <a:ln w="9525">
              <a:noFill/>
              <a:round/>
              <a:headEnd/>
              <a:tailEnd/>
            </a:ln>
          </p:spPr>
          <p:txBody>
            <a:bodyPr/>
            <a:lstStyle/>
            <a:p>
              <a:endParaRPr lang="en-GB" dirty="0"/>
            </a:p>
          </p:txBody>
        </p:sp>
        <p:sp>
          <p:nvSpPr>
            <p:cNvPr id="32" name="Oval 30"/>
            <p:cNvSpPr>
              <a:spLocks noChangeArrowheads="1"/>
            </p:cNvSpPr>
            <p:nvPr/>
          </p:nvSpPr>
          <p:spPr bwMode="auto">
            <a:xfrm>
              <a:off x="3313" y="632"/>
              <a:ext cx="104" cy="88"/>
            </a:xfrm>
            <a:prstGeom prst="ellipse">
              <a:avLst/>
            </a:prstGeom>
            <a:solidFill>
              <a:srgbClr val="A5A5A5"/>
            </a:solidFill>
            <a:ln w="9525">
              <a:noFill/>
              <a:round/>
              <a:headEnd/>
              <a:tailEnd/>
            </a:ln>
          </p:spPr>
          <p:txBody>
            <a:bodyPr/>
            <a:lstStyle/>
            <a:p>
              <a:endParaRPr lang="en-GB" dirty="0"/>
            </a:p>
          </p:txBody>
        </p:sp>
        <p:sp>
          <p:nvSpPr>
            <p:cNvPr id="33" name="Oval 31"/>
            <p:cNvSpPr>
              <a:spLocks noChangeArrowheads="1"/>
            </p:cNvSpPr>
            <p:nvPr/>
          </p:nvSpPr>
          <p:spPr bwMode="auto">
            <a:xfrm>
              <a:off x="3313" y="636"/>
              <a:ext cx="99" cy="77"/>
            </a:xfrm>
            <a:prstGeom prst="ellipse">
              <a:avLst/>
            </a:prstGeom>
            <a:solidFill>
              <a:srgbClr val="C0C0C0"/>
            </a:solidFill>
            <a:ln w="9525">
              <a:noFill/>
              <a:round/>
              <a:headEnd/>
              <a:tailEnd/>
            </a:ln>
          </p:spPr>
          <p:txBody>
            <a:bodyPr/>
            <a:lstStyle/>
            <a:p>
              <a:endParaRPr lang="en-GB" dirty="0"/>
            </a:p>
          </p:txBody>
        </p:sp>
        <p:sp>
          <p:nvSpPr>
            <p:cNvPr id="34" name="Freeform 32"/>
            <p:cNvSpPr>
              <a:spLocks/>
            </p:cNvSpPr>
            <p:nvPr/>
          </p:nvSpPr>
          <p:spPr bwMode="auto">
            <a:xfrm>
              <a:off x="2151" y="255"/>
              <a:ext cx="1562" cy="666"/>
            </a:xfrm>
            <a:custGeom>
              <a:avLst/>
              <a:gdLst>
                <a:gd name="T0" fmla="*/ 601 w 1562"/>
                <a:gd name="T1" fmla="*/ 0 h 666"/>
                <a:gd name="T2" fmla="*/ 493 w 1562"/>
                <a:gd name="T3" fmla="*/ 297 h 666"/>
                <a:gd name="T4" fmla="*/ 525 w 1562"/>
                <a:gd name="T5" fmla="*/ 527 h 666"/>
                <a:gd name="T6" fmla="*/ 49 w 1562"/>
                <a:gd name="T7" fmla="*/ 527 h 666"/>
                <a:gd name="T8" fmla="*/ 0 w 1562"/>
                <a:gd name="T9" fmla="*/ 666 h 666"/>
                <a:gd name="T10" fmla="*/ 1562 w 1562"/>
                <a:gd name="T11" fmla="*/ 666 h 666"/>
                <a:gd name="T12" fmla="*/ 1535 w 1562"/>
                <a:gd name="T13" fmla="*/ 527 h 666"/>
                <a:gd name="T14" fmla="*/ 1055 w 1562"/>
                <a:gd name="T15" fmla="*/ 527 h 666"/>
                <a:gd name="T16" fmla="*/ 1086 w 1562"/>
                <a:gd name="T17" fmla="*/ 297 h 666"/>
                <a:gd name="T18" fmla="*/ 974 w 1562"/>
                <a:gd name="T19" fmla="*/ 0 h 666"/>
                <a:gd name="T20" fmla="*/ 601 w 1562"/>
                <a:gd name="T21" fmla="*/ 0 h 666"/>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562"/>
                <a:gd name="T34" fmla="*/ 0 h 666"/>
                <a:gd name="T35" fmla="*/ 1562 w 1562"/>
                <a:gd name="T36" fmla="*/ 666 h 66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562" h="666">
                  <a:moveTo>
                    <a:pt x="601" y="0"/>
                  </a:moveTo>
                  <a:lnTo>
                    <a:pt x="493" y="297"/>
                  </a:lnTo>
                  <a:lnTo>
                    <a:pt x="525" y="527"/>
                  </a:lnTo>
                  <a:lnTo>
                    <a:pt x="49" y="527"/>
                  </a:lnTo>
                  <a:lnTo>
                    <a:pt x="0" y="666"/>
                  </a:lnTo>
                  <a:lnTo>
                    <a:pt x="1562" y="666"/>
                  </a:lnTo>
                  <a:lnTo>
                    <a:pt x="1535" y="527"/>
                  </a:lnTo>
                  <a:lnTo>
                    <a:pt x="1055" y="527"/>
                  </a:lnTo>
                  <a:lnTo>
                    <a:pt x="1086" y="297"/>
                  </a:lnTo>
                  <a:lnTo>
                    <a:pt x="974" y="0"/>
                  </a:lnTo>
                  <a:lnTo>
                    <a:pt x="601" y="0"/>
                  </a:lnTo>
                  <a:close/>
                </a:path>
              </a:pathLst>
            </a:custGeom>
            <a:solidFill>
              <a:srgbClr val="C0C0C0"/>
            </a:solidFill>
            <a:ln w="0">
              <a:solidFill>
                <a:srgbClr val="FFFFFF"/>
              </a:solidFill>
              <a:round/>
              <a:headEnd/>
              <a:tailEnd/>
            </a:ln>
          </p:spPr>
          <p:txBody>
            <a:bodyPr/>
            <a:lstStyle/>
            <a:p>
              <a:endParaRPr lang="en-GB" dirty="0"/>
            </a:p>
          </p:txBody>
        </p:sp>
        <p:sp>
          <p:nvSpPr>
            <p:cNvPr id="35" name="Rectangle 33"/>
            <p:cNvSpPr>
              <a:spLocks noChangeArrowheads="1"/>
            </p:cNvSpPr>
            <p:nvPr/>
          </p:nvSpPr>
          <p:spPr bwMode="auto">
            <a:xfrm>
              <a:off x="2142" y="914"/>
              <a:ext cx="1584" cy="44"/>
            </a:xfrm>
            <a:prstGeom prst="rect">
              <a:avLst/>
            </a:prstGeom>
            <a:solidFill>
              <a:srgbClr val="808080"/>
            </a:solidFill>
            <a:ln w="9525">
              <a:noFill/>
              <a:miter lim="800000"/>
              <a:headEnd/>
              <a:tailEnd/>
            </a:ln>
          </p:spPr>
          <p:txBody>
            <a:bodyPr/>
            <a:lstStyle/>
            <a:p>
              <a:endParaRPr lang="en-GB" dirty="0"/>
            </a:p>
          </p:txBody>
        </p:sp>
        <p:sp>
          <p:nvSpPr>
            <p:cNvPr id="36" name="Freeform 34"/>
            <p:cNvSpPr>
              <a:spLocks/>
            </p:cNvSpPr>
            <p:nvPr/>
          </p:nvSpPr>
          <p:spPr bwMode="auto">
            <a:xfrm>
              <a:off x="2689" y="277"/>
              <a:ext cx="517" cy="286"/>
            </a:xfrm>
            <a:custGeom>
              <a:avLst/>
              <a:gdLst>
                <a:gd name="T0" fmla="*/ 0 w 517"/>
                <a:gd name="T1" fmla="*/ 286 h 286"/>
                <a:gd name="T2" fmla="*/ 95 w 517"/>
                <a:gd name="T3" fmla="*/ 0 h 286"/>
                <a:gd name="T4" fmla="*/ 427 w 517"/>
                <a:gd name="T5" fmla="*/ 4 h 286"/>
                <a:gd name="T6" fmla="*/ 517 w 517"/>
                <a:gd name="T7" fmla="*/ 282 h 286"/>
                <a:gd name="T8" fmla="*/ 395 w 517"/>
                <a:gd name="T9" fmla="*/ 44 h 286"/>
                <a:gd name="T10" fmla="*/ 113 w 517"/>
                <a:gd name="T11" fmla="*/ 44 h 286"/>
                <a:gd name="T12" fmla="*/ 0 w 517"/>
                <a:gd name="T13" fmla="*/ 286 h 286"/>
                <a:gd name="T14" fmla="*/ 0 60000 65536"/>
                <a:gd name="T15" fmla="*/ 0 60000 65536"/>
                <a:gd name="T16" fmla="*/ 0 60000 65536"/>
                <a:gd name="T17" fmla="*/ 0 60000 65536"/>
                <a:gd name="T18" fmla="*/ 0 60000 65536"/>
                <a:gd name="T19" fmla="*/ 0 60000 65536"/>
                <a:gd name="T20" fmla="*/ 0 60000 65536"/>
                <a:gd name="T21" fmla="*/ 0 w 517"/>
                <a:gd name="T22" fmla="*/ 0 h 286"/>
                <a:gd name="T23" fmla="*/ 517 w 517"/>
                <a:gd name="T24" fmla="*/ 286 h 28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17" h="286">
                  <a:moveTo>
                    <a:pt x="0" y="286"/>
                  </a:moveTo>
                  <a:lnTo>
                    <a:pt x="95" y="0"/>
                  </a:lnTo>
                  <a:lnTo>
                    <a:pt x="427" y="4"/>
                  </a:lnTo>
                  <a:lnTo>
                    <a:pt x="517" y="282"/>
                  </a:lnTo>
                  <a:lnTo>
                    <a:pt x="395" y="44"/>
                  </a:lnTo>
                  <a:lnTo>
                    <a:pt x="113" y="44"/>
                  </a:lnTo>
                  <a:lnTo>
                    <a:pt x="0" y="286"/>
                  </a:lnTo>
                  <a:close/>
                </a:path>
              </a:pathLst>
            </a:custGeom>
            <a:solidFill>
              <a:srgbClr val="404040"/>
            </a:solidFill>
            <a:ln w="9525">
              <a:noFill/>
              <a:round/>
              <a:headEnd/>
              <a:tailEnd/>
            </a:ln>
          </p:spPr>
          <p:txBody>
            <a:bodyPr/>
            <a:lstStyle/>
            <a:p>
              <a:endParaRPr lang="en-GB" dirty="0"/>
            </a:p>
          </p:txBody>
        </p:sp>
        <p:sp>
          <p:nvSpPr>
            <p:cNvPr id="37" name="AutoShape 35"/>
            <p:cNvSpPr>
              <a:spLocks noChangeArrowheads="1"/>
            </p:cNvSpPr>
            <p:nvPr/>
          </p:nvSpPr>
          <p:spPr bwMode="auto">
            <a:xfrm>
              <a:off x="2797" y="369"/>
              <a:ext cx="310" cy="29"/>
            </a:xfrm>
            <a:prstGeom prst="roundRect">
              <a:avLst>
                <a:gd name="adj" fmla="val 31250"/>
              </a:avLst>
            </a:prstGeom>
            <a:solidFill>
              <a:srgbClr val="FFFFFF"/>
            </a:solidFill>
            <a:ln w="9525">
              <a:noFill/>
              <a:round/>
              <a:headEnd/>
              <a:tailEnd/>
            </a:ln>
          </p:spPr>
          <p:txBody>
            <a:bodyPr/>
            <a:lstStyle/>
            <a:p>
              <a:endParaRPr lang="en-GB" dirty="0"/>
            </a:p>
          </p:txBody>
        </p:sp>
        <p:sp>
          <p:nvSpPr>
            <p:cNvPr id="38" name="AutoShape 36"/>
            <p:cNvSpPr>
              <a:spLocks noChangeArrowheads="1"/>
            </p:cNvSpPr>
            <p:nvPr/>
          </p:nvSpPr>
          <p:spPr bwMode="auto">
            <a:xfrm>
              <a:off x="2797" y="376"/>
              <a:ext cx="310" cy="18"/>
            </a:xfrm>
            <a:prstGeom prst="roundRect">
              <a:avLst>
                <a:gd name="adj" fmla="val 50000"/>
              </a:avLst>
            </a:prstGeom>
            <a:solidFill>
              <a:srgbClr val="404040"/>
            </a:solidFill>
            <a:ln w="9525">
              <a:noFill/>
              <a:round/>
              <a:headEnd/>
              <a:tailEnd/>
            </a:ln>
          </p:spPr>
          <p:txBody>
            <a:bodyPr/>
            <a:lstStyle/>
            <a:p>
              <a:endParaRPr lang="en-GB" dirty="0"/>
            </a:p>
          </p:txBody>
        </p:sp>
        <p:sp>
          <p:nvSpPr>
            <p:cNvPr id="39" name="AutoShape 37"/>
            <p:cNvSpPr>
              <a:spLocks noChangeArrowheads="1"/>
            </p:cNvSpPr>
            <p:nvPr/>
          </p:nvSpPr>
          <p:spPr bwMode="auto">
            <a:xfrm>
              <a:off x="2797" y="416"/>
              <a:ext cx="310" cy="29"/>
            </a:xfrm>
            <a:prstGeom prst="roundRect">
              <a:avLst>
                <a:gd name="adj" fmla="val 31250"/>
              </a:avLst>
            </a:prstGeom>
            <a:solidFill>
              <a:srgbClr val="FFFFFF"/>
            </a:solidFill>
            <a:ln w="9525">
              <a:noFill/>
              <a:round/>
              <a:headEnd/>
              <a:tailEnd/>
            </a:ln>
          </p:spPr>
          <p:txBody>
            <a:bodyPr/>
            <a:lstStyle/>
            <a:p>
              <a:endParaRPr lang="en-GB" dirty="0"/>
            </a:p>
          </p:txBody>
        </p:sp>
        <p:sp>
          <p:nvSpPr>
            <p:cNvPr id="40" name="AutoShape 38"/>
            <p:cNvSpPr>
              <a:spLocks noChangeArrowheads="1"/>
            </p:cNvSpPr>
            <p:nvPr/>
          </p:nvSpPr>
          <p:spPr bwMode="auto">
            <a:xfrm>
              <a:off x="2797" y="423"/>
              <a:ext cx="310" cy="19"/>
            </a:xfrm>
            <a:prstGeom prst="roundRect">
              <a:avLst>
                <a:gd name="adj" fmla="val 50000"/>
              </a:avLst>
            </a:prstGeom>
            <a:solidFill>
              <a:srgbClr val="404040"/>
            </a:solidFill>
            <a:ln w="9525">
              <a:noFill/>
              <a:round/>
              <a:headEnd/>
              <a:tailEnd/>
            </a:ln>
          </p:spPr>
          <p:txBody>
            <a:bodyPr/>
            <a:lstStyle/>
            <a:p>
              <a:endParaRPr lang="en-GB" dirty="0"/>
            </a:p>
          </p:txBody>
        </p:sp>
        <p:sp>
          <p:nvSpPr>
            <p:cNvPr id="41" name="AutoShape 39"/>
            <p:cNvSpPr>
              <a:spLocks noChangeArrowheads="1"/>
            </p:cNvSpPr>
            <p:nvPr/>
          </p:nvSpPr>
          <p:spPr bwMode="auto">
            <a:xfrm>
              <a:off x="2797" y="467"/>
              <a:ext cx="310" cy="30"/>
            </a:xfrm>
            <a:prstGeom prst="roundRect">
              <a:avLst>
                <a:gd name="adj" fmla="val 31250"/>
              </a:avLst>
            </a:prstGeom>
            <a:solidFill>
              <a:srgbClr val="FFFFFF"/>
            </a:solidFill>
            <a:ln w="9525">
              <a:noFill/>
              <a:round/>
              <a:headEnd/>
              <a:tailEnd/>
            </a:ln>
          </p:spPr>
          <p:txBody>
            <a:bodyPr/>
            <a:lstStyle/>
            <a:p>
              <a:endParaRPr lang="en-GB" dirty="0"/>
            </a:p>
          </p:txBody>
        </p:sp>
        <p:sp>
          <p:nvSpPr>
            <p:cNvPr id="42" name="AutoShape 40"/>
            <p:cNvSpPr>
              <a:spLocks noChangeArrowheads="1"/>
            </p:cNvSpPr>
            <p:nvPr/>
          </p:nvSpPr>
          <p:spPr bwMode="auto">
            <a:xfrm>
              <a:off x="2797" y="475"/>
              <a:ext cx="310" cy="25"/>
            </a:xfrm>
            <a:prstGeom prst="roundRect">
              <a:avLst>
                <a:gd name="adj" fmla="val 35713"/>
              </a:avLst>
            </a:prstGeom>
            <a:solidFill>
              <a:srgbClr val="404040"/>
            </a:solidFill>
            <a:ln w="9525">
              <a:noFill/>
              <a:round/>
              <a:headEnd/>
              <a:tailEnd/>
            </a:ln>
          </p:spPr>
          <p:txBody>
            <a:bodyPr/>
            <a:lstStyle/>
            <a:p>
              <a:endParaRPr lang="en-GB" dirty="0"/>
            </a:p>
          </p:txBody>
        </p:sp>
        <p:sp>
          <p:nvSpPr>
            <p:cNvPr id="43" name="AutoShape 41"/>
            <p:cNvSpPr>
              <a:spLocks noChangeArrowheads="1"/>
            </p:cNvSpPr>
            <p:nvPr/>
          </p:nvSpPr>
          <p:spPr bwMode="auto">
            <a:xfrm>
              <a:off x="2734" y="519"/>
              <a:ext cx="431" cy="29"/>
            </a:xfrm>
            <a:prstGeom prst="roundRect">
              <a:avLst>
                <a:gd name="adj" fmla="val 37500"/>
              </a:avLst>
            </a:prstGeom>
            <a:solidFill>
              <a:srgbClr val="FFFFFF"/>
            </a:solidFill>
            <a:ln w="9525">
              <a:noFill/>
              <a:round/>
              <a:headEnd/>
              <a:tailEnd/>
            </a:ln>
          </p:spPr>
          <p:txBody>
            <a:bodyPr/>
            <a:lstStyle/>
            <a:p>
              <a:endParaRPr lang="en-GB" dirty="0"/>
            </a:p>
          </p:txBody>
        </p:sp>
        <p:sp>
          <p:nvSpPr>
            <p:cNvPr id="44" name="AutoShape 42"/>
            <p:cNvSpPr>
              <a:spLocks noChangeArrowheads="1"/>
            </p:cNvSpPr>
            <p:nvPr/>
          </p:nvSpPr>
          <p:spPr bwMode="auto">
            <a:xfrm>
              <a:off x="2734" y="526"/>
              <a:ext cx="431" cy="26"/>
            </a:xfrm>
            <a:prstGeom prst="roundRect">
              <a:avLst>
                <a:gd name="adj" fmla="val 35713"/>
              </a:avLst>
            </a:prstGeom>
            <a:solidFill>
              <a:srgbClr val="404040"/>
            </a:solidFill>
            <a:ln w="9525">
              <a:noFill/>
              <a:round/>
              <a:headEnd/>
              <a:tailEnd/>
            </a:ln>
          </p:spPr>
          <p:txBody>
            <a:bodyPr/>
            <a:lstStyle/>
            <a:p>
              <a:endParaRPr lang="en-GB" dirty="0"/>
            </a:p>
          </p:txBody>
        </p:sp>
        <p:sp>
          <p:nvSpPr>
            <p:cNvPr id="45" name="AutoShape 43"/>
            <p:cNvSpPr>
              <a:spLocks noChangeArrowheads="1"/>
            </p:cNvSpPr>
            <p:nvPr/>
          </p:nvSpPr>
          <p:spPr bwMode="auto">
            <a:xfrm>
              <a:off x="2734" y="577"/>
              <a:ext cx="431" cy="26"/>
            </a:xfrm>
            <a:prstGeom prst="roundRect">
              <a:avLst>
                <a:gd name="adj" fmla="val 42856"/>
              </a:avLst>
            </a:prstGeom>
            <a:solidFill>
              <a:srgbClr val="FFFFFF"/>
            </a:solidFill>
            <a:ln w="9525">
              <a:noFill/>
              <a:round/>
              <a:headEnd/>
              <a:tailEnd/>
            </a:ln>
          </p:spPr>
          <p:txBody>
            <a:bodyPr/>
            <a:lstStyle/>
            <a:p>
              <a:endParaRPr lang="en-GB" dirty="0"/>
            </a:p>
          </p:txBody>
        </p:sp>
        <p:sp>
          <p:nvSpPr>
            <p:cNvPr id="46" name="AutoShape 44"/>
            <p:cNvSpPr>
              <a:spLocks noChangeArrowheads="1"/>
            </p:cNvSpPr>
            <p:nvPr/>
          </p:nvSpPr>
          <p:spPr bwMode="auto">
            <a:xfrm>
              <a:off x="2734" y="585"/>
              <a:ext cx="431" cy="18"/>
            </a:xfrm>
            <a:prstGeom prst="roundRect">
              <a:avLst>
                <a:gd name="adj" fmla="val 50000"/>
              </a:avLst>
            </a:prstGeom>
            <a:solidFill>
              <a:srgbClr val="404040"/>
            </a:solidFill>
            <a:ln w="9525">
              <a:noFill/>
              <a:round/>
              <a:headEnd/>
              <a:tailEnd/>
            </a:ln>
          </p:spPr>
          <p:txBody>
            <a:bodyPr/>
            <a:lstStyle/>
            <a:p>
              <a:endParaRPr lang="en-GB" dirty="0"/>
            </a:p>
          </p:txBody>
        </p:sp>
        <p:sp>
          <p:nvSpPr>
            <p:cNvPr id="47" name="AutoShape 45"/>
            <p:cNvSpPr>
              <a:spLocks noChangeArrowheads="1"/>
            </p:cNvSpPr>
            <p:nvPr/>
          </p:nvSpPr>
          <p:spPr bwMode="auto">
            <a:xfrm>
              <a:off x="2734" y="625"/>
              <a:ext cx="431" cy="29"/>
            </a:xfrm>
            <a:prstGeom prst="roundRect">
              <a:avLst>
                <a:gd name="adj" fmla="val 37500"/>
              </a:avLst>
            </a:prstGeom>
            <a:solidFill>
              <a:srgbClr val="FFFFFF"/>
            </a:solidFill>
            <a:ln w="9525">
              <a:noFill/>
              <a:round/>
              <a:headEnd/>
              <a:tailEnd/>
            </a:ln>
          </p:spPr>
          <p:txBody>
            <a:bodyPr/>
            <a:lstStyle/>
            <a:p>
              <a:endParaRPr lang="en-GB" dirty="0"/>
            </a:p>
          </p:txBody>
        </p:sp>
        <p:sp>
          <p:nvSpPr>
            <p:cNvPr id="48" name="AutoShape 46"/>
            <p:cNvSpPr>
              <a:spLocks noChangeArrowheads="1"/>
            </p:cNvSpPr>
            <p:nvPr/>
          </p:nvSpPr>
          <p:spPr bwMode="auto">
            <a:xfrm>
              <a:off x="2734" y="632"/>
              <a:ext cx="431" cy="22"/>
            </a:xfrm>
            <a:prstGeom prst="roundRect">
              <a:avLst>
                <a:gd name="adj" fmla="val 41667"/>
              </a:avLst>
            </a:prstGeom>
            <a:solidFill>
              <a:srgbClr val="404040"/>
            </a:solidFill>
            <a:ln w="9525">
              <a:noFill/>
              <a:round/>
              <a:headEnd/>
              <a:tailEnd/>
            </a:ln>
          </p:spPr>
          <p:txBody>
            <a:bodyPr/>
            <a:lstStyle/>
            <a:p>
              <a:endParaRPr lang="en-GB" dirty="0"/>
            </a:p>
          </p:txBody>
        </p:sp>
      </p:grpSp>
      <p:sp>
        <p:nvSpPr>
          <p:cNvPr id="49" name="TextBox 48"/>
          <p:cNvSpPr txBox="1"/>
          <p:nvPr/>
        </p:nvSpPr>
        <p:spPr>
          <a:xfrm>
            <a:off x="3144182" y="3026482"/>
            <a:ext cx="3069285" cy="584776"/>
          </a:xfrm>
          <a:prstGeom prst="rect">
            <a:avLst/>
          </a:prstGeom>
          <a:noFill/>
        </p:spPr>
        <p:txBody>
          <a:bodyPr wrap="square" rtlCol="0">
            <a:spAutoFit/>
          </a:bodyPr>
          <a:lstStyle/>
          <a:p>
            <a:pPr algn="ctr"/>
            <a:r>
              <a:rPr lang="en-GB" sz="3200" b="1" dirty="0">
                <a:solidFill>
                  <a:schemeClr val="accent1">
                    <a:lumMod val="25000"/>
                  </a:schemeClr>
                </a:solidFill>
                <a:latin typeface="Calibri" pitchFamily="34" charset="0"/>
              </a:rPr>
              <a:t>Trainers</a:t>
            </a:r>
            <a:endParaRPr lang="en-US" sz="3200" dirty="0"/>
          </a:p>
        </p:txBody>
      </p:sp>
    </p:spTree>
    <p:extLst>
      <p:ext uri="{BB962C8B-B14F-4D97-AF65-F5344CB8AC3E}">
        <p14:creationId xmlns:p14="http://schemas.microsoft.com/office/powerpoint/2010/main" val="316766690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2850</TotalTime>
  <Words>1150</Words>
  <Application>Microsoft Macintosh PowerPoint</Application>
  <PresentationFormat>On-screen Show (4:3)</PresentationFormat>
  <Paragraphs>104</Paragraphs>
  <Slides>17</Slides>
  <Notes>12</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17</vt:i4>
      </vt:variant>
    </vt:vector>
  </HeadingPairs>
  <TitlesOfParts>
    <vt:vector size="21" baseType="lpstr">
      <vt:lpstr>Arial</vt:lpstr>
      <vt:lpstr>Calibri</vt:lpstr>
      <vt:lpstr>Wingdings</vt:lpstr>
      <vt:lpstr>Office Theme</vt:lpstr>
      <vt:lpstr>Advanced Cybercrime Training for Judges and Prosecutors</vt:lpstr>
      <vt:lpstr>Health and Safety</vt:lpstr>
      <vt:lpstr>PowerPoint Presentation</vt:lpstr>
      <vt:lpstr> Course Background</vt:lpstr>
      <vt:lpstr>Why is This Training Necessary</vt:lpstr>
      <vt:lpstr>PowerPoint Presentation</vt:lpstr>
      <vt:lpstr>Course Aim</vt:lpstr>
      <vt:lpstr>Session Objectives</vt:lpstr>
      <vt:lpstr>PowerPoint Presentation</vt:lpstr>
      <vt:lpstr>Trainers</vt:lpstr>
      <vt:lpstr>PowerPoint Presentation</vt:lpstr>
      <vt:lpstr>Methodology</vt:lpstr>
      <vt:lpstr>Course Timetable “Advanced” Cybercrime &amp; Electronic Evidence Course Agenda</vt:lpstr>
      <vt:lpstr>PowerPoint Presentation</vt:lpstr>
      <vt:lpstr>Introductions</vt:lpstr>
      <vt:lpstr>Summary of Session Objectives</vt:lpstr>
      <vt:lpstr>PowerPoint Presentation</vt:lpstr>
    </vt:vector>
  </TitlesOfParts>
  <Company>Technology Risk Limited</Company>
  <LinksUpToDate>false</LinksUpToDate>
  <SharedDoc>false</SharedDoc>
  <HyperlinksChanged>false</HyperlinksChanged>
  <AppVersion>16.0011</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Introductory Cybercrime Training for Judges and Prosecutors</dc:title>
  <dc:creator>Nigel Jones</dc:creator>
  <cp:lastModifiedBy>Microsoft Office User</cp:lastModifiedBy>
  <cp:revision>27</cp:revision>
  <dcterms:created xsi:type="dcterms:W3CDTF">2012-01-30T11:04:42Z</dcterms:created>
  <dcterms:modified xsi:type="dcterms:W3CDTF">2018-03-27T09:43:25Z</dcterms:modified>
</cp:coreProperties>
</file>