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7" r:id="rId3"/>
    <p:sldId id="291" r:id="rId4"/>
    <p:sldId id="292" r:id="rId5"/>
    <p:sldId id="293" r:id="rId6"/>
    <p:sldId id="294" r:id="rId7"/>
    <p:sldId id="297" r:id="rId8"/>
    <p:sldId id="295" r:id="rId9"/>
    <p:sldId id="298" r:id="rId10"/>
    <p:sldId id="299" r:id="rId11"/>
    <p:sldId id="300" r:id="rId12"/>
    <p:sldId id="301" r:id="rId13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82857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5300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42" y="0"/>
            <a:ext cx="2949575" cy="495300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12E9B464-C2AD-4E75-8DC6-872BF168D94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9113"/>
            <a:ext cx="2949575" cy="495300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42" y="9409113"/>
            <a:ext cx="2949575" cy="495300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84A248BC-231C-489A-B896-588DA2A3C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787" cy="495300"/>
          </a:xfrm>
          <a:prstGeom prst="rect">
            <a:avLst/>
          </a:prstGeom>
        </p:spPr>
        <p:txBody>
          <a:bodyPr vert="horz" lIns="91380" tIns="45690" rIns="91380" bIns="456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4" y="0"/>
            <a:ext cx="2949787" cy="495300"/>
          </a:xfrm>
          <a:prstGeom prst="rect">
            <a:avLst/>
          </a:prstGeom>
        </p:spPr>
        <p:txBody>
          <a:bodyPr vert="horz" lIns="91380" tIns="45690" rIns="91380" bIns="45690" rtlCol="0"/>
          <a:lstStyle>
            <a:lvl1pPr algn="r">
              <a:defRPr sz="1200"/>
            </a:lvl1pPr>
          </a:lstStyle>
          <a:p>
            <a:fld id="{82E89FCD-005F-4482-8F59-3ABCEDA770FE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0" tIns="45690" rIns="91380" bIns="456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05356"/>
            <a:ext cx="5445760" cy="4457700"/>
          </a:xfrm>
          <a:prstGeom prst="rect">
            <a:avLst/>
          </a:prstGeom>
        </p:spPr>
        <p:txBody>
          <a:bodyPr vert="horz" lIns="91380" tIns="45690" rIns="91380" bIns="456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08981"/>
            <a:ext cx="2949787" cy="495300"/>
          </a:xfrm>
          <a:prstGeom prst="rect">
            <a:avLst/>
          </a:prstGeom>
        </p:spPr>
        <p:txBody>
          <a:bodyPr vert="horz" lIns="91380" tIns="45690" rIns="91380" bIns="456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4" y="9408981"/>
            <a:ext cx="2949787" cy="495300"/>
          </a:xfrm>
          <a:prstGeom prst="rect">
            <a:avLst/>
          </a:prstGeom>
        </p:spPr>
        <p:txBody>
          <a:bodyPr vert="horz" lIns="91380" tIns="45690" rIns="91380" bIns="45690" rtlCol="0" anchor="b"/>
          <a:lstStyle>
            <a:lvl1pPr algn="r">
              <a:defRPr sz="1200"/>
            </a:lvl1pPr>
          </a:lstStyle>
          <a:p>
            <a:fld id="{2CB8DED4-32A2-49A5-915E-C255A92A4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9FEB-4833-4E1A-8904-717F8F7ABD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DED4-32A2-49A5-915E-C255A92A4F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DED4-32A2-49A5-915E-C255A92A4F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DED4-32A2-49A5-915E-C255A92A4F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0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6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A5CD-841A-42D1-A6F3-BDD30AB535A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A3A0-C226-4A1F-9EAA-3570E69B4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268760"/>
            <a:ext cx="8640960" cy="504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75386"/>
            <a:ext cx="8280920" cy="138499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/ CoE Eastern Partnership </a:t>
            </a:r>
            <a:br>
              <a:rPr lang="en-GB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Programmatic Co-operation Framework </a:t>
            </a:r>
            <a:br>
              <a:rPr lang="en-GB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– </a:t>
            </a:r>
            <a:r>
              <a:rPr lang="en-GB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640960" cy="32403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Project “Promoting </a:t>
            </a:r>
            <a:r>
              <a:rPr lang="en-US" sz="3600" b="1" dirty="0">
                <a:solidFill>
                  <a:schemeClr val="tx1"/>
                </a:solidFill>
              </a:rPr>
              <a:t>Human Rights Education and Democratic </a:t>
            </a:r>
            <a:r>
              <a:rPr lang="en-US" sz="3600" b="1" dirty="0" smtClean="0">
                <a:solidFill>
                  <a:schemeClr val="tx1"/>
                </a:solidFill>
              </a:rPr>
              <a:t>Citizenship</a:t>
            </a:r>
            <a:r>
              <a:rPr lang="en-US" sz="3600" b="1" dirty="0">
                <a:solidFill>
                  <a:schemeClr val="tx1"/>
                </a:solidFill>
              </a:rPr>
              <a:t>”</a:t>
            </a:r>
          </a:p>
          <a:p>
            <a:endParaRPr lang="en-US" sz="3600" b="1" dirty="0" smtClean="0"/>
          </a:p>
          <a:p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2015 – Dec 2017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EaP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countries: Armenia, Azerbaijan, Belarus,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Georgia, Moldova, Ukraine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880"/>
            <a:ext cx="13843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9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Trainings</a:t>
            </a:r>
            <a:r>
              <a:rPr lang="pl-PL" dirty="0"/>
              <a:t> of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professionals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4000" dirty="0"/>
              <a:t>Georgia</a:t>
            </a:r>
          </a:p>
          <a:p>
            <a:pPr marL="0" indent="0">
              <a:buNone/>
            </a:pPr>
            <a:r>
              <a:rPr lang="pl-PL" sz="3100" dirty="0" err="1"/>
              <a:t>December</a:t>
            </a:r>
            <a:r>
              <a:rPr lang="pl-PL" sz="3100" dirty="0"/>
              <a:t> 2015</a:t>
            </a:r>
            <a:br>
              <a:rPr lang="pl-PL" sz="3100" dirty="0"/>
            </a:br>
            <a:r>
              <a:rPr lang="pl-PL" sz="3100" dirty="0"/>
              <a:t>– </a:t>
            </a:r>
            <a:r>
              <a:rPr lang="pl-PL" sz="3100" dirty="0" err="1"/>
              <a:t>April</a:t>
            </a:r>
            <a:r>
              <a:rPr lang="pl-PL" sz="3100" dirty="0"/>
              <a:t> 2016</a:t>
            </a:r>
          </a:p>
          <a:p>
            <a:pPr marL="0" indent="0">
              <a:buNone/>
            </a:pPr>
            <a:endParaRPr lang="pl-PL" dirty="0" smtClean="0"/>
          </a:p>
          <a:p>
            <a:pPr marL="0" lvl="0" indent="0">
              <a:buNone/>
            </a:pPr>
            <a:r>
              <a:rPr lang="en-GB" sz="3400" dirty="0"/>
              <a:t>15 </a:t>
            </a:r>
            <a:r>
              <a:rPr lang="en-GB" sz="3400" dirty="0" smtClean="0"/>
              <a:t>representatives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en-GB" sz="3400" dirty="0" smtClean="0"/>
              <a:t>of </a:t>
            </a:r>
            <a:r>
              <a:rPr lang="en-GB" sz="3400" dirty="0"/>
              <a:t>pre-service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en-GB" sz="3400" dirty="0" smtClean="0"/>
              <a:t>teacher </a:t>
            </a:r>
            <a:r>
              <a:rPr lang="en-GB" sz="3400" dirty="0"/>
              <a:t>training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en-GB" sz="3400" dirty="0" smtClean="0"/>
              <a:t>15 representatives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en-GB" sz="3400" dirty="0" smtClean="0"/>
              <a:t>of in-service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en-GB" sz="3400" dirty="0" smtClean="0"/>
              <a:t>teacher training </a:t>
            </a:r>
            <a:endParaRPr lang="pl-PL" sz="3400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400" dirty="0" err="1" smtClean="0"/>
              <a:t>Aim</a:t>
            </a:r>
            <a:r>
              <a:rPr lang="pl-PL" sz="3400" dirty="0" smtClean="0"/>
              <a:t>: t</a:t>
            </a:r>
            <a:r>
              <a:rPr lang="en-GB" sz="3400" dirty="0" smtClean="0"/>
              <a:t>o </a:t>
            </a:r>
            <a:r>
              <a:rPr lang="en-GB" sz="3400" dirty="0"/>
              <a:t>facilitate development of EDC/HRE competences through the pre-service and in-service teacher training systems in Georgia</a:t>
            </a:r>
            <a:endParaRPr lang="pl-PL" sz="3400" dirty="0"/>
          </a:p>
        </p:txBody>
      </p:sp>
      <p:pic>
        <p:nvPicPr>
          <p:cNvPr id="2050" name="Picture 2" descr="C:\Users\Lena SK\Pictures\Georgia 2015\12314109_1137617026256041_33616363012015851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51" y="1228798"/>
            <a:ext cx="5780637" cy="39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Trainings</a:t>
            </a:r>
            <a:r>
              <a:rPr lang="pl-PL" dirty="0"/>
              <a:t> of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professionals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100" dirty="0" smtClean="0"/>
              <a:t>Armenia</a:t>
            </a:r>
          </a:p>
          <a:p>
            <a:pPr marL="0" indent="0">
              <a:buNone/>
            </a:pPr>
            <a:r>
              <a:rPr lang="pl-PL" sz="2400" dirty="0" err="1" smtClean="0"/>
              <a:t>June</a:t>
            </a:r>
            <a:r>
              <a:rPr lang="pl-PL" sz="2400" dirty="0" smtClean="0"/>
              <a:t> – </a:t>
            </a:r>
            <a:r>
              <a:rPr lang="pl-PL" sz="2400" dirty="0" err="1" smtClean="0"/>
              <a:t>October</a:t>
            </a:r>
            <a:r>
              <a:rPr lang="pl-PL" sz="2400" dirty="0" smtClean="0"/>
              <a:t> 2016</a:t>
            </a:r>
          </a:p>
          <a:p>
            <a:pPr marL="0" lvl="0" indent="0">
              <a:buNone/>
            </a:pPr>
            <a:endParaRPr lang="pl-PL" sz="800" dirty="0"/>
          </a:p>
          <a:p>
            <a:pPr marL="0" lvl="0" indent="0">
              <a:buNone/>
            </a:pPr>
            <a:r>
              <a:rPr lang="pl-PL" sz="2600" dirty="0" smtClean="0"/>
              <a:t>26 e</a:t>
            </a:r>
            <a:r>
              <a:rPr lang="en-GB" sz="2600" dirty="0" err="1" smtClean="0"/>
              <a:t>ducators</a:t>
            </a:r>
            <a:r>
              <a:rPr lang="en-GB" sz="2600" dirty="0" smtClean="0"/>
              <a:t> from regional in-service</a:t>
            </a:r>
            <a:r>
              <a:rPr lang="pl-PL" sz="2600" dirty="0" smtClean="0"/>
              <a:t> </a:t>
            </a:r>
            <a:r>
              <a:rPr lang="en-GB" sz="2600" dirty="0" smtClean="0"/>
              <a:t>teacher training centres</a:t>
            </a:r>
            <a:r>
              <a:rPr lang="pl-PL" sz="2600" dirty="0" smtClean="0"/>
              <a:t>, 6 </a:t>
            </a:r>
            <a:r>
              <a:rPr lang="pl-PL" sz="2600" dirty="0" err="1" smtClean="0"/>
              <a:t>school</a:t>
            </a:r>
            <a:r>
              <a:rPr lang="pl-PL" sz="2600" dirty="0" smtClean="0"/>
              <a:t> </a:t>
            </a:r>
            <a:r>
              <a:rPr lang="pl-PL" sz="2600" dirty="0" err="1" smtClean="0"/>
              <a:t>directors</a:t>
            </a:r>
            <a:r>
              <a:rPr lang="pl-PL" sz="2600" dirty="0" smtClean="0"/>
              <a:t>, 4 </a:t>
            </a:r>
            <a:r>
              <a:rPr lang="pl-PL" sz="2600" dirty="0" err="1" smtClean="0"/>
              <a:t>representatives</a:t>
            </a:r>
            <a:r>
              <a:rPr lang="pl-PL" sz="2600" dirty="0" smtClean="0"/>
              <a:t> of the </a:t>
            </a:r>
            <a:r>
              <a:rPr lang="pl-PL" sz="2600" dirty="0" err="1" smtClean="0"/>
              <a:t>ministry</a:t>
            </a:r>
            <a:r>
              <a:rPr lang="pl-PL" sz="2600" dirty="0" smtClean="0"/>
              <a:t> of </a:t>
            </a:r>
            <a:r>
              <a:rPr lang="pl-PL" sz="2600" dirty="0" err="1" smtClean="0"/>
              <a:t>educaton</a:t>
            </a:r>
            <a:endParaRPr lang="pl-PL" sz="2600" dirty="0" smtClean="0"/>
          </a:p>
          <a:p>
            <a:pPr marL="0" lvl="0" indent="0">
              <a:buNone/>
            </a:pPr>
            <a:endParaRPr lang="pl-PL" sz="800" dirty="0" smtClean="0"/>
          </a:p>
          <a:p>
            <a:pPr marL="0" lvl="0" indent="0">
              <a:buNone/>
            </a:pPr>
            <a:r>
              <a:rPr lang="pl-PL" sz="2600" dirty="0" err="1" smtClean="0"/>
              <a:t>Aim</a:t>
            </a:r>
            <a:r>
              <a:rPr lang="pl-PL" sz="2600" dirty="0" smtClean="0"/>
              <a:t>: </a:t>
            </a:r>
            <a:r>
              <a:rPr lang="pl-PL" sz="2600" dirty="0"/>
              <a:t>t</a:t>
            </a:r>
            <a:r>
              <a:rPr lang="en-GB" sz="2600" dirty="0" smtClean="0"/>
              <a:t>o facilitate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development of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EDC/HRE competences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through the in-service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teacher training system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in Armenia</a:t>
            </a:r>
            <a:endParaRPr lang="pl-PL" sz="2600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92" y="3477056"/>
            <a:ext cx="4680632" cy="3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2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Trainings</a:t>
            </a:r>
            <a:r>
              <a:rPr lang="pl-PL" dirty="0"/>
              <a:t> of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professionals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err="1" smtClean="0"/>
              <a:t>Moldova</a:t>
            </a:r>
            <a:r>
              <a:rPr lang="pl-PL" dirty="0" smtClean="0"/>
              <a:t> </a:t>
            </a:r>
            <a:r>
              <a:rPr lang="pl-PL" sz="2400" dirty="0" err="1" smtClean="0"/>
              <a:t>December</a:t>
            </a:r>
            <a:r>
              <a:rPr lang="pl-PL" sz="2400" dirty="0" smtClean="0"/>
              <a:t> 2016 – March 2017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i="1" dirty="0" smtClean="0"/>
              <a:t>Training of EDC/HRE </a:t>
            </a:r>
            <a:r>
              <a:rPr lang="pl-PL" i="1" dirty="0" err="1" smtClean="0"/>
              <a:t>traininers</a:t>
            </a:r>
            <a:endParaRPr lang="pl-PL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dirty="0" err="1" smtClean="0"/>
              <a:t>Azerbaijan</a:t>
            </a:r>
            <a:r>
              <a:rPr lang="pl-PL" dirty="0" smtClean="0"/>
              <a:t> </a:t>
            </a:r>
            <a:r>
              <a:rPr lang="pl-PL" sz="2400" dirty="0"/>
              <a:t>January 2017 – May 2017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i="1" dirty="0" smtClean="0"/>
              <a:t>EDC/HRE in </a:t>
            </a:r>
            <a:r>
              <a:rPr lang="pl-PL" i="1" dirty="0" err="1" smtClean="0"/>
              <a:t>primary</a:t>
            </a:r>
            <a:r>
              <a:rPr lang="pl-PL" i="1" dirty="0" smtClean="0"/>
              <a:t> </a:t>
            </a:r>
            <a:r>
              <a:rPr lang="pl-PL" i="1" dirty="0" err="1" smtClean="0"/>
              <a:t>school</a:t>
            </a:r>
            <a:r>
              <a:rPr lang="pl-PL" i="1" dirty="0" smtClean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err="1" smtClean="0"/>
              <a:t>Belarus</a:t>
            </a:r>
            <a:r>
              <a:rPr lang="pl-PL" dirty="0" smtClean="0"/>
              <a:t> </a:t>
            </a:r>
            <a:r>
              <a:rPr lang="pl-PL" sz="2400" dirty="0" err="1"/>
              <a:t>February</a:t>
            </a:r>
            <a:r>
              <a:rPr lang="pl-PL" sz="2400" dirty="0"/>
              <a:t> 2017 – </a:t>
            </a:r>
            <a:r>
              <a:rPr lang="pl-PL" sz="2400" dirty="0" err="1"/>
              <a:t>June</a:t>
            </a:r>
            <a:r>
              <a:rPr lang="pl-PL" sz="2400" dirty="0"/>
              <a:t> 2016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i="1" dirty="0" err="1" smtClean="0"/>
              <a:t>Competence</a:t>
            </a:r>
            <a:r>
              <a:rPr lang="pl-PL" i="1" dirty="0" smtClean="0"/>
              <a:t> </a:t>
            </a:r>
            <a:r>
              <a:rPr lang="pl-PL" i="1" dirty="0" err="1" smtClean="0"/>
              <a:t>based</a:t>
            </a:r>
            <a:r>
              <a:rPr lang="pl-PL" i="1" dirty="0" smtClean="0"/>
              <a:t> </a:t>
            </a:r>
            <a:r>
              <a:rPr lang="pl-PL" i="1" dirty="0" err="1" smtClean="0"/>
              <a:t>approach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3086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944" y="-13360"/>
            <a:ext cx="9612560" cy="7029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203"/>
            <a:ext cx="8229600" cy="5232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objectives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76264"/>
            <a:ext cx="8229600" cy="4293096"/>
          </a:xfrm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and/or further development of education for democratic citizenship and human rights education in national education systems (including school curriculum), in accordance with the Council of Europe Charter on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Democratic Citizenship and Human Rights Education.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44" y="-13360"/>
            <a:ext cx="9662504" cy="11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20"/>
            <a:ext cx="13843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4594837" cy="1143000"/>
          </a:xfrm>
        </p:spPr>
        <p:txBody>
          <a:bodyPr>
            <a:noAutofit/>
          </a:bodyPr>
          <a:lstStyle/>
          <a:p>
            <a:r>
              <a:rPr lang="en-GB" alt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 indicators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464496" cy="5184577"/>
          </a:xfrm>
        </p:spPr>
        <p:txBody>
          <a:bodyPr>
            <a:noAutofit/>
          </a:bodyPr>
          <a:lstStyle/>
          <a:p>
            <a:r>
              <a:rPr lang="en-GB" sz="2400" b="1" dirty="0"/>
              <a:t>School curriculum </a:t>
            </a:r>
            <a:r>
              <a:rPr lang="en-GB" sz="2400" dirty="0"/>
              <a:t>in 6 countries </a:t>
            </a:r>
            <a:r>
              <a:rPr lang="en-GB" sz="2400" dirty="0" smtClean="0"/>
              <a:t>is improved and integrates the </a:t>
            </a:r>
            <a:r>
              <a:rPr lang="en-GB" sz="2400" dirty="0"/>
              <a:t>principles of the Charter on </a:t>
            </a:r>
            <a:r>
              <a:rPr lang="en-GB" sz="2400" dirty="0" smtClean="0"/>
              <a:t>EDC/HRE</a:t>
            </a:r>
          </a:p>
          <a:p>
            <a:r>
              <a:rPr lang="en-GB" sz="2400" dirty="0" smtClean="0"/>
              <a:t>At </a:t>
            </a:r>
            <a:r>
              <a:rPr lang="en-GB" sz="2400" dirty="0"/>
              <a:t>least </a:t>
            </a:r>
            <a:r>
              <a:rPr lang="en-GB" sz="2400" b="1" dirty="0"/>
              <a:t>900 educational professionals, youth leaders and youth </a:t>
            </a:r>
            <a:r>
              <a:rPr lang="en-GB" sz="2400" b="1" dirty="0" smtClean="0"/>
              <a:t>workers </a:t>
            </a:r>
            <a:r>
              <a:rPr lang="en-GB" sz="2400" dirty="0" smtClean="0"/>
              <a:t>are capacitated to deliver EDC/HRE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352"/>
            <a:ext cx="4341118" cy="622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2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5" y="0"/>
            <a:ext cx="4896544" cy="1143000"/>
          </a:xfrm>
        </p:spPr>
        <p:txBody>
          <a:bodyPr>
            <a:normAutofit/>
          </a:bodyPr>
          <a:lstStyle/>
          <a:p>
            <a:r>
              <a:rPr lang="en-GB" alt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 indicators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47198"/>
            <a:ext cx="4896544" cy="5184576"/>
          </a:xfrm>
        </p:spPr>
        <p:txBody>
          <a:bodyPr>
            <a:normAutofit/>
          </a:bodyPr>
          <a:lstStyle/>
          <a:p>
            <a:r>
              <a:rPr lang="en-GB" sz="2400" dirty="0"/>
              <a:t>In at least 90 target schools (15 schools in 6 countries) EDC/HRE materials are piloted, at least in 50% they are used in practice</a:t>
            </a:r>
          </a:p>
          <a:p>
            <a:endParaRPr lang="en-GB" sz="2400" dirty="0" smtClean="0"/>
          </a:p>
          <a:p>
            <a:r>
              <a:rPr lang="en-GB" sz="2400" dirty="0" smtClean="0"/>
              <a:t>EDC/HRE </a:t>
            </a:r>
            <a:r>
              <a:rPr lang="en-GB" sz="2400" dirty="0"/>
              <a:t>materials are available in at least 6 languages</a:t>
            </a:r>
          </a:p>
          <a:p>
            <a:endParaRPr lang="en-GB" sz="2400" dirty="0"/>
          </a:p>
          <a:p>
            <a:r>
              <a:rPr lang="en-GB" sz="2400" dirty="0" smtClean="0"/>
              <a:t>An increased </a:t>
            </a:r>
            <a:r>
              <a:rPr lang="en-GB" sz="2400" dirty="0"/>
              <a:t>number of </a:t>
            </a:r>
            <a:r>
              <a:rPr lang="en-GB" sz="2400" b="1" dirty="0"/>
              <a:t>partnerships and networking </a:t>
            </a:r>
            <a:r>
              <a:rPr lang="en-GB" sz="2400" dirty="0"/>
              <a:t>in the field of human rights and democracy education</a:t>
            </a:r>
            <a:endParaRPr lang="en-GB" sz="24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49300"/>
            <a:ext cx="396044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09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84486"/>
            <a:ext cx="4752528" cy="922114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and lessons learnt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80728"/>
            <a:ext cx="43204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/>
              <a:t>Different countries have different needs -  mapping studies;</a:t>
            </a:r>
          </a:p>
          <a:p>
            <a:pPr marL="0" indent="0">
              <a:buNone/>
            </a:pPr>
            <a:r>
              <a:rPr lang="en-GB" sz="1800" b="1" dirty="0"/>
              <a:t>Getting good national experts on board is </a:t>
            </a:r>
            <a:r>
              <a:rPr lang="en-GB" sz="1800" b="1" dirty="0" smtClean="0"/>
              <a:t>crucial;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Problems with translation - ‘Glossary’ of the EDC/HRE terms;</a:t>
            </a:r>
          </a:p>
          <a:p>
            <a:pPr marL="0" indent="0">
              <a:buNone/>
            </a:pPr>
            <a:r>
              <a:rPr lang="en-GB" sz="1800" b="1" dirty="0" smtClean="0"/>
              <a:t>Awareness raising is important – thematic launching event (April 2015) and conference on diversity in education (November 2016) </a:t>
            </a:r>
          </a:p>
          <a:p>
            <a:pPr marL="0" indent="0">
              <a:buNone/>
            </a:pPr>
            <a:r>
              <a:rPr lang="en-GB" sz="1800" b="1" dirty="0" smtClean="0"/>
              <a:t>Close involvement of national authorities (Steering Committee meetings);</a:t>
            </a:r>
          </a:p>
          <a:p>
            <a:pPr marL="0" indent="0">
              <a:buNone/>
            </a:pPr>
            <a:r>
              <a:rPr lang="en-GB" sz="1800" b="1" dirty="0" smtClean="0"/>
              <a:t>Tailor-made training </a:t>
            </a:r>
            <a:r>
              <a:rPr lang="en-GB" sz="1800" b="1" smtClean="0"/>
              <a:t>seminars </a:t>
            </a:r>
          </a:p>
          <a:p>
            <a:pPr marL="0" indent="0">
              <a:buNone/>
            </a:pPr>
            <a:r>
              <a:rPr lang="en-GB" sz="1800" b="1" smtClean="0"/>
              <a:t>Piloting </a:t>
            </a:r>
            <a:r>
              <a:rPr lang="en-GB" sz="1800" b="1" dirty="0" smtClean="0"/>
              <a:t>of the teaching materials in schools</a:t>
            </a:r>
          </a:p>
          <a:p>
            <a:endParaRPr lang="en-GB" sz="1800" b="1" dirty="0" smtClean="0"/>
          </a:p>
          <a:p>
            <a:endParaRPr lang="en-US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12874" cy="591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2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vcharuk Oksana\COE\Lviv\2015.12.05.lviv,piloting,group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19"/>
            <a:ext cx="7640106" cy="41433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en-US" altLang="en-US" sz="29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Piloting EDC/HRE and best practices</a:t>
            </a:r>
            <a:endParaRPr lang="uk-UA" altLang="en-US" sz="2900" b="1" dirty="0" smtClean="0">
              <a:ln w="18415" cmpd="sng">
                <a:solidFill>
                  <a:srgbClr val="FFFFFF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Ukraine - Moldova</a:t>
            </a:r>
            <a:r>
              <a:rPr lang="en-US" sz="2400" dirty="0" smtClean="0"/>
              <a:t>: workshops for teachers and school heads </a:t>
            </a:r>
          </a:p>
          <a:p>
            <a:r>
              <a:rPr lang="en-US" sz="2400" dirty="0" err="1" smtClean="0"/>
              <a:t>Lviv</a:t>
            </a:r>
            <a:r>
              <a:rPr lang="en-US" sz="2400" dirty="0" smtClean="0"/>
              <a:t> (December, 2015) – school teams from 11 schools;</a:t>
            </a:r>
          </a:p>
          <a:p>
            <a:r>
              <a:rPr lang="en-US" sz="2400" dirty="0" err="1" smtClean="0"/>
              <a:t>Dnipro</a:t>
            </a:r>
            <a:r>
              <a:rPr lang="en-US" sz="2400" dirty="0" smtClean="0"/>
              <a:t> (February, 2016) - 17 school teams;</a:t>
            </a:r>
          </a:p>
          <a:p>
            <a:r>
              <a:rPr lang="en-US" sz="2400" dirty="0" err="1" smtClean="0"/>
              <a:t>Chishinau</a:t>
            </a:r>
            <a:r>
              <a:rPr lang="en-US" sz="2400" dirty="0" smtClean="0"/>
              <a:t> (April, 2016) – 15 school teams.</a:t>
            </a: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Ovcharuk Oksana\COE\2016\Pictures_seminar_2016\DSC0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en-US" altLang="en-US" sz="29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 lesson on EDC/HRE and teachers presentations</a:t>
            </a:r>
            <a:endParaRPr lang="uk-UA" altLang="en-US" sz="2900" b="1" dirty="0" smtClean="0">
              <a:ln w="18415" cmpd="sng">
                <a:solidFill>
                  <a:srgbClr val="FFFFFF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6" name="Picture 2" descr="D:\Ovcharuk Oksana\COE\2016\Pictures_seminar_2016\DSC029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928670"/>
            <a:ext cx="4381529" cy="32861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70" y="4406824"/>
            <a:ext cx="4071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TEACHERS:</a:t>
            </a:r>
          </a:p>
          <a:p>
            <a:r>
              <a:rPr lang="en-US" i="1" dirty="0" smtClean="0"/>
              <a:t>- the whole </a:t>
            </a:r>
            <a:r>
              <a:rPr lang="uk-UA" i="1" dirty="0" err="1" smtClean="0"/>
              <a:t>school</a:t>
            </a:r>
            <a:r>
              <a:rPr lang="uk-UA" i="1" dirty="0" smtClean="0"/>
              <a:t> </a:t>
            </a:r>
            <a:r>
              <a:rPr lang="uk-UA" i="1" dirty="0" err="1" smtClean="0"/>
              <a:t>approach</a:t>
            </a:r>
            <a:r>
              <a:rPr lang="uk-UA" i="1" dirty="0" smtClean="0"/>
              <a:t> </a:t>
            </a:r>
            <a:r>
              <a:rPr lang="uk-UA" i="1" dirty="0" err="1" smtClean="0"/>
              <a:t>in</a:t>
            </a:r>
            <a:r>
              <a:rPr lang="uk-UA" i="1" dirty="0" smtClean="0"/>
              <a:t> </a:t>
            </a:r>
            <a:r>
              <a:rPr lang="uk-UA" i="1" dirty="0" err="1" smtClean="0"/>
              <a:t>teaching</a:t>
            </a:r>
            <a:r>
              <a:rPr lang="uk-UA" i="1" dirty="0" smtClean="0"/>
              <a:t> </a:t>
            </a:r>
            <a:r>
              <a:rPr lang="uk-UA" i="1" dirty="0" err="1" smtClean="0"/>
              <a:t>education</a:t>
            </a:r>
            <a:r>
              <a:rPr lang="uk-UA" i="1" dirty="0" smtClean="0"/>
              <a:t> </a:t>
            </a:r>
            <a:r>
              <a:rPr lang="uk-UA" i="1" dirty="0" err="1" smtClean="0"/>
              <a:t>for</a:t>
            </a:r>
            <a:r>
              <a:rPr lang="uk-UA" i="1" dirty="0" smtClean="0"/>
              <a:t> </a:t>
            </a:r>
            <a:r>
              <a:rPr lang="en-US" i="1" dirty="0" smtClean="0"/>
              <a:t>EDC/HRE</a:t>
            </a:r>
            <a:r>
              <a:rPr lang="uk-UA" i="1" dirty="0" smtClean="0"/>
              <a:t>;</a:t>
            </a:r>
            <a:endParaRPr lang="uk-UA" dirty="0" smtClean="0"/>
          </a:p>
          <a:p>
            <a:r>
              <a:rPr lang="en-US" i="1" dirty="0" smtClean="0"/>
              <a:t>- </a:t>
            </a:r>
            <a:r>
              <a:rPr lang="uk-UA" i="1" dirty="0" err="1" smtClean="0"/>
              <a:t>the</a:t>
            </a:r>
            <a:r>
              <a:rPr lang="uk-UA" i="1" dirty="0" smtClean="0"/>
              <a:t> </a:t>
            </a:r>
            <a:r>
              <a:rPr lang="uk-UA" i="1" dirty="0" err="1" smtClean="0"/>
              <a:t>spirit</a:t>
            </a:r>
            <a:r>
              <a:rPr lang="uk-UA" i="1" dirty="0" smtClean="0"/>
              <a:t> </a:t>
            </a:r>
            <a:r>
              <a:rPr lang="uk-UA" i="1" dirty="0" err="1" smtClean="0"/>
              <a:t>of</a:t>
            </a:r>
            <a:r>
              <a:rPr lang="uk-UA" i="1" dirty="0" smtClean="0"/>
              <a:t> </a:t>
            </a:r>
            <a:r>
              <a:rPr lang="en-US" i="1" dirty="0" smtClean="0"/>
              <a:t>EDC/HRE </a:t>
            </a:r>
            <a:r>
              <a:rPr lang="uk-UA" i="1" dirty="0" err="1" smtClean="0"/>
              <a:t>positive</a:t>
            </a:r>
            <a:r>
              <a:rPr lang="uk-UA" i="1" dirty="0" smtClean="0"/>
              <a:t> </a:t>
            </a:r>
            <a:r>
              <a:rPr lang="uk-UA" i="1" dirty="0" err="1" smtClean="0"/>
              <a:t>experience</a:t>
            </a:r>
            <a:r>
              <a:rPr lang="uk-UA" i="1" dirty="0" smtClean="0"/>
              <a:t> </a:t>
            </a:r>
            <a:r>
              <a:rPr lang="uk-UA" i="1" dirty="0" err="1" smtClean="0"/>
              <a:t>of</a:t>
            </a:r>
            <a:r>
              <a:rPr lang="uk-UA" i="1" dirty="0" smtClean="0"/>
              <a:t> </a:t>
            </a:r>
            <a:r>
              <a:rPr lang="uk-UA" i="1" dirty="0" err="1" smtClean="0"/>
              <a:t>democratic</a:t>
            </a:r>
            <a:r>
              <a:rPr lang="uk-UA" i="1" dirty="0" smtClean="0"/>
              <a:t> </a:t>
            </a:r>
            <a:r>
              <a:rPr lang="uk-UA" i="1" dirty="0" err="1" smtClean="0"/>
              <a:t>participation</a:t>
            </a:r>
            <a:r>
              <a:rPr lang="uk-UA" i="1" dirty="0" smtClean="0"/>
              <a:t> </a:t>
            </a:r>
            <a:r>
              <a:rPr lang="uk-UA" i="1" dirty="0" err="1" smtClean="0"/>
              <a:t>in</a:t>
            </a:r>
            <a:r>
              <a:rPr lang="uk-UA" i="1" dirty="0" smtClean="0"/>
              <a:t> </a:t>
            </a:r>
            <a:r>
              <a:rPr lang="uk-UA" i="1" dirty="0" err="1" smtClean="0"/>
              <a:t>school</a:t>
            </a:r>
            <a:r>
              <a:rPr lang="uk-UA" i="1" dirty="0" smtClean="0"/>
              <a:t> </a:t>
            </a:r>
            <a:r>
              <a:rPr lang="uk-UA" i="1" dirty="0" err="1" smtClean="0"/>
              <a:t>life</a:t>
            </a:r>
            <a:r>
              <a:rPr lang="uk-UA" i="1" dirty="0" smtClean="0"/>
              <a:t>;</a:t>
            </a:r>
            <a:endParaRPr lang="uk-UA" dirty="0" smtClean="0"/>
          </a:p>
          <a:p>
            <a:r>
              <a:rPr lang="en-US" i="1" dirty="0" smtClean="0"/>
              <a:t>- the </a:t>
            </a:r>
            <a:r>
              <a:rPr lang="uk-UA" i="1" dirty="0" err="1" smtClean="0"/>
              <a:t>experience</a:t>
            </a:r>
            <a:r>
              <a:rPr lang="uk-UA" i="1" dirty="0" smtClean="0"/>
              <a:t> </a:t>
            </a:r>
            <a:r>
              <a:rPr lang="uk-UA" i="1" dirty="0" err="1" smtClean="0"/>
              <a:t>and</a:t>
            </a:r>
            <a:r>
              <a:rPr lang="uk-UA" i="1" dirty="0" smtClean="0"/>
              <a:t> </a:t>
            </a:r>
            <a:r>
              <a:rPr lang="uk-UA" i="1" dirty="0" err="1" smtClean="0"/>
              <a:t>understanding</a:t>
            </a:r>
            <a:r>
              <a:rPr lang="uk-UA" i="1" dirty="0" smtClean="0"/>
              <a:t> </a:t>
            </a:r>
            <a:r>
              <a:rPr lang="uk-UA" i="1" dirty="0" err="1" smtClean="0"/>
              <a:t>of</a:t>
            </a:r>
            <a:r>
              <a:rPr lang="uk-UA" i="1" dirty="0" smtClean="0"/>
              <a:t> </a:t>
            </a:r>
            <a:r>
              <a:rPr lang="uk-UA" i="1" dirty="0" err="1" smtClean="0"/>
              <a:t>teaching</a:t>
            </a:r>
            <a:r>
              <a:rPr lang="uk-UA" i="1" dirty="0" smtClean="0"/>
              <a:t>, </a:t>
            </a:r>
            <a:r>
              <a:rPr lang="uk-UA" i="1" dirty="0" err="1" smtClean="0"/>
              <a:t>learning</a:t>
            </a:r>
            <a:r>
              <a:rPr lang="uk-UA" i="1" dirty="0" smtClean="0"/>
              <a:t> </a:t>
            </a:r>
            <a:r>
              <a:rPr lang="uk-UA" i="1" dirty="0" err="1" smtClean="0"/>
              <a:t>and</a:t>
            </a:r>
            <a:r>
              <a:rPr lang="uk-UA" i="1" dirty="0" smtClean="0"/>
              <a:t> </a:t>
            </a:r>
            <a:r>
              <a:rPr lang="uk-UA" i="1" dirty="0" err="1" smtClean="0"/>
              <a:t>school</a:t>
            </a:r>
            <a:r>
              <a:rPr lang="uk-UA" i="1" dirty="0" smtClean="0"/>
              <a:t> </a:t>
            </a:r>
            <a:r>
              <a:rPr lang="uk-UA" i="1" dirty="0" err="1" smtClean="0"/>
              <a:t>governance</a:t>
            </a:r>
            <a:r>
              <a:rPr lang="uk-UA" i="1" dirty="0" smtClean="0"/>
              <a:t> </a:t>
            </a:r>
            <a:r>
              <a:rPr lang="uk-UA" i="1" dirty="0" err="1" smtClean="0"/>
              <a:t>in</a:t>
            </a:r>
            <a:r>
              <a:rPr lang="uk-UA" i="1" dirty="0" smtClean="0"/>
              <a:t> </a:t>
            </a:r>
            <a:r>
              <a:rPr lang="en-US" i="1" dirty="0" smtClean="0"/>
              <a:t>school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857232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STUDENTS:</a:t>
            </a:r>
          </a:p>
          <a:p>
            <a:r>
              <a:rPr lang="en-GB" dirty="0" smtClean="0"/>
              <a:t>- the students gained the experience and the understanding of the balance of rights and duties, and the importance of rules and human rights;</a:t>
            </a:r>
            <a:endParaRPr lang="en-US" dirty="0" smtClean="0"/>
          </a:p>
          <a:p>
            <a:r>
              <a:rPr lang="en-GB" dirty="0" smtClean="0"/>
              <a:t>- understand that school life is a piece of their real life experience, including en­couragement and opportunities to participate in school affairs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altLang="en-US" sz="29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Plans for the future (piloting)</a:t>
            </a:r>
            <a:endParaRPr lang="uk-UA" altLang="en-US" sz="2900" b="1" dirty="0" smtClean="0">
              <a:ln w="18415" cmpd="sng">
                <a:solidFill>
                  <a:srgbClr val="FFFFFF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en-US" dirty="0" smtClean="0"/>
              <a:t>Ukraine - activities in the Eastern Part of Ukraine (under Ukrainian jurisdiction)  involving participants from Eastern Ukraine;</a:t>
            </a:r>
          </a:p>
          <a:p>
            <a:r>
              <a:rPr lang="en-US" dirty="0" smtClean="0"/>
              <a:t>Moldova – workshop for the teachers and school heads in in </a:t>
            </a:r>
            <a:r>
              <a:rPr lang="en-US" dirty="0" err="1" smtClean="0"/>
              <a:t>Gagauzia</a:t>
            </a:r>
            <a:r>
              <a:rPr lang="en-US" dirty="0" smtClean="0"/>
              <a:t>;</a:t>
            </a:r>
          </a:p>
          <a:p>
            <a:r>
              <a:rPr lang="en-US" dirty="0" smtClean="0"/>
              <a:t>Synergy with European </a:t>
            </a:r>
            <a:r>
              <a:rPr lang="en-US" dirty="0" err="1" smtClean="0"/>
              <a:t>Wergeland</a:t>
            </a:r>
            <a:r>
              <a:rPr lang="en-US" dirty="0" smtClean="0"/>
              <a:t> Center and other EDC/HRE related projects in delivering the workshops for schools.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Trainings</a:t>
            </a:r>
            <a:r>
              <a:rPr lang="pl-PL" dirty="0" smtClean="0"/>
              <a:t> of </a:t>
            </a:r>
            <a:r>
              <a:rPr lang="pl-PL" dirty="0" err="1" smtClean="0"/>
              <a:t>education</a:t>
            </a:r>
            <a:r>
              <a:rPr lang="pl-PL" dirty="0" smtClean="0"/>
              <a:t> </a:t>
            </a:r>
            <a:r>
              <a:rPr lang="pl-PL" dirty="0" err="1" smtClean="0"/>
              <a:t>professionals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 err="1" smtClean="0"/>
              <a:t>Ukraine</a:t>
            </a:r>
            <a:endParaRPr lang="pl-PL" sz="2800" dirty="0" smtClean="0"/>
          </a:p>
          <a:p>
            <a:pPr marL="0" indent="0">
              <a:buNone/>
            </a:pPr>
            <a:r>
              <a:rPr lang="pl-PL" sz="2400" dirty="0" err="1" smtClean="0"/>
              <a:t>October</a:t>
            </a:r>
            <a:r>
              <a:rPr lang="pl-PL" sz="2400" dirty="0" smtClean="0"/>
              <a:t> 2015 – </a:t>
            </a:r>
            <a:r>
              <a:rPr lang="pl-PL" sz="2400" dirty="0" err="1" smtClean="0"/>
              <a:t>February</a:t>
            </a:r>
            <a:r>
              <a:rPr lang="pl-PL" sz="2400" dirty="0" smtClean="0"/>
              <a:t> 2016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lvl="0" indent="0">
              <a:buNone/>
            </a:pPr>
            <a:r>
              <a:rPr lang="en-GB" sz="2600" dirty="0"/>
              <a:t>Educators from 25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regional </a:t>
            </a:r>
            <a:r>
              <a:rPr lang="en-GB" sz="2600" dirty="0"/>
              <a:t>in-service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teacher </a:t>
            </a:r>
            <a:r>
              <a:rPr lang="en-GB" sz="2600" dirty="0"/>
              <a:t>training </a:t>
            </a:r>
            <a:r>
              <a:rPr lang="en-GB" sz="2600" dirty="0" smtClean="0"/>
              <a:t>centres</a:t>
            </a:r>
            <a:endParaRPr lang="pl-PL" sz="2600" dirty="0" smtClean="0"/>
          </a:p>
          <a:p>
            <a:pPr marL="0" lv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600" dirty="0" err="1" smtClean="0"/>
              <a:t>Aim</a:t>
            </a:r>
            <a:r>
              <a:rPr lang="pl-PL" sz="2600" dirty="0" smtClean="0"/>
              <a:t>: t</a:t>
            </a:r>
            <a:r>
              <a:rPr lang="en-GB" sz="2600" dirty="0" smtClean="0"/>
              <a:t>o </a:t>
            </a:r>
            <a:r>
              <a:rPr lang="en-GB" sz="2600" dirty="0"/>
              <a:t>facilitate implementation of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the National </a:t>
            </a:r>
            <a:r>
              <a:rPr lang="en-GB" sz="2600" dirty="0"/>
              <a:t>Action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en-GB" sz="2600" dirty="0" smtClean="0"/>
              <a:t>Plan for </a:t>
            </a:r>
            <a:r>
              <a:rPr lang="en-GB" sz="2600" dirty="0"/>
              <a:t>Human </a:t>
            </a:r>
            <a:r>
              <a:rPr lang="en-GB" sz="2600" dirty="0" smtClean="0"/>
              <a:t>Rights</a:t>
            </a:r>
            <a:endParaRPr lang="pl-PL" sz="2600" dirty="0"/>
          </a:p>
          <a:p>
            <a:pPr marL="0" lv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Lena SK\Pictures\Irpin_16\12512226_964301350283687_5588685316543895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51845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542</Words>
  <Application>Microsoft Office PowerPoint</Application>
  <PresentationFormat>On-screen Show (4:3)</PresentationFormat>
  <Paragraphs>74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 / CoE Eastern Partnership  Programmatic Co-operation Framework  2015 – 2020</vt:lpstr>
      <vt:lpstr>Key strategic objectives</vt:lpstr>
      <vt:lpstr>Outcome indicators</vt:lpstr>
      <vt:lpstr>Outcome indicators</vt:lpstr>
      <vt:lpstr>Activities and lessons learnt</vt:lpstr>
      <vt:lpstr>Piloting EDC/HRE and best practices</vt:lpstr>
      <vt:lpstr>Demonstration lesson on EDC/HRE and teachers presentations</vt:lpstr>
      <vt:lpstr>Plans for the future (piloting)</vt:lpstr>
      <vt:lpstr>Trainings of education professionals</vt:lpstr>
      <vt:lpstr>Trainings of education professionals</vt:lpstr>
      <vt:lpstr>Trainings of education professionals</vt:lpstr>
      <vt:lpstr>Trainings of education professionals</vt:lpstr>
    </vt:vector>
  </TitlesOfParts>
  <Company>Council of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BYRNE Olwen</dc:creator>
  <cp:lastModifiedBy>NORMAN-FLECK Susan</cp:lastModifiedBy>
  <cp:revision>214</cp:revision>
  <cp:lastPrinted>2015-11-12T16:37:00Z</cp:lastPrinted>
  <dcterms:created xsi:type="dcterms:W3CDTF">2014-06-17T14:05:23Z</dcterms:created>
  <dcterms:modified xsi:type="dcterms:W3CDTF">2016-12-21T11:27:56Z</dcterms:modified>
</cp:coreProperties>
</file>