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9" r:id="rId5"/>
    <p:sldId id="268" r:id="rId6"/>
    <p:sldId id="270" r:id="rId7"/>
    <p:sldId id="260" r:id="rId8"/>
    <p:sldId id="264" r:id="rId9"/>
    <p:sldId id="265" r:id="rId10"/>
    <p:sldId id="266" r:id="rId11"/>
    <p:sldId id="267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71" autoAdjust="0"/>
  </p:normalViewPr>
  <p:slideViewPr>
    <p:cSldViewPr>
      <p:cViewPr>
        <p:scale>
          <a:sx n="81" d="100"/>
          <a:sy n="81" d="100"/>
        </p:scale>
        <p:origin x="-105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8A2-DC84-4DC6-9ED2-03D83CD1FF3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C17E-C67F-476F-A5A4-B0A33D931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8A2-DC84-4DC6-9ED2-03D83CD1FF3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C17E-C67F-476F-A5A4-B0A33D931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8A2-DC84-4DC6-9ED2-03D83CD1FF3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C17E-C67F-476F-A5A4-B0A33D931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8A2-DC84-4DC6-9ED2-03D83CD1FF3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C17E-C67F-476F-A5A4-B0A33D931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8A2-DC84-4DC6-9ED2-03D83CD1FF3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C17E-C67F-476F-A5A4-B0A33D931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8A2-DC84-4DC6-9ED2-03D83CD1FF3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C17E-C67F-476F-A5A4-B0A33D9318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8A2-DC84-4DC6-9ED2-03D83CD1FF3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C17E-C67F-476F-A5A4-B0A33D931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8A2-DC84-4DC6-9ED2-03D83CD1FF3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C17E-C67F-476F-A5A4-B0A33D931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8A2-DC84-4DC6-9ED2-03D83CD1FF3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C17E-C67F-476F-A5A4-B0A33D931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8A2-DC84-4DC6-9ED2-03D83CD1FF3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46C17E-C67F-476F-A5A4-B0A33D931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8A2-DC84-4DC6-9ED2-03D83CD1FF3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C17E-C67F-476F-A5A4-B0A33D9318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B4818A2-DC84-4DC6-9ED2-03D83CD1FF35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546C17E-C67F-476F-A5A4-B0A33D9318F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751195" y="1990300"/>
            <a:ext cx="5648623" cy="917513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“</a:t>
            </a:r>
            <a:r>
              <a:rPr lang="en-US" b="1" dirty="0">
                <a:solidFill>
                  <a:srgbClr val="002060"/>
                </a:solidFill>
              </a:rPr>
              <a:t>Human Rights and Democracy in Action”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005082" y="2183689"/>
            <a:ext cx="6511131" cy="852487"/>
          </a:xfrm>
        </p:spPr>
        <p:txBody>
          <a:bodyPr>
            <a:normAutofit/>
          </a:bodyPr>
          <a:lstStyle/>
          <a:p>
            <a:r>
              <a:rPr lang="en-US" b="1" dirty="0"/>
              <a:t>Teacher training in EDC/HRE: how to develop students’ ability to evaluate information from media and social networks?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5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452835"/>
              </p:ext>
            </p:extLst>
          </p:nvPr>
        </p:nvGraphicFramePr>
        <p:xfrm>
          <a:off x="990600" y="228600"/>
          <a:ext cx="6858000" cy="621182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600200"/>
                <a:gridCol w="2819400"/>
                <a:gridCol w="2438400"/>
              </a:tblGrid>
              <a:tr h="2325624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Lithuania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1. The culture of communication online, its violations and consequences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 Behavioral norms while using a computer and using the Internet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II</a:t>
                      </a:r>
                      <a:r>
                        <a:rPr lang="en-GB" sz="1600" dirty="0">
                          <a:effectLst/>
                        </a:rPr>
                        <a:t>. Responsibility for violations of ethical and legal norms in </a:t>
                      </a:r>
                      <a:r>
                        <a:rPr lang="en-GB" sz="1600" dirty="0" smtClean="0">
                          <a:effectLst/>
                        </a:rPr>
                        <a:t>Cyberspace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</a:tr>
              <a:tr h="19412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2. Information online: can one really believe all the information published online?</a:t>
                      </a:r>
                      <a:endParaRPr lang="en-US" sz="16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2.                                                        I</a:t>
                      </a:r>
                      <a:r>
                        <a:rPr lang="en-GB" sz="1600" dirty="0">
                          <a:effectLst/>
                        </a:rPr>
                        <a:t>. To what extent can one trust the information published online?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II. Should the truth be published in any case</a:t>
                      </a:r>
                      <a:r>
                        <a:rPr lang="en-GB" sz="1600" dirty="0" smtClean="0">
                          <a:effectLst/>
                        </a:rPr>
                        <a:t>?</a:t>
                      </a: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</a:tr>
              <a:tr h="909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3. Internet control and censorship: oppression or necessity?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3.</a:t>
                      </a:r>
                      <a:r>
                        <a:rPr lang="en-US" sz="1600" baseline="0" dirty="0" smtClean="0">
                          <a:effectLst/>
                        </a:rPr>
                        <a:t>                                                       </a:t>
                      </a:r>
                      <a:r>
                        <a:rPr lang="en-GB" sz="1600" dirty="0" smtClean="0">
                          <a:effectLst/>
                        </a:rPr>
                        <a:t>I</a:t>
                      </a:r>
                      <a:r>
                        <a:rPr lang="en-GB" sz="1600" dirty="0">
                          <a:effectLst/>
                        </a:rPr>
                        <a:t>. Restriction of information and </a:t>
                      </a:r>
                      <a:r>
                        <a:rPr lang="en-GB" sz="1600" dirty="0" smtClean="0">
                          <a:effectLst/>
                        </a:rPr>
                        <a:t>censorship</a:t>
                      </a:r>
                      <a:r>
                        <a:rPr lang="en-US" sz="1600" baseline="0" dirty="0" smtClean="0">
                          <a:effectLst/>
                        </a:rPr>
                        <a:t>                                     </a:t>
                      </a:r>
                      <a:r>
                        <a:rPr lang="en-GB" sz="1600" dirty="0" smtClean="0">
                          <a:effectLst/>
                        </a:rPr>
                        <a:t>II</a:t>
                      </a:r>
                      <a:r>
                        <a:rPr lang="en-GB" sz="1600" dirty="0">
                          <a:effectLst/>
                        </a:rPr>
                        <a:t>. Ways of restricting Internet information and different techniques to bypass these restrictions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77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22325" y="1100138"/>
          <a:ext cx="6858000" cy="162858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600200"/>
                <a:gridCol w="2819400"/>
                <a:gridCol w="2438400"/>
              </a:tblGrid>
              <a:tr h="156421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Russian Federation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 Intercultural education </a:t>
                      </a:r>
                    </a:p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“The lesson of tolerance”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</a:tr>
              <a:tr h="1496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 Voting online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“Megalopolis”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</a:tr>
              <a:tr h="1496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 Financial literacy </a:t>
                      </a:r>
                    </a:p>
                    <a:p>
                      <a:pPr marL="2286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“Finance around us”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3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590800"/>
            <a:ext cx="7520940" cy="54864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Thank you for your attention!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0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520940" cy="548640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Introduction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Democracy </a:t>
            </a:r>
            <a:r>
              <a:rPr lang="en-US" sz="1800" dirty="0"/>
              <a:t>in the 21</a:t>
            </a:r>
            <a:r>
              <a:rPr lang="en-US" sz="1800" baseline="30000" dirty="0"/>
              <a:t>st</a:t>
            </a:r>
            <a:r>
              <a:rPr lang="en-US" sz="1800" dirty="0"/>
              <a:t> Century - Digital Democracy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Education Policy in the 21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Century /The </a:t>
            </a:r>
            <a:r>
              <a:rPr lang="en-US" sz="1800" dirty="0"/>
              <a:t>21</a:t>
            </a:r>
            <a:r>
              <a:rPr lang="en-US" sz="1800" baseline="30000" dirty="0"/>
              <a:t>st</a:t>
            </a:r>
            <a:r>
              <a:rPr lang="en-US" sz="1800" dirty="0"/>
              <a:t> Century Teacher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Critical </a:t>
            </a:r>
            <a:r>
              <a:rPr lang="en-US" sz="1800" dirty="0"/>
              <a:t>and Analytical Thinking in the Digital Era </a:t>
            </a:r>
          </a:p>
        </p:txBody>
      </p:sp>
    </p:spTree>
    <p:extLst>
      <p:ext uri="{BB962C8B-B14F-4D97-AF65-F5344CB8AC3E}">
        <p14:creationId xmlns:p14="http://schemas.microsoft.com/office/powerpoint/2010/main" val="212995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520940" cy="609600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Pilot Project  - Teacher training in EDC/HRE: how to develop students’ ability to evaluate information from media and social networks? </a:t>
            </a:r>
            <a:br>
              <a:rPr lang="en-US" b="1" dirty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133600"/>
            <a:ext cx="7940040" cy="2743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Four countries were involved </a:t>
            </a:r>
            <a:r>
              <a:rPr lang="en-US" dirty="0" smtClean="0"/>
              <a:t>:</a:t>
            </a: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dirty="0"/>
              <a:t>Belarus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Georgia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Lithuania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Russian </a:t>
            </a:r>
            <a:r>
              <a:rPr lang="en-US" dirty="0" smtClean="0"/>
              <a:t>Federation</a:t>
            </a:r>
          </a:p>
          <a:p>
            <a:pPr lvl="0">
              <a:buFont typeface="Arial" pitchFamily="34" charset="0"/>
              <a:buChar char="•"/>
            </a:pPr>
            <a:endParaRPr lang="en-US" dirty="0"/>
          </a:p>
          <a:p>
            <a:pPr lvl="0"/>
            <a:r>
              <a:rPr lang="en-US" dirty="0" smtClean="0"/>
              <a:t>Belarus: </a:t>
            </a:r>
            <a:r>
              <a:rPr lang="en-US" b="0" dirty="0" smtClean="0"/>
              <a:t>The </a:t>
            </a:r>
            <a:r>
              <a:rPr lang="en-US" b="0" dirty="0"/>
              <a:t>Academy of Post diploma (postgraduate) Education</a:t>
            </a:r>
          </a:p>
          <a:p>
            <a:pPr lvl="0"/>
            <a:r>
              <a:rPr lang="en-US" dirty="0" smtClean="0"/>
              <a:t>Georgia: </a:t>
            </a:r>
            <a:r>
              <a:rPr lang="en-US" b="0" dirty="0" smtClean="0"/>
              <a:t>National </a:t>
            </a:r>
            <a:r>
              <a:rPr lang="en-US" b="0" dirty="0"/>
              <a:t>Centre for Teacher Professional Development under the Ministry of Education and Science of Georgia</a:t>
            </a:r>
          </a:p>
          <a:p>
            <a:pPr lvl="0"/>
            <a:r>
              <a:rPr lang="en-US" dirty="0" smtClean="0"/>
              <a:t>Lithuania: </a:t>
            </a:r>
            <a:r>
              <a:rPr lang="en-US" b="0" dirty="0" smtClean="0"/>
              <a:t>Ministry </a:t>
            </a:r>
            <a:r>
              <a:rPr lang="en-US" b="0" dirty="0"/>
              <a:t>of Education, Conflict Prevention Association</a:t>
            </a:r>
          </a:p>
          <a:p>
            <a:pPr lvl="0"/>
            <a:r>
              <a:rPr lang="en-US" dirty="0"/>
              <a:t>Russian </a:t>
            </a:r>
            <a:r>
              <a:rPr lang="en-US" dirty="0" smtClean="0"/>
              <a:t>Federation: </a:t>
            </a:r>
            <a:r>
              <a:rPr lang="en-US" b="0" dirty="0" smtClean="0"/>
              <a:t>Russian </a:t>
            </a:r>
            <a:r>
              <a:rPr lang="en-US" b="0" dirty="0"/>
              <a:t>Academy for Teachers’ Qualifications Improvement</a:t>
            </a:r>
          </a:p>
          <a:p>
            <a:pPr lvl="0"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69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520940" cy="548640"/>
          </a:xfrm>
        </p:spPr>
        <p:txBody>
          <a:bodyPr/>
          <a:lstStyle/>
          <a:p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520940" cy="3276600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/>
              <a:t>To </a:t>
            </a:r>
            <a:r>
              <a:rPr lang="en-US" dirty="0"/>
              <a:t>ensure sustainable development of education for democratic </a:t>
            </a:r>
            <a:r>
              <a:rPr lang="en-US" dirty="0" smtClean="0"/>
              <a:t>citizenship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To </a:t>
            </a:r>
            <a:r>
              <a:rPr lang="en-US" dirty="0"/>
              <a:t>empower teachers with knowledge and skills for working in an environment influenced by media and social </a:t>
            </a:r>
            <a:r>
              <a:rPr lang="en-US" dirty="0" smtClean="0"/>
              <a:t>networks;</a:t>
            </a: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dirty="0"/>
              <a:t>Based on the outcomes of the Pilot Project “Charter on Education for Democratic Citizenship and Human Rights Education: a diversity of approaches” implemented in 2013, to provide teachers with in–service training </a:t>
            </a:r>
            <a:r>
              <a:rPr lang="en-US" dirty="0" err="1"/>
              <a:t>programme</a:t>
            </a:r>
            <a:r>
              <a:rPr lang="en-US" dirty="0"/>
              <a:t> and methodological tools necessary for creative </a:t>
            </a:r>
            <a:r>
              <a:rPr lang="en-US" dirty="0" smtClean="0"/>
              <a:t>work;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To </a:t>
            </a:r>
            <a:r>
              <a:rPr lang="en-US" dirty="0"/>
              <a:t>help students to critically evaluate media and social networks information. </a:t>
            </a:r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2960" y="630702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2060"/>
                </a:solidFill>
              </a:rPr>
              <a:t>Objectives: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61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Main Topics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066800"/>
            <a:ext cx="3200400" cy="3744008"/>
          </a:xfrm>
        </p:spPr>
        <p:txBody>
          <a:bodyPr>
            <a:normAutofit fontScale="62500" lnSpcReduction="20000"/>
          </a:bodyPr>
          <a:lstStyle/>
          <a:p>
            <a:r>
              <a:rPr lang="en-US" i="1" dirty="0"/>
              <a:t>Belarus: </a:t>
            </a: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dirty="0"/>
              <a:t>Multicultural education in the system of interaction between educational institutions and the media;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Cultural adaptation and social integration of migrants and refugees;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Preventing online youth violence.</a:t>
            </a:r>
          </a:p>
          <a:p>
            <a:endParaRPr lang="en-US" i="1" dirty="0"/>
          </a:p>
          <a:p>
            <a:r>
              <a:rPr lang="en-US" i="1" dirty="0"/>
              <a:t>Georgia:</a:t>
            </a: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dirty="0"/>
              <a:t>Intercultural communication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How to use internet to promote antidiscrimination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Hate speech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143000"/>
            <a:ext cx="3200400" cy="3667808"/>
          </a:xfrm>
        </p:spPr>
        <p:txBody>
          <a:bodyPr>
            <a:normAutofit fontScale="62500" lnSpcReduction="20000"/>
          </a:bodyPr>
          <a:lstStyle/>
          <a:p>
            <a:r>
              <a:rPr lang="en-US" i="1" dirty="0"/>
              <a:t>Lithuania:</a:t>
            </a: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GB" dirty="0"/>
              <a:t>The culture of communication online, its violations and consequences </a:t>
            </a: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GB" dirty="0"/>
              <a:t>Information online: can one really believe all the information published online?</a:t>
            </a: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GB" dirty="0"/>
              <a:t>Internet control and censorship: oppression or necessity?</a:t>
            </a:r>
            <a:endParaRPr lang="en-US" dirty="0"/>
          </a:p>
          <a:p>
            <a:pPr marL="0" indent="0"/>
            <a:endParaRPr lang="en-US" i="1" dirty="0"/>
          </a:p>
          <a:p>
            <a:pPr marL="0" indent="0"/>
            <a:r>
              <a:rPr lang="en-US" i="1" dirty="0"/>
              <a:t>Russian Federation:</a:t>
            </a: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dirty="0"/>
              <a:t>Intercultural education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Voting online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Financial literacy</a:t>
            </a:r>
          </a:p>
        </p:txBody>
      </p:sp>
    </p:spTree>
    <p:extLst>
      <p:ext uri="{BB962C8B-B14F-4D97-AF65-F5344CB8AC3E}">
        <p14:creationId xmlns:p14="http://schemas.microsoft.com/office/powerpoint/2010/main" val="269144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Activities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9"/>
            <a:ext cx="7520940" cy="2861772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/>
              <a:t>Analyzing </a:t>
            </a:r>
            <a:r>
              <a:rPr lang="en-US" dirty="0"/>
              <a:t>legal documents in the field of education, training programs and educational resources of partner countries.</a:t>
            </a:r>
          </a:p>
          <a:p>
            <a:pPr lvl="0">
              <a:buFont typeface="Arial" pitchFamily="34" charset="0"/>
              <a:buChar char="•"/>
            </a:pPr>
            <a:r>
              <a:rPr lang="en-US" dirty="0" err="1"/>
              <a:t>Organisation</a:t>
            </a:r>
            <a:r>
              <a:rPr lang="en-US" dirty="0"/>
              <a:t> of 3 project-lessons per country, on a topic selected for </a:t>
            </a:r>
            <a:r>
              <a:rPr lang="en-US" dirty="0" smtClean="0"/>
              <a:t> a </a:t>
            </a:r>
            <a:r>
              <a:rPr lang="en-US" dirty="0"/>
              <a:t>country in accord with the Project objectives.</a:t>
            </a:r>
          </a:p>
          <a:p>
            <a:pPr lvl="0">
              <a:buFont typeface="Arial" pitchFamily="34" charset="0"/>
              <a:buChar char="•"/>
            </a:pPr>
            <a:r>
              <a:rPr lang="en-US" dirty="0" err="1"/>
              <a:t>Organisation</a:t>
            </a:r>
            <a:r>
              <a:rPr lang="en-US" dirty="0"/>
              <a:t> of in–service teacher training seminars in Belarus, Georgia, Lithuania, and the Russian Federation and field testing of material in schools with groups of about 25 students in each country.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Piloting and evaluation of the in-service training </a:t>
            </a:r>
            <a:r>
              <a:rPr lang="en-US" dirty="0" err="1"/>
              <a:t>programme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38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520940" cy="548640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Legislative Regulations, Normative Acts, Curriculum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National </a:t>
            </a:r>
            <a:r>
              <a:rPr lang="en-US" dirty="0"/>
              <a:t>legislative regulations </a:t>
            </a:r>
            <a:r>
              <a:rPr lang="en-US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National </a:t>
            </a:r>
            <a:r>
              <a:rPr lang="en-US" dirty="0" smtClean="0"/>
              <a:t>Curriculums;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General </a:t>
            </a:r>
            <a:r>
              <a:rPr lang="en-US" dirty="0"/>
              <a:t>professional </a:t>
            </a:r>
            <a:r>
              <a:rPr lang="en-US" dirty="0" smtClean="0"/>
              <a:t>standards;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Recommendations </a:t>
            </a:r>
            <a:r>
              <a:rPr lang="en-US" dirty="0"/>
              <a:t>issued by international bodies in charge of education</a:t>
            </a:r>
            <a:r>
              <a:rPr lang="en-US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Codes </a:t>
            </a:r>
            <a:r>
              <a:rPr lang="en-US" dirty="0"/>
              <a:t>of ethics </a:t>
            </a:r>
            <a:r>
              <a:rPr lang="en-US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Civil codes.</a:t>
            </a: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126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457200"/>
            <a:ext cx="7520940" cy="457200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Methodological Tool within the Project</a:t>
            </a:r>
            <a:br>
              <a:rPr lang="en-US" b="1" dirty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The methodological tool used in the Project was comprised of a theoretical </a:t>
            </a:r>
            <a:r>
              <a:rPr lang="en-US" dirty="0" smtClean="0"/>
              <a:t>article and </a:t>
            </a:r>
            <a:r>
              <a:rPr lang="en-US" dirty="0"/>
              <a:t>3 practical project-lessons prepared by each country.</a:t>
            </a:r>
          </a:p>
          <a:p>
            <a:r>
              <a:rPr lang="en-US" dirty="0"/>
              <a:t>As a result, a practical resource for teachers was developed on the following topics: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50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536080"/>
              </p:ext>
            </p:extLst>
          </p:nvPr>
        </p:nvGraphicFramePr>
        <p:xfrm>
          <a:off x="1219200" y="533400"/>
          <a:ext cx="6858000" cy="556641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600200"/>
                <a:gridCol w="2514600"/>
                <a:gridCol w="2743200"/>
              </a:tblGrid>
              <a:tr h="9477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Country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topic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project-lessons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</a:tr>
              <a:tr h="299241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Belarus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  <a:tc>
                  <a:txBody>
                    <a:bodyPr/>
                    <a:lstStyle/>
                    <a:p>
                      <a:pPr marL="66040" marR="0" indent="16256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 Multicultural education in the system of interaction between educational institutions and the media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“We are different but we are online”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</a:tr>
              <a:tr h="8595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 Cultural adaptation and social integration of migrants and refugees</a:t>
                      </a:r>
                      <a:r>
                        <a:rPr lang="en-US" sz="1600" dirty="0" smtClean="0">
                          <a:effectLst/>
                        </a:rPr>
                        <a:t>;</a:t>
                      </a: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“Refugees Online”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</a:tr>
              <a:tr h="609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3"/>
                      </a:pPr>
                      <a:r>
                        <a:rPr lang="en-US" sz="1600" dirty="0">
                          <a:effectLst/>
                        </a:rPr>
                        <a:t>Preventing online youth violence</a:t>
                      </a:r>
                      <a:r>
                        <a:rPr lang="en-US" sz="1600" dirty="0" smtClean="0">
                          <a:effectLst/>
                        </a:rPr>
                        <a:t>.</a:t>
                      </a:r>
                      <a:endParaRPr lang="en-US" sz="1600" dirty="0">
                        <a:effectLst/>
                      </a:endParaRPr>
                    </a:p>
                  </a:txBody>
                  <a:tcPr marL="26612" marR="266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“</a:t>
                      </a:r>
                      <a:r>
                        <a:rPr lang="en-US" sz="1600" dirty="0" err="1">
                          <a:effectLst/>
                        </a:rPr>
                        <a:t>Cyberbullying</a:t>
                      </a:r>
                      <a:r>
                        <a:rPr lang="en-US" sz="1600" dirty="0" smtClean="0">
                          <a:effectLst/>
                        </a:rPr>
                        <a:t>”</a:t>
                      </a: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</a:tr>
              <a:tr h="224431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Georgia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  <a:tc>
                  <a:txBody>
                    <a:bodyPr/>
                    <a:lstStyle/>
                    <a:p>
                      <a:pPr marL="342900" marR="0" lvl="0" indent="-3429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n-US" sz="1600">
                          <a:effectLst/>
                        </a:rPr>
                        <a:t>Intercultural communication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“Shared Weekly Calendar”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</a:tr>
              <a:tr h="960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</a:rPr>
                        <a:t>How to use internet to promote antidiscrimination </a:t>
                      </a:r>
                    </a:p>
                  </a:txBody>
                  <a:tcPr marL="26612" marR="266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“</a:t>
                      </a:r>
                      <a:r>
                        <a:rPr lang="en-US" sz="1600" dirty="0" err="1">
                          <a:effectLst/>
                        </a:rPr>
                        <a:t>AntiDiscriMedia</a:t>
                      </a:r>
                      <a:r>
                        <a:rPr lang="en-US" sz="1600" dirty="0">
                          <a:effectLst/>
                        </a:rPr>
                        <a:t>”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</a:tr>
              <a:tr h="1496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>
                          <a:effectLst/>
                        </a:rPr>
                        <a:t>Hate speech</a:t>
                      </a:r>
                    </a:p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“</a:t>
                      </a:r>
                      <a:r>
                        <a:rPr lang="en-US" sz="1600" dirty="0" err="1">
                          <a:effectLst/>
                        </a:rPr>
                        <a:t>NoHateSpeech</a:t>
                      </a:r>
                      <a:r>
                        <a:rPr lang="en-US" sz="1600" dirty="0">
                          <a:effectLst/>
                        </a:rPr>
                        <a:t> Comics”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612" marR="2661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44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914</TotalTime>
  <Words>710</Words>
  <Application>Microsoft Office PowerPoint</Application>
  <PresentationFormat>On-screen Show (4:3)</PresentationFormat>
  <Paragraphs>116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Angles</vt:lpstr>
      <vt:lpstr>“Human Rights and Democracy in Action” </vt:lpstr>
      <vt:lpstr>Introduction </vt:lpstr>
      <vt:lpstr>Pilot Project  - Teacher training in EDC/HRE: how to develop students’ ability to evaluate information from media and social networks?  </vt:lpstr>
      <vt:lpstr> </vt:lpstr>
      <vt:lpstr>Main Topics</vt:lpstr>
      <vt:lpstr>Activities</vt:lpstr>
      <vt:lpstr>Legislative Regulations, Normative Acts, Curriculum </vt:lpstr>
      <vt:lpstr>Methodological Tool within the Project </vt:lpstr>
      <vt:lpstr>PowerPoint Presentation</vt:lpstr>
      <vt:lpstr>PowerPoint Presentation</vt:lpstr>
      <vt:lpstr>PowerPoint Presentation</vt:lpstr>
      <vt:lpstr>Thank you for your attention!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“Human Rights and Democracy in Action”</dc:title>
  <dc:creator>Maia Chilashvili</dc:creator>
  <cp:lastModifiedBy>Mako</cp:lastModifiedBy>
  <cp:revision>26</cp:revision>
  <dcterms:created xsi:type="dcterms:W3CDTF">2015-04-07T11:33:44Z</dcterms:created>
  <dcterms:modified xsi:type="dcterms:W3CDTF">2015-04-15T06:37:09Z</dcterms:modified>
</cp:coreProperties>
</file>