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3" d="100"/>
          <a:sy n="83" d="100"/>
        </p:scale>
        <p:origin x="-90" y="-2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2573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527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8909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86541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9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7008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68382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76431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4268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4/1/2016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473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7645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4/1/2016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388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6533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2389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987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2746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907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4/1/2016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109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49252" y="476519"/>
            <a:ext cx="10161430" cy="2910146"/>
          </a:xfrm>
        </p:spPr>
        <p:txBody>
          <a:bodyPr/>
          <a:lstStyle/>
          <a:p>
            <a:r>
              <a:rPr lang="uk-UA" sz="3600" dirty="0" smtClean="0"/>
              <a:t>Пропозиції ГО ІМІ щодо обмеження</a:t>
            </a:r>
            <a:br>
              <a:rPr lang="uk-UA" sz="3600" dirty="0" smtClean="0"/>
            </a:br>
            <a:r>
              <a:rPr lang="uk-UA" sz="3600" dirty="0" smtClean="0"/>
              <a:t> передвиборчої агітації</a:t>
            </a:r>
            <a:br>
              <a:rPr lang="uk-UA" sz="3600" dirty="0" smtClean="0"/>
            </a:br>
            <a:r>
              <a:rPr lang="uk-UA" sz="3600" dirty="0" smtClean="0"/>
              <a:t> й недопущення прихованої реклами</a:t>
            </a:r>
            <a:endParaRPr lang="uk-UA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3657596"/>
            <a:ext cx="7018272" cy="2266685"/>
          </a:xfrm>
        </p:spPr>
        <p:txBody>
          <a:bodyPr>
            <a:normAutofit/>
          </a:bodyPr>
          <a:lstStyle/>
          <a:p>
            <a:pPr algn="l"/>
            <a:r>
              <a:rPr lang="uk-UA" sz="2800" dirty="0"/>
              <a:t>Проект закону № 2474а-1 від 20.08.2015 (розроблений фахівцями ІМІ, НАМ, ГО Телекритика) та внесений низкою народних депутатів</a:t>
            </a:r>
            <a:r>
              <a:rPr lang="uk-UA" sz="2800" dirty="0" smtClean="0"/>
              <a:t>. 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3588506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Розгляд у парламенті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sz="2800" dirty="0" smtClean="0"/>
              <a:t>Наразі проект повернутий Комітетом з правової політики на </a:t>
            </a:r>
            <a:r>
              <a:rPr lang="uk-UA" sz="2800" dirty="0"/>
              <a:t>доопрацювання (зокрема для внесення передбачених ним змін до всіх законів про </a:t>
            </a:r>
            <a:r>
              <a:rPr lang="uk-UA" sz="2800" dirty="0" smtClean="0"/>
              <a:t>вибори, поряд із місцевими). Відповідні зміни розробниками вже внесені в текст, враховано також зауваження Комітету та ГНЕУ ВР, які була можливість урахувати. Наразі </a:t>
            </a:r>
            <a:r>
              <a:rPr lang="uk-UA" sz="2800" dirty="0" err="1" smtClean="0"/>
              <a:t>комунікуємо</a:t>
            </a:r>
            <a:r>
              <a:rPr lang="uk-UA" sz="2800" dirty="0" smtClean="0"/>
              <a:t> з групою РПР-вибори щодо узгодження позицій.</a:t>
            </a:r>
            <a:endParaRPr lang="uk-UA" sz="2800" dirty="0"/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29947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Суть законопроекту (</a:t>
            </a:r>
            <a:r>
              <a:rPr lang="uk-UA" dirty="0"/>
              <a:t>виборчі норми, </a:t>
            </a:r>
            <a:r>
              <a:rPr lang="uk-UA" dirty="0" smtClean="0"/>
              <a:t>1)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457200" indent="-457200">
              <a:buAutoNum type="arabicParenR"/>
            </a:pPr>
            <a:r>
              <a:rPr lang="uk-UA" sz="5100" dirty="0" smtClean="0"/>
              <a:t>Виключення з законодавства терміну «політична реклами» і залишення лише терміну «агітація» - для уникнення термінологічної плутанини та виводу правовідносин з-під </a:t>
            </a:r>
            <a:r>
              <a:rPr lang="uk-UA" sz="5100" dirty="0" err="1" smtClean="0"/>
              <a:t>обгрунтованих</a:t>
            </a:r>
            <a:r>
              <a:rPr lang="uk-UA" sz="5100" dirty="0" smtClean="0"/>
              <a:t> законодавчих обмежень;</a:t>
            </a:r>
          </a:p>
          <a:p>
            <a:pPr marL="457200" indent="-457200">
              <a:buAutoNum type="arabicParenR"/>
            </a:pPr>
            <a:r>
              <a:rPr lang="uk-UA" sz="5100" dirty="0" smtClean="0"/>
              <a:t>Визначення часового періоду для можливості ведення агітації – лише від реєстрації (або оголошення про проведення ІІ туру) до дня тиші;</a:t>
            </a:r>
          </a:p>
          <a:p>
            <a:pPr marL="457200" indent="-457200">
              <a:buAutoNum type="arabicParenR"/>
            </a:pPr>
            <a:r>
              <a:rPr lang="ru-RU" sz="5100" dirty="0"/>
              <a:t>На </a:t>
            </a:r>
            <a:r>
              <a:rPr lang="ru-RU" sz="5100" dirty="0" err="1" smtClean="0"/>
              <a:t>агітацію</a:t>
            </a:r>
            <a:r>
              <a:rPr lang="ru-RU" sz="5100" dirty="0" smtClean="0"/>
              <a:t> </a:t>
            </a:r>
            <a:r>
              <a:rPr lang="ru-RU" sz="5100" dirty="0" err="1"/>
              <a:t>поширюється</a:t>
            </a:r>
            <a:r>
              <a:rPr lang="ru-RU" sz="5100" dirty="0"/>
              <a:t> </a:t>
            </a:r>
            <a:r>
              <a:rPr lang="ru-RU" sz="5100" dirty="0" err="1" smtClean="0"/>
              <a:t>зак</a:t>
            </a:r>
            <a:r>
              <a:rPr lang="ru-RU" sz="5100" dirty="0" smtClean="0"/>
              <a:t>-во </a:t>
            </a:r>
            <a:r>
              <a:rPr lang="ru-RU" sz="5100" dirty="0"/>
              <a:t>про рекламу в </a:t>
            </a:r>
            <a:r>
              <a:rPr lang="ru-RU" sz="5100" dirty="0" smtClean="0"/>
              <a:t>част. </a:t>
            </a:r>
            <a:r>
              <a:rPr lang="ru-RU" sz="5100" dirty="0" err="1"/>
              <a:t>з</a:t>
            </a:r>
            <a:r>
              <a:rPr lang="ru-RU" sz="5100" dirty="0" err="1" smtClean="0"/>
              <a:t>аг</a:t>
            </a:r>
            <a:r>
              <a:rPr lang="ru-RU" sz="5100" dirty="0" smtClean="0"/>
              <a:t>. </a:t>
            </a:r>
            <a:r>
              <a:rPr lang="ru-RU" sz="5100" dirty="0" err="1"/>
              <a:t>вимог</a:t>
            </a:r>
            <a:r>
              <a:rPr lang="ru-RU" sz="5100" dirty="0"/>
              <a:t> до </a:t>
            </a:r>
            <a:r>
              <a:rPr lang="ru-RU" sz="5100" dirty="0" err="1"/>
              <a:t>реклами</a:t>
            </a:r>
            <a:r>
              <a:rPr lang="ru-RU" sz="5100" dirty="0"/>
              <a:t>, </a:t>
            </a:r>
            <a:r>
              <a:rPr lang="ru-RU" sz="5100" dirty="0" err="1"/>
              <a:t>реклами</a:t>
            </a:r>
            <a:r>
              <a:rPr lang="ru-RU" sz="5100" dirty="0"/>
              <a:t> на </a:t>
            </a:r>
            <a:r>
              <a:rPr lang="ru-RU" sz="5100" dirty="0" smtClean="0"/>
              <a:t>ТБ, </a:t>
            </a:r>
            <a:r>
              <a:rPr lang="ru-RU" sz="5100" dirty="0" err="1"/>
              <a:t>радіо</a:t>
            </a:r>
            <a:r>
              <a:rPr lang="ru-RU" sz="5100" dirty="0"/>
              <a:t>, в </a:t>
            </a:r>
            <a:r>
              <a:rPr lang="ru-RU" sz="5100" dirty="0" err="1"/>
              <a:t>пресі</a:t>
            </a:r>
            <a:r>
              <a:rPr lang="ru-RU" sz="5100" dirty="0"/>
              <a:t> та на </a:t>
            </a:r>
            <a:r>
              <a:rPr lang="ru-RU" sz="5100" dirty="0" err="1"/>
              <a:t>транспорті</a:t>
            </a:r>
            <a:r>
              <a:rPr lang="ru-RU" sz="5100" dirty="0"/>
              <a:t>, </a:t>
            </a:r>
            <a:r>
              <a:rPr lang="ru-RU" sz="5100" dirty="0" err="1"/>
              <a:t>вимог</a:t>
            </a:r>
            <a:r>
              <a:rPr lang="ru-RU" sz="5100" dirty="0"/>
              <a:t> </a:t>
            </a:r>
            <a:r>
              <a:rPr lang="ru-RU" sz="5100" dirty="0" err="1"/>
              <a:t>щодо</a:t>
            </a:r>
            <a:r>
              <a:rPr lang="ru-RU" sz="5100" dirty="0"/>
              <a:t> </a:t>
            </a:r>
            <a:r>
              <a:rPr lang="ru-RU" sz="5100" dirty="0" err="1"/>
              <a:t>захисту</a:t>
            </a:r>
            <a:r>
              <a:rPr lang="ru-RU" sz="5100" dirty="0"/>
              <a:t> </a:t>
            </a:r>
            <a:r>
              <a:rPr lang="ru-RU" sz="5100" dirty="0" err="1"/>
              <a:t>дітей</a:t>
            </a:r>
            <a:r>
              <a:rPr lang="ru-RU" sz="5100" dirty="0"/>
              <a:t>. Реклама </a:t>
            </a:r>
            <a:r>
              <a:rPr lang="ru-RU" sz="5100" dirty="0" err="1" smtClean="0"/>
              <a:t>друк</a:t>
            </a:r>
            <a:r>
              <a:rPr lang="ru-RU" sz="5100" dirty="0" smtClean="0"/>
              <a:t>. </a:t>
            </a:r>
            <a:r>
              <a:rPr lang="ru-RU" sz="5100" dirty="0" err="1"/>
              <a:t>видання</a:t>
            </a:r>
            <a:r>
              <a:rPr lang="ru-RU" sz="5100" dirty="0"/>
              <a:t>, </a:t>
            </a:r>
            <a:r>
              <a:rPr lang="ru-RU" sz="5100" dirty="0" err="1"/>
              <a:t>телепередачі</a:t>
            </a:r>
            <a:r>
              <a:rPr lang="ru-RU" sz="5100" dirty="0"/>
              <a:t>, яка </a:t>
            </a:r>
            <a:r>
              <a:rPr lang="ru-RU" sz="5100" dirty="0" err="1"/>
              <a:t>містить</a:t>
            </a:r>
            <a:r>
              <a:rPr lang="ru-RU" sz="5100" dirty="0"/>
              <a:t> </a:t>
            </a:r>
            <a:r>
              <a:rPr lang="ru-RU" sz="5100" dirty="0" err="1"/>
              <a:t>зображення</a:t>
            </a:r>
            <a:r>
              <a:rPr lang="ru-RU" sz="5100" dirty="0"/>
              <a:t> </a:t>
            </a:r>
            <a:r>
              <a:rPr lang="ru-RU" sz="5100" dirty="0" err="1"/>
              <a:t>кандидатів</a:t>
            </a:r>
            <a:r>
              <a:rPr lang="ru-RU" sz="5100" dirty="0"/>
              <a:t> </a:t>
            </a:r>
            <a:r>
              <a:rPr lang="ru-RU" sz="5100" dirty="0" err="1"/>
              <a:t>чи</a:t>
            </a:r>
            <a:r>
              <a:rPr lang="ru-RU" sz="5100" dirty="0"/>
              <a:t> </a:t>
            </a:r>
            <a:r>
              <a:rPr lang="ru-RU" sz="5100" dirty="0" err="1" smtClean="0"/>
              <a:t>згадки</a:t>
            </a:r>
            <a:r>
              <a:rPr lang="ru-RU" sz="5100" dirty="0" smtClean="0"/>
              <a:t> </a:t>
            </a:r>
            <a:r>
              <a:rPr lang="ru-RU" sz="5100" dirty="0"/>
              <a:t>про </a:t>
            </a:r>
            <a:r>
              <a:rPr lang="ru-RU" sz="5100" dirty="0" smtClean="0"/>
              <a:t>них </a:t>
            </a:r>
            <a:r>
              <a:rPr lang="ru-RU" sz="5100" dirty="0" err="1" smtClean="0"/>
              <a:t>або</a:t>
            </a:r>
            <a:r>
              <a:rPr lang="ru-RU" sz="5100" dirty="0" smtClean="0"/>
              <a:t> </a:t>
            </a:r>
            <a:r>
              <a:rPr lang="ru-RU" sz="5100" dirty="0" err="1" smtClean="0"/>
              <a:t>партії</a:t>
            </a:r>
            <a:r>
              <a:rPr lang="ru-RU" sz="5100" dirty="0" smtClean="0"/>
              <a:t>, є </a:t>
            </a:r>
            <a:r>
              <a:rPr lang="ru-RU" sz="5100" dirty="0" err="1"/>
              <a:t>також</a:t>
            </a:r>
            <a:r>
              <a:rPr lang="ru-RU" sz="5100" dirty="0"/>
              <a:t> </a:t>
            </a:r>
            <a:r>
              <a:rPr lang="ru-RU" sz="5100" dirty="0" err="1" smtClean="0"/>
              <a:t>агітацією</a:t>
            </a:r>
            <a:r>
              <a:rPr lang="ru-RU" sz="5100" dirty="0" smtClean="0"/>
              <a:t>.</a:t>
            </a:r>
          </a:p>
          <a:p>
            <a:pPr marL="457200" indent="-457200">
              <a:buAutoNum type="arabicParenR"/>
            </a:pPr>
            <a:endParaRPr lang="uk-UA" dirty="0" smtClean="0"/>
          </a:p>
          <a:p>
            <a:pPr marL="457200" indent="-457200">
              <a:buAutoNum type="arabicParenR"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14015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Суть законопроекту </a:t>
            </a:r>
            <a:r>
              <a:rPr lang="uk-UA" dirty="0" smtClean="0"/>
              <a:t>(</a:t>
            </a:r>
            <a:r>
              <a:rPr lang="uk-UA" dirty="0"/>
              <a:t>виборчі норми, </a:t>
            </a:r>
            <a:r>
              <a:rPr lang="uk-UA" dirty="0" smtClean="0"/>
              <a:t>2)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uk-UA" sz="2800" dirty="0" smtClean="0"/>
              <a:t>4) </a:t>
            </a:r>
            <a:r>
              <a:rPr lang="uk-UA" sz="2800" dirty="0"/>
              <a:t>Належне оприлюднення </a:t>
            </a:r>
            <a:r>
              <a:rPr lang="uk-UA" sz="2800" dirty="0" smtClean="0"/>
              <a:t>(для ЗМІ) інформації </a:t>
            </a:r>
            <a:r>
              <a:rPr lang="uk-UA" sz="2800" dirty="0"/>
              <a:t>про дату, час і місце проведення зборів (конференції) з метою висування кандидатів; </a:t>
            </a:r>
          </a:p>
          <a:p>
            <a:pPr marL="0" indent="0">
              <a:buNone/>
            </a:pPr>
            <a:r>
              <a:rPr lang="uk-UA" sz="2800" dirty="0" smtClean="0"/>
              <a:t>5) Заборона на агітаційні зловживання під виглядом «соціальної реклами», яка не повинна містити «будь-яке </a:t>
            </a:r>
            <a:r>
              <a:rPr lang="uk-UA" sz="2800" dirty="0"/>
              <a:t>ім’я/найменування фізичної або юридичної особи, назву посади в юридичній особі (крім імені фізичної або родича такої особи, на користь якої проводиться збір коштів</a:t>
            </a:r>
            <a:r>
              <a:rPr lang="uk-UA" sz="2800" dirty="0" smtClean="0"/>
              <a:t>)»;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2642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Суть законопроекту </a:t>
            </a:r>
            <a:r>
              <a:rPr lang="uk-UA" dirty="0" smtClean="0"/>
              <a:t>(</a:t>
            </a:r>
            <a:r>
              <a:rPr lang="uk-UA" dirty="0"/>
              <a:t>виборчі норми, </a:t>
            </a:r>
            <a:r>
              <a:rPr lang="uk-UA" dirty="0" smtClean="0"/>
              <a:t>3)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000" dirty="0"/>
              <a:t>6) </a:t>
            </a:r>
            <a:r>
              <a:rPr lang="uk-UA" sz="3000" dirty="0"/>
              <a:t>Вимоги до того, що </a:t>
            </a:r>
            <a:r>
              <a:rPr lang="ru-RU" sz="3000" dirty="0" err="1"/>
              <a:t>новинний</a:t>
            </a:r>
            <a:r>
              <a:rPr lang="ru-RU" sz="3000" dirty="0"/>
              <a:t> </a:t>
            </a:r>
            <a:r>
              <a:rPr lang="ru-RU" sz="3000" dirty="0" err="1"/>
              <a:t>чи</a:t>
            </a:r>
            <a:r>
              <a:rPr lang="ru-RU" sz="3000" dirty="0"/>
              <a:t> </a:t>
            </a:r>
            <a:r>
              <a:rPr lang="ru-RU" sz="3000" dirty="0" err="1"/>
              <a:t>інший</a:t>
            </a:r>
            <a:r>
              <a:rPr lang="ru-RU" sz="3000" dirty="0"/>
              <a:t> </a:t>
            </a:r>
            <a:r>
              <a:rPr lang="ru-RU" sz="3000" dirty="0" err="1"/>
              <a:t>інформаційний</a:t>
            </a:r>
            <a:r>
              <a:rPr lang="ru-RU" sz="3000" dirty="0"/>
              <a:t> </a:t>
            </a:r>
            <a:r>
              <a:rPr lang="ru-RU" sz="3000" dirty="0" err="1"/>
              <a:t>матеріал</a:t>
            </a:r>
            <a:r>
              <a:rPr lang="ru-RU" sz="3000" dirty="0"/>
              <a:t> ЗМІ не </a:t>
            </a:r>
            <a:r>
              <a:rPr lang="ru-RU" sz="3000" dirty="0" err="1"/>
              <a:t>може</a:t>
            </a:r>
            <a:r>
              <a:rPr lang="ru-RU" sz="3000" dirty="0"/>
              <a:t> </a:t>
            </a:r>
            <a:r>
              <a:rPr lang="ru-RU" sz="3000" dirty="0" err="1"/>
              <a:t>присвячуватися</a:t>
            </a:r>
            <a:r>
              <a:rPr lang="ru-RU" sz="3000" dirty="0"/>
              <a:t> </a:t>
            </a:r>
            <a:r>
              <a:rPr lang="ru-RU" sz="3000" dirty="0" err="1"/>
              <a:t>лише</a:t>
            </a:r>
            <a:r>
              <a:rPr lang="ru-RU" sz="3000" dirty="0"/>
              <a:t> </a:t>
            </a:r>
            <a:r>
              <a:rPr lang="ru-RU" sz="3000" dirty="0" smtClean="0"/>
              <a:t>одному </a:t>
            </a:r>
            <a:r>
              <a:rPr lang="ru-RU" sz="3000" dirty="0"/>
              <a:t>кандидату/</a:t>
            </a:r>
            <a:r>
              <a:rPr lang="ru-RU" sz="3000" dirty="0" err="1"/>
              <a:t>партії</a:t>
            </a:r>
            <a:r>
              <a:rPr lang="ru-RU" sz="3000" dirty="0"/>
              <a:t>; </a:t>
            </a:r>
          </a:p>
          <a:p>
            <a:pPr marL="0" indent="0">
              <a:buNone/>
            </a:pPr>
            <a:r>
              <a:rPr lang="ru-RU" sz="3000" dirty="0" smtClean="0"/>
              <a:t>7) </a:t>
            </a:r>
            <a:r>
              <a:rPr lang="ru-RU" sz="3000" dirty="0" err="1" smtClean="0"/>
              <a:t>Дебати</a:t>
            </a:r>
            <a:r>
              <a:rPr lang="ru-RU" sz="3000" dirty="0" smtClean="0"/>
              <a:t> </a:t>
            </a:r>
            <a:r>
              <a:rPr lang="ru-RU" sz="3000" dirty="0"/>
              <a:t>– не </a:t>
            </a:r>
            <a:r>
              <a:rPr lang="ru-RU" sz="3000" dirty="0" err="1"/>
              <a:t>оплачуються</a:t>
            </a:r>
            <a:r>
              <a:rPr lang="ru-RU" sz="3000" dirty="0"/>
              <a:t> кандидатами (не є </a:t>
            </a:r>
            <a:r>
              <a:rPr lang="ru-RU" sz="3000" dirty="0" err="1"/>
              <a:t>агітаціїю</a:t>
            </a:r>
            <a:r>
              <a:rPr lang="ru-RU" sz="3000" dirty="0"/>
              <a:t>), </a:t>
            </a:r>
            <a:r>
              <a:rPr lang="ru-RU" sz="3000" dirty="0" err="1"/>
              <a:t>лише</a:t>
            </a:r>
            <a:r>
              <a:rPr lang="ru-RU" sz="3000" dirty="0"/>
              <a:t> за </a:t>
            </a:r>
            <a:r>
              <a:rPr lang="ru-RU" sz="3000" dirty="0" err="1"/>
              <a:t>участю</a:t>
            </a:r>
            <a:r>
              <a:rPr lang="ru-RU" sz="3000" dirty="0"/>
              <a:t> </a:t>
            </a:r>
            <a:r>
              <a:rPr lang="ru-RU" sz="3000" dirty="0" err="1"/>
              <a:t>кандидатів</a:t>
            </a:r>
            <a:r>
              <a:rPr lang="ru-RU" sz="3000" dirty="0"/>
              <a:t> і є </a:t>
            </a:r>
            <a:r>
              <a:rPr lang="ru-RU" sz="3000" dirty="0" err="1"/>
              <a:t>власними</a:t>
            </a:r>
            <a:r>
              <a:rPr lang="ru-RU" sz="3000" dirty="0"/>
              <a:t> передачами ТРО;</a:t>
            </a:r>
          </a:p>
          <a:p>
            <a:pPr marL="0" indent="0">
              <a:buNone/>
            </a:pPr>
            <a:r>
              <a:rPr lang="ru-RU" sz="3000" dirty="0"/>
              <a:t>8</a:t>
            </a:r>
            <a:r>
              <a:rPr lang="ru-RU" sz="3000" dirty="0" smtClean="0"/>
              <a:t>) </a:t>
            </a:r>
            <a:r>
              <a:rPr lang="uk-UA" sz="3000" dirty="0"/>
              <a:t>Тривалість </a:t>
            </a:r>
            <a:r>
              <a:rPr lang="uk-UA" sz="3000" dirty="0" err="1" smtClean="0"/>
              <a:t>агітроликів</a:t>
            </a:r>
            <a:r>
              <a:rPr lang="uk-UA" sz="3000" dirty="0" smtClean="0"/>
              <a:t> </a:t>
            </a:r>
            <a:r>
              <a:rPr lang="uk-UA" sz="3000" dirty="0"/>
              <a:t>на ТБ – мін. 2 хв. і на радіо – мін. 1 хв. При цьому кожен ролик має бути об</a:t>
            </a:r>
            <a:r>
              <a:rPr lang="en-US" sz="3000" dirty="0"/>
              <a:t>’</a:t>
            </a:r>
            <a:r>
              <a:rPr lang="uk-UA" sz="3000" dirty="0" err="1"/>
              <a:t>єднаний</a:t>
            </a:r>
            <a:r>
              <a:rPr lang="uk-UA" sz="3000" dirty="0"/>
              <a:t> одним сюжетом; </a:t>
            </a:r>
          </a:p>
          <a:p>
            <a:pPr marL="0" indent="0">
              <a:buNone/>
            </a:pPr>
            <a:endParaRPr lang="uk-UA" sz="3000" dirty="0"/>
          </a:p>
        </p:txBody>
      </p:sp>
    </p:spTree>
    <p:extLst>
      <p:ext uri="{BB962C8B-B14F-4D97-AF65-F5344CB8AC3E}">
        <p14:creationId xmlns:p14="http://schemas.microsoft.com/office/powerpoint/2010/main" val="8927113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Суть законопроекту </a:t>
            </a:r>
            <a:r>
              <a:rPr lang="uk-UA" dirty="0" smtClean="0"/>
              <a:t>(</a:t>
            </a:r>
            <a:r>
              <a:rPr lang="uk-UA" dirty="0"/>
              <a:t>виборчі норми, </a:t>
            </a:r>
            <a:r>
              <a:rPr lang="uk-UA" dirty="0" smtClean="0"/>
              <a:t>4)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2800" dirty="0" smtClean="0"/>
              <a:t>9) </a:t>
            </a:r>
            <a:r>
              <a:rPr lang="uk-UA" sz="2800" dirty="0"/>
              <a:t>Час </a:t>
            </a:r>
            <a:r>
              <a:rPr lang="uk-UA" sz="2800" dirty="0" smtClean="0"/>
              <a:t>мовлення на агітацію </a:t>
            </a:r>
            <a:r>
              <a:rPr lang="uk-UA" sz="2800" dirty="0"/>
              <a:t>на радіо та </a:t>
            </a:r>
            <a:r>
              <a:rPr lang="uk-UA" sz="2800" dirty="0" smtClean="0"/>
              <a:t>ТБ </a:t>
            </a:r>
            <a:r>
              <a:rPr lang="uk-UA" sz="2800" dirty="0"/>
              <a:t>не може перевищувати </a:t>
            </a:r>
            <a:r>
              <a:rPr lang="uk-UA" sz="2800" dirty="0" smtClean="0"/>
              <a:t>5% фактичного </a:t>
            </a:r>
            <a:r>
              <a:rPr lang="uk-UA" sz="2800" dirty="0"/>
              <a:t>обсягу мовлення впродовж </a:t>
            </a:r>
            <a:r>
              <a:rPr lang="uk-UA" sz="2800" dirty="0" smtClean="0"/>
              <a:t>доби </a:t>
            </a:r>
            <a:r>
              <a:rPr lang="uk-UA" sz="2800" dirty="0"/>
              <a:t>та </a:t>
            </a:r>
            <a:r>
              <a:rPr lang="uk-UA" sz="2800" dirty="0" smtClean="0"/>
              <a:t>10% фактичного </a:t>
            </a:r>
            <a:r>
              <a:rPr lang="uk-UA" sz="2800" dirty="0"/>
              <a:t>обсягу мовлення </a:t>
            </a:r>
            <a:r>
              <a:rPr lang="uk-UA" sz="2800" dirty="0" smtClean="0"/>
              <a:t>впродовж </a:t>
            </a:r>
            <a:r>
              <a:rPr lang="uk-UA" sz="2800" dirty="0"/>
              <a:t>години </a:t>
            </a:r>
            <a:r>
              <a:rPr lang="uk-UA" sz="2800" dirty="0" smtClean="0"/>
              <a:t>(ролики більші за 20 хв. </a:t>
            </a:r>
            <a:r>
              <a:rPr lang="uk-UA" sz="2800" dirty="0"/>
              <a:t>і</a:t>
            </a:r>
            <a:r>
              <a:rPr lang="uk-UA" sz="2800" dirty="0" smtClean="0"/>
              <a:t>дуть поза цією квотою);</a:t>
            </a:r>
          </a:p>
          <a:p>
            <a:pPr marL="0" indent="0">
              <a:buNone/>
            </a:pPr>
            <a:r>
              <a:rPr lang="uk-UA" sz="2800" dirty="0" smtClean="0"/>
              <a:t>10) Заборона на висловлення в агітації оцінних суджень про конкурентів (окрім прямого ефіру);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938052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Загальне рекламне законодавство (1)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sz="2800" dirty="0" smtClean="0"/>
              <a:t>11) Вимоги до ідентифікації текстової реклами: не «під рубрикою», а буквально </a:t>
            </a:r>
            <a:r>
              <a:rPr lang="ru-RU" sz="2800" dirty="0" smtClean="0"/>
              <a:t>словом/фразою: "Реклама" </a:t>
            </a:r>
            <a:r>
              <a:rPr lang="ru-RU" sz="2800" dirty="0" err="1" smtClean="0"/>
              <a:t>чи</a:t>
            </a:r>
            <a:r>
              <a:rPr lang="ru-RU" sz="2800" dirty="0" smtClean="0"/>
              <a:t> "На правах </a:t>
            </a:r>
            <a:r>
              <a:rPr lang="ru-RU" sz="2800" dirty="0" err="1" smtClean="0"/>
              <a:t>реклами</a:t>
            </a:r>
            <a:r>
              <a:rPr lang="ru-RU" sz="2800" dirty="0" smtClean="0"/>
              <a:t>»;</a:t>
            </a:r>
            <a:endParaRPr lang="uk-UA" sz="2800" dirty="0" smtClean="0"/>
          </a:p>
          <a:p>
            <a:pPr marL="0" indent="0">
              <a:buNone/>
            </a:pPr>
            <a:r>
              <a:rPr lang="uk-UA" sz="2800" dirty="0" smtClean="0"/>
              <a:t>12) Доповнення Кодексу про адміністративні правопорушення (КпАП) ст.156-4 «Розповсюдження </a:t>
            </a:r>
            <a:r>
              <a:rPr lang="uk-UA" sz="2800" dirty="0"/>
              <a:t>прихованої реклами в </a:t>
            </a:r>
            <a:r>
              <a:rPr lang="uk-UA" sz="2800" dirty="0" smtClean="0"/>
              <a:t>ЗМІ» з санкцією: штраф на посад. </a:t>
            </a:r>
            <a:r>
              <a:rPr lang="uk-UA" sz="2800" dirty="0"/>
              <a:t>о</a:t>
            </a:r>
            <a:r>
              <a:rPr lang="uk-UA" sz="2800" dirty="0" smtClean="0"/>
              <a:t>сіб ЗМІ від 100 до 250 </a:t>
            </a:r>
            <a:r>
              <a:rPr lang="uk-UA" sz="2800" dirty="0" err="1" smtClean="0"/>
              <a:t>н.м.д.г</a:t>
            </a:r>
            <a:r>
              <a:rPr lang="uk-UA" sz="2800" dirty="0" smtClean="0"/>
              <a:t>. (підслідність – органів захисту прав споживачів);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2293459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Загальне рекламне законодавство </a:t>
            </a:r>
            <a:r>
              <a:rPr lang="uk-UA" dirty="0" smtClean="0"/>
              <a:t>(2)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sz="2800" dirty="0" smtClean="0"/>
              <a:t>13) Чітке вписування прихованої агітації як одного з видів порушень </a:t>
            </a:r>
            <a:r>
              <a:rPr lang="uk-UA" sz="2800" dirty="0"/>
              <a:t>у</a:t>
            </a:r>
            <a:r>
              <a:rPr lang="uk-UA" sz="2800" dirty="0" smtClean="0"/>
              <a:t> ст. 212-9 </a:t>
            </a:r>
            <a:r>
              <a:rPr lang="uk-UA" sz="2800" smtClean="0"/>
              <a:t>КпАП «Порушення </a:t>
            </a:r>
            <a:r>
              <a:rPr lang="uk-UA" sz="2800" dirty="0" smtClean="0"/>
              <a:t>порядку </a:t>
            </a:r>
            <a:r>
              <a:rPr lang="uk-UA" sz="2800" smtClean="0"/>
              <a:t>ведення агітації».</a:t>
            </a:r>
            <a:endParaRPr lang="uk-UA" sz="2800" dirty="0" smtClean="0"/>
          </a:p>
          <a:p>
            <a:pPr marL="0" indent="0" algn="ctr">
              <a:buNone/>
            </a:pPr>
            <a:endParaRPr lang="uk-UA" sz="2800" dirty="0"/>
          </a:p>
          <a:p>
            <a:pPr marL="0" indent="0" algn="ctr">
              <a:buNone/>
            </a:pPr>
            <a:r>
              <a:rPr lang="uk-UA" sz="2800" dirty="0" smtClean="0"/>
              <a:t>Дякую за увагу</a:t>
            </a:r>
            <a:r>
              <a:rPr lang="uk-UA" sz="2800" dirty="0" smtClean="0">
                <a:sym typeface="Wingdings" panose="05000000000000000000" pitchFamily="2" charset="2"/>
              </a:rPr>
              <a:t>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30719561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103</TotalTime>
  <Words>529</Words>
  <Application>Microsoft Office PowerPoint</Application>
  <PresentationFormat>Custom</PresentationFormat>
  <Paragraphs>25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Натуральные материалы</vt:lpstr>
      <vt:lpstr>Пропозиції ГО ІМІ щодо обмеження  передвиборчої агітації  й недопущення прихованої реклами</vt:lpstr>
      <vt:lpstr>Розгляд у парламенті</vt:lpstr>
      <vt:lpstr>Суть законопроекту (виборчі норми, 1)</vt:lpstr>
      <vt:lpstr>Суть законопроекту (виборчі норми, 2)</vt:lpstr>
      <vt:lpstr>Суть законопроекту (виборчі норми, 3)</vt:lpstr>
      <vt:lpstr>Суть законопроекту (виборчі норми, 4)</vt:lpstr>
      <vt:lpstr>Загальне рекламне законодавство (1)</vt:lpstr>
      <vt:lpstr>Загальне рекламне законодавство (2)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Пропозиції ГО ІМІ щодо обмеження  передвиборчої агітації  й недопущення прихованої реклами</dc:title>
  <dc:creator>Roman</dc:creator>
  <cp:lastModifiedBy>ZUBAR Inna</cp:lastModifiedBy>
  <cp:revision>12</cp:revision>
  <dcterms:created xsi:type="dcterms:W3CDTF">2016-03-31T12:12:39Z</dcterms:created>
  <dcterms:modified xsi:type="dcterms:W3CDTF">2016-04-01T13:06:28Z</dcterms:modified>
</cp:coreProperties>
</file>