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8" r:id="rId11"/>
    <p:sldId id="265" r:id="rId12"/>
    <p:sldId id="266" r:id="rId13"/>
    <p:sldId id="267"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20"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ECEA6135-62A0-4167-A9E5-EC7E1C6AADD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CEA6135-62A0-4167-A9E5-EC7E1C6AADD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CEA6135-62A0-4167-A9E5-EC7E1C6AADD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A731ED7-7ED2-4696-9F8B-735AF022470F}" type="datetimeFigureOut">
              <a:rPr lang="ru-RU" smtClean="0"/>
              <a:pPr/>
              <a:t>04.04.2016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ECEA6135-62A0-4167-A9E5-EC7E1C6AADD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A731ED7-7ED2-4696-9F8B-735AF022470F}" type="datetimeFigureOut">
              <a:rPr lang="ru-RU" smtClean="0"/>
              <a:pPr/>
              <a:t>04.04.2016</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CEA6135-62A0-4167-A9E5-EC7E1C6AADD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sz="3600" dirty="0" smtClean="0">
                <a:latin typeface="+mn-lt"/>
                <a:cs typeface="Arial" pitchFamily="34" charset="0"/>
              </a:rPr>
              <a:t>Д</a:t>
            </a:r>
            <a:r>
              <a:rPr lang="uk-UA" sz="3600" dirty="0" err="1" smtClean="0">
                <a:latin typeface="+mn-lt"/>
                <a:cs typeface="Arial" pitchFamily="34" charset="0"/>
              </a:rPr>
              <a:t>іяльність</a:t>
            </a:r>
            <a:r>
              <a:rPr lang="uk-UA" sz="3600" dirty="0" smtClean="0">
                <a:latin typeface="+mn-lt"/>
                <a:cs typeface="Arial" pitchFamily="34" charset="0"/>
              </a:rPr>
              <a:t> Національної ради </a:t>
            </a:r>
            <a:r>
              <a:rPr lang="ru-RU" sz="3600" dirty="0" smtClean="0">
                <a:latin typeface="+mn-lt"/>
                <a:cs typeface="Arial" pitchFamily="34" charset="0"/>
              </a:rPr>
              <a:t>у контекст</a:t>
            </a:r>
            <a:r>
              <a:rPr lang="uk-UA" sz="3600" dirty="0" smtClean="0">
                <a:latin typeface="+mn-lt"/>
                <a:cs typeface="Arial" pitchFamily="34" charset="0"/>
              </a:rPr>
              <a:t>і виборчого законодавства України</a:t>
            </a:r>
            <a:endParaRPr lang="ru-RU" sz="3600" dirty="0">
              <a:latin typeface="+mn-lt"/>
              <a:cs typeface="Arial" pitchFamily="34" charset="0"/>
            </a:endParaRPr>
          </a:p>
        </p:txBody>
      </p:sp>
      <p:sp>
        <p:nvSpPr>
          <p:cNvPr id="3" name="Подзаголовок 2"/>
          <p:cNvSpPr>
            <a:spLocks noGrp="1"/>
          </p:cNvSpPr>
          <p:nvPr>
            <p:ph type="subTitle" idx="1"/>
          </p:nvPr>
        </p:nvSpPr>
        <p:spPr/>
        <p:txBody>
          <a:bodyPr>
            <a:normAutofit/>
          </a:bodyPr>
          <a:lstStyle/>
          <a:p>
            <a:endParaRPr lang="en-US" sz="2000" dirty="0" smtClean="0"/>
          </a:p>
          <a:p>
            <a:endParaRPr lang="en-US" sz="2000" dirty="0" smtClean="0"/>
          </a:p>
          <a:p>
            <a:r>
              <a:rPr lang="uk-UA" sz="2000" dirty="0" smtClean="0"/>
              <a:t>Київ, Україна, 2016 </a:t>
            </a:r>
            <a:endParaRPr lang="ru-RU"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92696"/>
            <a:ext cx="8229600" cy="648072"/>
          </a:xfrm>
        </p:spPr>
        <p:txBody>
          <a:bodyPr>
            <a:normAutofit/>
          </a:bodyPr>
          <a:lstStyle/>
          <a:p>
            <a:r>
              <a:rPr lang="uk-UA" sz="2400" b="1" dirty="0" smtClean="0">
                <a:latin typeface="+mn-lt"/>
              </a:rPr>
              <a:t>Моніторинг телерадіопрограм</a:t>
            </a:r>
            <a:endParaRPr lang="ru-RU" sz="2400" b="1" dirty="0">
              <a:latin typeface="+mn-lt"/>
            </a:endParaRPr>
          </a:p>
        </p:txBody>
      </p:sp>
      <p:sp>
        <p:nvSpPr>
          <p:cNvPr id="3" name="Содержимое 2"/>
          <p:cNvSpPr>
            <a:spLocks noGrp="1"/>
          </p:cNvSpPr>
          <p:nvPr>
            <p:ph idx="1"/>
          </p:nvPr>
        </p:nvSpPr>
        <p:spPr>
          <a:xfrm>
            <a:off x="457200" y="1700808"/>
            <a:ext cx="8229600" cy="4623792"/>
          </a:xfrm>
        </p:spPr>
        <p:txBody>
          <a:bodyPr>
            <a:normAutofit fontScale="55000" lnSpcReduction="20000"/>
          </a:bodyPr>
          <a:lstStyle/>
          <a:p>
            <a:pPr algn="just">
              <a:buNone/>
            </a:pPr>
            <a:r>
              <a:rPr lang="uk-UA" sz="3300" dirty="0" smtClean="0"/>
              <a:t>Головними критеріями, за якими оцінюється інформація:</a:t>
            </a:r>
          </a:p>
          <a:p>
            <a:pPr algn="just">
              <a:buNone/>
            </a:pPr>
            <a:endParaRPr lang="ru-RU" sz="3300" dirty="0" smtClean="0"/>
          </a:p>
          <a:p>
            <a:pPr lvl="0" algn="just"/>
            <a:r>
              <a:rPr lang="uk-UA" sz="3300" dirty="0" smtClean="0"/>
              <a:t>Прямий/непрямий час (прямий час – коли особа говорить прямо на камеру та мікрофон, а ми чуємо її голос. У всіх інших випадках відповідна кількість часу висвітлення цієї особи через ЗМІ вважається непрямою мовою. Наприклад, представлення такої особи іншою особою. </a:t>
            </a:r>
          </a:p>
          <a:p>
            <a:pPr lvl="0" algn="just">
              <a:buNone/>
            </a:pPr>
            <a:endParaRPr lang="ru-RU" sz="3300" dirty="0" smtClean="0"/>
          </a:p>
          <a:p>
            <a:pPr lvl="0" algn="just"/>
            <a:r>
              <a:rPr lang="uk-UA" sz="3300" dirty="0" smtClean="0"/>
              <a:t>Тональність висловлювань (позитивна, негативна або нейтральна за змістом)	</a:t>
            </a:r>
          </a:p>
          <a:p>
            <a:pPr lvl="0" algn="just">
              <a:buNone/>
            </a:pPr>
            <a:endParaRPr lang="ru-RU" sz="3300" dirty="0" smtClean="0"/>
          </a:p>
          <a:p>
            <a:pPr algn="just"/>
            <a:r>
              <a:rPr lang="uk-UA" sz="3300" dirty="0" smtClean="0"/>
              <a:t>Рейтинг позитивного та негативного змісту стосується того, чи формується перед глядачем позитивне або негативне враження про певного кандидата, суб’єкта виборчого процесу. Тон висвітлення події є позитивним, якщо спосіб подачі повідомлення та його характер також позитивні. Відповідно, якщо обидва фактори є негативними – тон є негативним. Нейтральний тон є результатом нейтральності обох факторів. Якщо спосіб подачі повідомлення не збігається з його контекстом, то спеціалісти з моніторингу визначають тон за домінуючим фактором (це або зміст історії, або контекст). 	</a:t>
            </a:r>
            <a:endParaRPr lang="ru-RU" sz="3300"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uk-UA" sz="2400" b="1" dirty="0" smtClean="0">
                <a:latin typeface="+mn-lt"/>
              </a:rPr>
              <a:t>Моніторинг телерадіопрограм</a:t>
            </a:r>
            <a:endParaRPr lang="ru-RU" sz="2400" b="1" dirty="0">
              <a:latin typeface="+mn-lt"/>
            </a:endParaRPr>
          </a:p>
        </p:txBody>
      </p:sp>
      <p:sp>
        <p:nvSpPr>
          <p:cNvPr id="3" name="Содержимое 2"/>
          <p:cNvSpPr>
            <a:spLocks noGrp="1"/>
          </p:cNvSpPr>
          <p:nvPr>
            <p:ph idx="1"/>
          </p:nvPr>
        </p:nvSpPr>
        <p:spPr>
          <a:xfrm>
            <a:off x="457200" y="908720"/>
            <a:ext cx="8229600" cy="5760640"/>
          </a:xfrm>
        </p:spPr>
        <p:txBody>
          <a:bodyPr>
            <a:noAutofit/>
          </a:bodyPr>
          <a:lstStyle/>
          <a:p>
            <a:pPr algn="just"/>
            <a:r>
              <a:rPr lang="uk-UA" sz="1800" dirty="0">
                <a:cs typeface="Arial" pitchFamily="34" charset="0"/>
              </a:rPr>
              <a:t>Відповідно до критеріїв Методології під час моніторингу загальнонаціональних телекомпаній було застосовано кількісний аналіз передач новин у вечірній </a:t>
            </a:r>
            <a:r>
              <a:rPr lang="uk-UA" sz="1800" dirty="0" err="1">
                <a:cs typeface="Arial" pitchFamily="34" charset="0"/>
              </a:rPr>
              <a:t>прайм-тайм</a:t>
            </a:r>
            <a:r>
              <a:rPr lang="uk-UA" sz="1800" dirty="0">
                <a:cs typeface="Arial" pitchFamily="34" charset="0"/>
              </a:rPr>
              <a:t> з 17:00 до 01:00 стосовно дотримання вимог вітчизняного виборчого законодавства з 5 жовтня 2015 року (з останнього дня реєстрації кандидатів на місцевих виборах) по 25 жовтня 2015 року в І турі та з 5 листопада по 15 листопада в ІІ турі виборчих перегонів</a:t>
            </a:r>
            <a:r>
              <a:rPr lang="uk-UA" sz="1800" dirty="0" smtClean="0">
                <a:cs typeface="Arial" pitchFamily="34" charset="0"/>
              </a:rPr>
              <a:t>.</a:t>
            </a:r>
          </a:p>
          <a:p>
            <a:pPr algn="just"/>
            <a:r>
              <a:rPr lang="uk-UA" sz="1800" dirty="0" smtClean="0">
                <a:cs typeface="Arial" pitchFamily="34" charset="0"/>
              </a:rPr>
              <a:t>Період </a:t>
            </a:r>
            <a:r>
              <a:rPr lang="uk-UA" sz="1800" dirty="0">
                <a:cs typeface="Arial" pitchFamily="34" charset="0"/>
              </a:rPr>
              <a:t>моніторингу є репрезентативним та надає можливість зробити висновки щодо дотримання чи недотримання критеріїв збалансованості, об’єктивності, неупередженості в ефірному контенті загальнонаціональних телекомпаній.  </a:t>
            </a:r>
            <a:endParaRPr lang="uk-UA" sz="1800" dirty="0" smtClean="0">
              <a:cs typeface="Arial" pitchFamily="34" charset="0"/>
            </a:endParaRPr>
          </a:p>
          <a:p>
            <a:pPr algn="just"/>
            <a:r>
              <a:rPr lang="uk-UA" sz="1800" dirty="0" smtClean="0">
                <a:cs typeface="Arial" pitchFamily="34" charset="0"/>
              </a:rPr>
              <a:t>З </a:t>
            </a:r>
            <a:r>
              <a:rPr lang="uk-UA" sz="1800" dirty="0">
                <a:cs typeface="Arial" pitchFamily="34" charset="0"/>
              </a:rPr>
              <a:t>огляду на вимоги виборчого законодавства щодо рівного доступу учасників виборчого процесу до ЗМІ подібна ситуація з кількістю наданого ефірного часу свідчить про ознаки незбалансованості подачі </a:t>
            </a:r>
            <a:r>
              <a:rPr lang="uk-UA" sz="1800" dirty="0" smtClean="0">
                <a:cs typeface="Arial" pitchFamily="34" charset="0"/>
              </a:rPr>
              <a:t> телекомпанією </a:t>
            </a:r>
            <a:r>
              <a:rPr lang="uk-UA" sz="1800" dirty="0">
                <a:cs typeface="Arial" pitchFamily="34" charset="0"/>
              </a:rPr>
              <a:t>інформації про кандидатів</a:t>
            </a:r>
            <a:r>
              <a:rPr lang="uk-UA" sz="1800" dirty="0" smtClean="0">
                <a:cs typeface="Arial" pitchFamily="34" charset="0"/>
              </a:rPr>
              <a:t>.</a:t>
            </a:r>
          </a:p>
          <a:p>
            <a:pPr algn="just"/>
            <a:r>
              <a:rPr lang="uk-UA" sz="1800" dirty="0" smtClean="0"/>
              <a:t>Після опрацювання результатів моніторингу відповідно до Методології було складено відповідні діаграми, що містять графічну інформацію щодо часу (хронометражу), тону (позитивний, негативний, нейтральний) та прямої чи непрямої мови учасників виборчого процесу кожної з телекомпаній у І та ІІ турах місцевих виборів окремо (див. Звіт).	</a:t>
            </a:r>
            <a:endParaRPr lang="ru-RU" sz="1800" dirty="0" smtClean="0"/>
          </a:p>
          <a:p>
            <a:pPr algn="just"/>
            <a:endParaRPr lang="uk-UA" sz="1800" dirty="0" smtClean="0">
              <a:cs typeface="Arial" pitchFamily="34" charset="0"/>
            </a:endParaRPr>
          </a:p>
          <a:p>
            <a:pPr algn="just">
              <a:buNone/>
            </a:pPr>
            <a:r>
              <a:rPr lang="uk-UA" sz="1600" dirty="0" smtClean="0"/>
              <a:t>    </a:t>
            </a:r>
            <a:endParaRPr lang="uk-UA" sz="1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8229600" cy="1656184"/>
          </a:xfrm>
        </p:spPr>
        <p:txBody>
          <a:bodyPr>
            <a:noAutofit/>
          </a:bodyPr>
          <a:lstStyle/>
          <a:p>
            <a:pPr algn="just"/>
            <a:r>
              <a:rPr lang="uk-UA" sz="1600" dirty="0" smtClean="0">
                <a:latin typeface="Arial" pitchFamily="34" charset="0"/>
                <a:cs typeface="Arial" pitchFamily="34" charset="0"/>
              </a:rPr>
              <a:t/>
            </a:r>
            <a:br>
              <a:rPr lang="uk-UA" sz="1600" dirty="0" smtClean="0">
                <a:latin typeface="Arial" pitchFamily="34" charset="0"/>
                <a:cs typeface="Arial" pitchFamily="34" charset="0"/>
              </a:rPr>
            </a:br>
            <a:r>
              <a:rPr lang="uk-UA" sz="1600" dirty="0" smtClean="0">
                <a:latin typeface="Arial" pitchFamily="34" charset="0"/>
                <a:cs typeface="Arial" pitchFamily="34" charset="0"/>
              </a:rPr>
              <a:t/>
            </a:r>
            <a:br>
              <a:rPr lang="uk-UA" sz="1600" dirty="0" smtClean="0">
                <a:latin typeface="Arial" pitchFamily="34" charset="0"/>
                <a:cs typeface="Arial" pitchFamily="34" charset="0"/>
              </a:rPr>
            </a:br>
            <a:r>
              <a:rPr lang="uk-UA" sz="1600" dirty="0" smtClean="0">
                <a:latin typeface="Arial" pitchFamily="34" charset="0"/>
                <a:cs typeface="Arial" pitchFamily="34" charset="0"/>
              </a:rPr>
              <a:t/>
            </a:r>
            <a:br>
              <a:rPr lang="uk-UA" sz="1600" dirty="0" smtClean="0">
                <a:latin typeface="Arial" pitchFamily="34" charset="0"/>
                <a:cs typeface="Arial" pitchFamily="34" charset="0"/>
              </a:rPr>
            </a:br>
            <a:r>
              <a:rPr lang="uk-UA" sz="1600" dirty="0" smtClean="0">
                <a:latin typeface="Arial" pitchFamily="34" charset="0"/>
                <a:cs typeface="Arial" pitchFamily="34" charset="0"/>
              </a:rPr>
              <a:t/>
            </a:r>
            <a:br>
              <a:rPr lang="uk-UA" sz="1600" dirty="0" smtClean="0">
                <a:latin typeface="Arial" pitchFamily="34" charset="0"/>
                <a:cs typeface="Arial" pitchFamily="34" charset="0"/>
              </a:rPr>
            </a:br>
            <a:r>
              <a:rPr lang="uk-UA" sz="1600" dirty="0" smtClean="0">
                <a:latin typeface="Arial" pitchFamily="34" charset="0"/>
                <a:cs typeface="Arial" pitchFamily="34" charset="0"/>
              </a:rPr>
              <a:t/>
            </a:r>
            <a:br>
              <a:rPr lang="uk-UA" sz="1600" dirty="0" smtClean="0">
                <a:latin typeface="Arial" pitchFamily="34" charset="0"/>
                <a:cs typeface="Arial" pitchFamily="34" charset="0"/>
              </a:rPr>
            </a:br>
            <a:r>
              <a:rPr lang="uk-UA" sz="1600" dirty="0" smtClean="0">
                <a:latin typeface="Arial" pitchFamily="34" charset="0"/>
                <a:cs typeface="Arial" pitchFamily="34" charset="0"/>
              </a:rPr>
              <a:t/>
            </a:r>
            <a:br>
              <a:rPr lang="uk-UA" sz="1600" dirty="0" smtClean="0">
                <a:latin typeface="Arial" pitchFamily="34" charset="0"/>
                <a:cs typeface="Arial" pitchFamily="34" charset="0"/>
              </a:rPr>
            </a:br>
            <a:r>
              <a:rPr lang="uk-UA" sz="1600" dirty="0" smtClean="0">
                <a:latin typeface="Arial" pitchFamily="34" charset="0"/>
                <a:cs typeface="Arial" pitchFamily="34" charset="0"/>
              </a:rPr>
              <a:t>Наприклад, у підсумкових випусках передачі «Факти» в ефірі телекомпанії ТОВ «МКТРК «ICTV» зафіксовано інформацію про кандидатів від 14 партій, учасників </a:t>
            </a:r>
            <a:r>
              <a:rPr lang="uk-UA" sz="1600" dirty="0" smtClean="0">
                <a:latin typeface="+mn-lt"/>
                <a:cs typeface="Arial" pitchFamily="34" charset="0"/>
              </a:rPr>
              <a:t>виборчого</a:t>
            </a:r>
            <a:r>
              <a:rPr lang="uk-UA" sz="1600" dirty="0" smtClean="0">
                <a:latin typeface="Arial" pitchFamily="34" charset="0"/>
                <a:cs typeface="Arial" pitchFamily="34" charset="0"/>
              </a:rPr>
              <a:t> процесу, проте значну перевагу щодо частки ефірного часу перед іншими кандидатами надано кандидатам від двох партій: «БПП Солідарність» та «Опозиційний блок</a:t>
            </a:r>
            <a:r>
              <a:rPr lang="ru-RU" sz="1600" dirty="0" smtClean="0">
                <a:latin typeface="Arial" pitchFamily="34" charset="0"/>
                <a:cs typeface="Arial" pitchFamily="34" charset="0"/>
              </a:rPr>
              <a:t>»</a:t>
            </a:r>
            <a:endParaRPr lang="ru-RU" sz="1600" dirty="0"/>
          </a:p>
        </p:txBody>
      </p:sp>
      <p:pic>
        <p:nvPicPr>
          <p:cNvPr id="1026" name="Диаграмма 1"/>
          <p:cNvPicPr>
            <a:picLocks noChangeArrowheads="1"/>
          </p:cNvPicPr>
          <p:nvPr/>
        </p:nvPicPr>
        <p:blipFill>
          <a:blip r:embed="rId2" cstate="print"/>
          <a:srcRect b="-53"/>
          <a:stretch>
            <a:fillRect/>
          </a:stretch>
        </p:blipFill>
        <p:spPr bwMode="auto">
          <a:xfrm>
            <a:off x="395536" y="2132856"/>
            <a:ext cx="8424936" cy="42484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a:bodyPr>
          <a:lstStyle/>
          <a:p>
            <a:r>
              <a:rPr lang="uk-UA" sz="2400" b="1" smtClean="0">
                <a:latin typeface="+mn-lt"/>
              </a:rPr>
              <a:t>Невідповідності Методології </a:t>
            </a:r>
            <a:r>
              <a:rPr lang="uk-UA" sz="2400" b="1" dirty="0" smtClean="0">
                <a:latin typeface="+mn-lt"/>
              </a:rPr>
              <a:t>в українському контексті</a:t>
            </a:r>
            <a:endParaRPr lang="ru-RU" sz="2400" b="1" dirty="0">
              <a:latin typeface="+mn-lt"/>
            </a:endParaRPr>
          </a:p>
        </p:txBody>
      </p:sp>
      <p:sp>
        <p:nvSpPr>
          <p:cNvPr id="3" name="Содержимое 2"/>
          <p:cNvSpPr>
            <a:spLocks noGrp="1"/>
          </p:cNvSpPr>
          <p:nvPr>
            <p:ph idx="1"/>
          </p:nvPr>
        </p:nvSpPr>
        <p:spPr>
          <a:xfrm>
            <a:off x="457200" y="1700808"/>
            <a:ext cx="8229600" cy="4623792"/>
          </a:xfrm>
        </p:spPr>
        <p:txBody>
          <a:bodyPr>
            <a:normAutofit lnSpcReduction="10000"/>
          </a:bodyPr>
          <a:lstStyle/>
          <a:p>
            <a:pPr lvl="0" algn="just"/>
            <a:r>
              <a:rPr lang="uk-UA" sz="2100" dirty="0" smtClean="0"/>
              <a:t>Методологія основну увагу приділяє інформаційним передачам (поточним новинам), проте, як свідчать результати моніторингу, існує потреба у поширенні її головних принципів на інші формати телерадіопередач, оскільки програмне наповнення українських телерадіоорганізацій не висвітлює перебіг виборчого процесу, але часто містить інформацію про кандидатів чи партії, учасників виборчого процесу, яка може впливати на позицію виборця.  </a:t>
            </a:r>
          </a:p>
          <a:p>
            <a:pPr lvl="0" algn="just">
              <a:buNone/>
            </a:pPr>
            <a:r>
              <a:rPr lang="uk-UA" sz="2100" dirty="0" smtClean="0"/>
              <a:t>	</a:t>
            </a:r>
            <a:endParaRPr lang="ru-RU" sz="2100" dirty="0" smtClean="0"/>
          </a:p>
          <a:p>
            <a:pPr lvl="0" algn="just"/>
            <a:r>
              <a:rPr lang="uk-UA" sz="2100" dirty="0" smtClean="0"/>
              <a:t>Методологія відображає кількісні та якісні параметри інформації щодо головних засад інформаційного забезпечення виборів щодо об’єктивності, збалансованості та неупередженості, але в умовах відсутності законодавчого трактування цих категорій, вона не кореспондується з виборчим законодавством. 	</a:t>
            </a:r>
          </a:p>
          <a:p>
            <a:pPr lvl="0" algn="just">
              <a:buNone/>
            </a:pPr>
            <a:endParaRPr lang="ru-RU" sz="21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276640"/>
          </a:xfrm>
        </p:spPr>
        <p:txBody>
          <a:bodyPr>
            <a:normAutofit fontScale="90000"/>
          </a:bodyPr>
          <a:lstStyle/>
          <a:p>
            <a:r>
              <a:rPr lang="uk-UA" sz="2400" b="1" dirty="0" smtClean="0">
                <a:latin typeface="+mn-lt"/>
              </a:rPr>
              <a:t>Робоча група Національної ради</a:t>
            </a:r>
            <a:endParaRPr lang="ru-RU" sz="2400" b="1" dirty="0">
              <a:latin typeface="+mn-lt"/>
            </a:endParaRPr>
          </a:p>
        </p:txBody>
      </p:sp>
      <p:sp>
        <p:nvSpPr>
          <p:cNvPr id="3" name="Содержимое 2"/>
          <p:cNvSpPr>
            <a:spLocks noGrp="1"/>
          </p:cNvSpPr>
          <p:nvPr>
            <p:ph idx="1"/>
          </p:nvPr>
        </p:nvSpPr>
        <p:spPr>
          <a:xfrm>
            <a:off x="457200" y="1124744"/>
            <a:ext cx="8229600" cy="5199856"/>
          </a:xfrm>
        </p:spPr>
        <p:txBody>
          <a:bodyPr>
            <a:normAutofit fontScale="47500" lnSpcReduction="20000"/>
          </a:bodyPr>
          <a:lstStyle/>
          <a:p>
            <a:pPr algn="just"/>
            <a:r>
              <a:rPr lang="uk-UA" sz="3300" dirty="0" smtClean="0"/>
              <a:t>Рішенням Національної ради було створено робочу групу для здійснення нагляду за дотриманням телерадіоорганізаціями виборчого законодавства на чолі з Першим заступником Національної ради О. Герасим'юк. Завданням цієї групи було: </a:t>
            </a:r>
          </a:p>
          <a:p>
            <a:pPr algn="just">
              <a:buNone/>
            </a:pPr>
            <a:endParaRPr lang="ru-RU" sz="3300" dirty="0" smtClean="0"/>
          </a:p>
          <a:p>
            <a:pPr algn="just"/>
            <a:r>
              <a:rPr lang="uk-UA" sz="3300" dirty="0" smtClean="0"/>
              <a:t>здійснення нагляду за дотриманням ліцензіатами встановленого законодавством порядку мовлення під час виборів, аналіз загальної ситуації щодо висвітлення ходу передвиборної агітації на телебаченні та радіо, фіксація фактів недотримання телерадіоорганізаціями вимог виборчого законодавства, розробка пропозиції та подання їх на розгляд Національної ради, підготовка звернень до ЦВК та територіальних виборчих комісій;</a:t>
            </a:r>
            <a:endParaRPr lang="ru-RU" sz="3300" dirty="0" smtClean="0"/>
          </a:p>
          <a:p>
            <a:pPr algn="just"/>
            <a:r>
              <a:rPr lang="uk-UA" sz="3300" dirty="0" smtClean="0"/>
              <a:t>за умови відсутності дієвих механізмів впливу на діяльність ТРО під час виборів, направлення листів до ТРО з вимогою припинення порушень приведення діяльності у межах виборчого законодавства;</a:t>
            </a:r>
            <a:endParaRPr lang="ru-RU" sz="3300" dirty="0" smtClean="0"/>
          </a:p>
          <a:p>
            <a:pPr lvl="0" algn="just"/>
            <a:r>
              <a:rPr lang="uk-UA" sz="3300" dirty="0" smtClean="0"/>
              <a:t>розгляд звернень суб’єктів виборчого процесу щодо дотримання телерадіоорганізаціями порядку висвітлення виборчої кампанії та подання відповідних пропозицій на розгляд Національної ради та підготовка Звіту за результатами  виборів.</a:t>
            </a:r>
            <a:endParaRPr lang="ru-RU" sz="3300" dirty="0" smtClean="0"/>
          </a:p>
          <a:p>
            <a:pPr algn="just">
              <a:buNone/>
            </a:pPr>
            <a:endParaRPr lang="ru-RU" sz="3300" dirty="0" smtClean="0"/>
          </a:p>
          <a:p>
            <a:pPr algn="just">
              <a:buNone/>
            </a:pPr>
            <a:endParaRPr lang="ru-RU" sz="3300" dirty="0" smtClean="0"/>
          </a:p>
          <a:p>
            <a:pPr algn="just"/>
            <a:r>
              <a:rPr lang="uk-UA" sz="3300" dirty="0" smtClean="0"/>
              <a:t>З підготовленим робочою групою Звітом можна ознайомитись на офіційному сайті Національної ради: </a:t>
            </a:r>
            <a:r>
              <a:rPr lang="uk-UA" sz="3300" b="1" dirty="0" err="1" smtClean="0"/>
              <a:t>nrada.gov.ua</a:t>
            </a:r>
            <a:r>
              <a:rPr lang="uk-UA" sz="3300" b="1" dirty="0" smtClean="0"/>
              <a:t> у розділі «Звітна інформація»</a:t>
            </a:r>
            <a:endParaRPr lang="ru-RU" sz="3300" b="1" dirty="0" smtClean="0"/>
          </a:p>
          <a:p>
            <a:pPr algn="just">
              <a:buNone/>
            </a:pPr>
            <a:r>
              <a:rPr lang="uk-UA" sz="3300" dirty="0" smtClean="0"/>
              <a:t> </a:t>
            </a:r>
            <a:endParaRPr lang="ru-RU" sz="3300"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8964488" cy="432048"/>
          </a:xfrm>
        </p:spPr>
        <p:txBody>
          <a:bodyPr>
            <a:normAutofit fontScale="90000"/>
          </a:bodyPr>
          <a:lstStyle/>
          <a:p>
            <a:r>
              <a:rPr lang="ru-RU" dirty="0" smtClean="0"/>
              <a:t/>
            </a:r>
            <a:br>
              <a:rPr lang="ru-RU" dirty="0" smtClean="0"/>
            </a:br>
            <a:r>
              <a:rPr lang="ru-RU" dirty="0" smtClean="0"/>
              <a:t>   </a:t>
            </a:r>
            <a:r>
              <a:rPr lang="uk-UA" sz="2200" b="1" dirty="0" smtClean="0">
                <a:latin typeface="+mn-lt"/>
              </a:rPr>
              <a:t>Конференція «Місцеві вибори 2015: висновки та рекомендації»</a:t>
            </a:r>
            <a:endParaRPr lang="ru-RU" sz="2200" dirty="0"/>
          </a:p>
        </p:txBody>
      </p:sp>
      <p:sp>
        <p:nvSpPr>
          <p:cNvPr id="3" name="Содержимое 2"/>
          <p:cNvSpPr>
            <a:spLocks noGrp="1"/>
          </p:cNvSpPr>
          <p:nvPr>
            <p:ph idx="1"/>
          </p:nvPr>
        </p:nvSpPr>
        <p:spPr>
          <a:xfrm>
            <a:off x="457200" y="908720"/>
            <a:ext cx="8229600" cy="5760640"/>
          </a:xfrm>
        </p:spPr>
        <p:txBody>
          <a:bodyPr>
            <a:normAutofit fontScale="55000" lnSpcReduction="20000"/>
          </a:bodyPr>
          <a:lstStyle/>
          <a:p>
            <a:pPr>
              <a:buNone/>
            </a:pPr>
            <a:endParaRPr lang="ru-RU" dirty="0" smtClean="0"/>
          </a:p>
          <a:p>
            <a:pPr algn="just">
              <a:buNone/>
            </a:pPr>
            <a:r>
              <a:rPr lang="uk-UA" sz="2900" dirty="0" smtClean="0"/>
              <a:t>      Відбулась 16-17 грудня 2015 року, організаторами якої виступили Рада Європи, Міжнародна фундація виборчих систем (IFES) та Координатор проектів ОБСЄ в Україні. За результатами роботи було ухвалено висновки та рекомендації, у тому числі щодо діяльності ЗМІ:</a:t>
            </a:r>
            <a:endParaRPr lang="ru-RU" sz="2900" dirty="0" smtClean="0"/>
          </a:p>
          <a:p>
            <a:pPr algn="just">
              <a:buNone/>
            </a:pPr>
            <a:endParaRPr lang="ru-RU" sz="2900" dirty="0" smtClean="0"/>
          </a:p>
          <a:p>
            <a:pPr algn="just"/>
            <a:r>
              <a:rPr lang="uk-UA" sz="2900" dirty="0" smtClean="0"/>
              <a:t>П. 8 «Внести зміни до законодавства з тим, щоб передбачити обов’язок приватних телерадіокомпаній безоплатно розміщувати в період виборчого процесу матеріали просвіти виборців, виготовлені або погоджені ЦВК»;</a:t>
            </a:r>
            <a:endParaRPr lang="ru-RU" sz="2900" dirty="0" smtClean="0"/>
          </a:p>
          <a:p>
            <a:pPr algn="just"/>
            <a:r>
              <a:rPr lang="uk-UA" sz="2900" dirty="0" smtClean="0"/>
              <a:t>П. 15 «Через недосконалість визначення понять «політична реклама» та «передвиборна агітація» партії та кандидати досить часто зловживають своїми правами, зокрема, проводять передвиборну агітацію поза межами виборчого процесу та/або з використанням коштів, інших ніж кошти їхніх виборчих фондів.</a:t>
            </a:r>
            <a:endParaRPr lang="ru-RU" sz="2900" dirty="0" smtClean="0"/>
          </a:p>
          <a:p>
            <a:pPr algn="just"/>
            <a:r>
              <a:rPr lang="uk-UA" sz="2900" dirty="0" smtClean="0"/>
              <a:t>Рекомендація 15:Відповідальність партій та кандидатів за порушення строків ведення агітації та розміщення агітації без зазначення вихідних даних, які вимагаються Законом має бути більш суворою. Має бути передбачена обов’язковість незалежного аудиту виборчої фінансової звітності. Мають бути встановлені пропорційні, ефективні та превентивні санкції за розміщення матеріалів, які мають ознаки прихованої політичної реклами. </a:t>
            </a:r>
            <a:endParaRPr lang="ru-RU" sz="2900" dirty="0" smtClean="0"/>
          </a:p>
          <a:p>
            <a:pPr algn="just"/>
            <a:r>
              <a:rPr lang="uk-UA" sz="2900" dirty="0" smtClean="0"/>
              <a:t>П. 16 «Рекомендація 16: Передбачити дієві механізми незалежного державного контролю за фінансуванням передвиборної агітації. Це дозволить, серед іншого, вчасно виявляти порушення та оперативно реагувати на них»</a:t>
            </a:r>
            <a:endParaRPr lang="ru-RU" sz="2900" dirty="0" smtClean="0"/>
          </a:p>
          <a:p>
            <a:pPr algn="just"/>
            <a:r>
              <a:rPr lang="uk-UA" sz="2900" dirty="0" smtClean="0"/>
              <a:t>П. 17 «Рекомендації 17: Санкції щодо порушення передвиборної агітації повинні поширюватися не тільки на партії та кандидатів, а також на всіх тих, хто прямо або опосередковано залучений до розміщення матеріалів передвиборної агітації та політичної реклами, у тому числі на посередників, замовників, виконавців, рекламні агентства, тощо»</a:t>
            </a:r>
            <a:endParaRPr lang="ru-RU" sz="2900"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704088"/>
            <a:ext cx="6779096" cy="492664"/>
          </a:xfrm>
        </p:spPr>
        <p:txBody>
          <a:bodyPr>
            <a:normAutofit fontScale="90000"/>
          </a:bodyPr>
          <a:lstStyle/>
          <a:p>
            <a:r>
              <a:rPr lang="uk-UA" sz="2400" b="1" dirty="0" smtClean="0">
                <a:latin typeface="+mn-lt"/>
              </a:rPr>
              <a:t>Які пропозиції? </a:t>
            </a:r>
            <a:r>
              <a:rPr lang="ru-RU" sz="2400" b="1" dirty="0" smtClean="0">
                <a:latin typeface="+mn-lt"/>
              </a:rPr>
              <a:t/>
            </a:r>
            <a:br>
              <a:rPr lang="ru-RU" sz="2400" b="1" dirty="0" smtClean="0">
                <a:latin typeface="+mn-lt"/>
              </a:rPr>
            </a:br>
            <a:endParaRPr lang="ru-RU" sz="2400" b="1" dirty="0">
              <a:latin typeface="+mn-lt"/>
            </a:endParaRPr>
          </a:p>
        </p:txBody>
      </p:sp>
      <p:sp>
        <p:nvSpPr>
          <p:cNvPr id="3" name="Содержимое 2"/>
          <p:cNvSpPr>
            <a:spLocks noGrp="1"/>
          </p:cNvSpPr>
          <p:nvPr>
            <p:ph idx="1"/>
          </p:nvPr>
        </p:nvSpPr>
        <p:spPr>
          <a:xfrm>
            <a:off x="457200" y="908720"/>
            <a:ext cx="8229600" cy="5760640"/>
          </a:xfrm>
        </p:spPr>
        <p:txBody>
          <a:bodyPr>
            <a:normAutofit fontScale="70000" lnSpcReduction="20000"/>
          </a:bodyPr>
          <a:lstStyle/>
          <a:p>
            <a:pPr algn="just">
              <a:buNone/>
            </a:pPr>
            <a:r>
              <a:rPr lang="uk-UA" dirty="0" smtClean="0"/>
              <a:t>З метою вироблення механізму приведення діяльності електронних засобів масової інформації до вимог виборчого законодавства, можливості відповідного реагування на порушення його норм необхідно внести зміни до чинного законодавства. </a:t>
            </a:r>
            <a:endParaRPr lang="ru-RU" dirty="0" smtClean="0"/>
          </a:p>
          <a:p>
            <a:pPr algn="just">
              <a:buNone/>
            </a:pPr>
            <a:endParaRPr lang="ru-RU" dirty="0" smtClean="0"/>
          </a:p>
          <a:p>
            <a:pPr algn="just">
              <a:buNone/>
            </a:pPr>
            <a:r>
              <a:rPr lang="uk-UA" dirty="0" smtClean="0"/>
              <a:t>1. </a:t>
            </a:r>
            <a:r>
              <a:rPr lang="ru-RU" dirty="0" smtClean="0"/>
              <a:t>Н</a:t>
            </a:r>
            <a:r>
              <a:rPr lang="uk-UA" dirty="0" err="1" smtClean="0"/>
              <a:t>еобхідно</a:t>
            </a:r>
            <a:r>
              <a:rPr lang="uk-UA" dirty="0" smtClean="0"/>
              <a:t> розширити повноваження незалежного регуляторного органу та внести такі зміни до законодавства: </a:t>
            </a:r>
            <a:endParaRPr lang="ru-RU" dirty="0" smtClean="0"/>
          </a:p>
          <a:p>
            <a:pPr algn="just">
              <a:buNone/>
            </a:pPr>
            <a:r>
              <a:rPr lang="uk-UA" dirty="0" smtClean="0"/>
              <a:t>а). Визначити Національну раду суб’єктом виборчого процесу, ухваливши відповідні зміни до частини першої статті 12 Закону України «Про місцеві вибори». Аналогічні зміни необхідно внести до законів України «Про вибори Президента України», «Про вибори народних депутатів України».</a:t>
            </a:r>
            <a:endParaRPr lang="ru-RU" dirty="0" smtClean="0"/>
          </a:p>
          <a:p>
            <a:pPr algn="just">
              <a:buNone/>
            </a:pPr>
            <a:r>
              <a:rPr lang="uk-UA" dirty="0" smtClean="0"/>
              <a:t>б). Доповнити Закон України «Про місцеві вибори» положеннями про те, що контроль за дотриманням вимог цього Закону електронними засобами масової інформації здійснює Національна рада.</a:t>
            </a:r>
            <a:r>
              <a:rPr lang="uk-UA" b="1" dirty="0" smtClean="0"/>
              <a:t> </a:t>
            </a:r>
            <a:endParaRPr lang="ru-RU" dirty="0" smtClean="0"/>
          </a:p>
          <a:p>
            <a:pPr algn="just">
              <a:buNone/>
            </a:pPr>
            <a:r>
              <a:rPr lang="uk-UA" dirty="0" smtClean="0"/>
              <a:t>Аналогічні зміни необхідно внести до законів України «Про вибори Президента України», «Про вибори народних депутатів України».</a:t>
            </a:r>
            <a:endParaRPr lang="ru-RU" dirty="0" smtClean="0"/>
          </a:p>
          <a:p>
            <a:pPr algn="just">
              <a:buNone/>
            </a:pPr>
            <a:r>
              <a:rPr lang="uk-UA" dirty="0" smtClean="0"/>
              <a:t>в). Внести зміни до статті 72 Закону України «Про телебачення і радіомовлення», в якій передбачити положення, що Національна рада застосовує до телерадіоорганізацій та провайдерів програмної послуги санкції не лише за порушення законодавства про телебачення і радіомовлення, а також і в разі порушення ними виборчого законодавства.</a:t>
            </a:r>
            <a:endParaRPr lang="ru-RU" dirty="0" smtClean="0"/>
          </a:p>
          <a:p>
            <a:pPr algn="just">
              <a:buNone/>
            </a:pPr>
            <a:r>
              <a:rPr lang="uk-UA"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704088"/>
            <a:ext cx="6851104" cy="276640"/>
          </a:xfrm>
        </p:spPr>
        <p:txBody>
          <a:bodyPr>
            <a:normAutofit fontScale="90000"/>
          </a:bodyPr>
          <a:lstStyle/>
          <a:p>
            <a:r>
              <a:rPr lang="uk-UA" sz="2400" b="1" dirty="0" smtClean="0">
                <a:latin typeface="+mn-lt"/>
              </a:rPr>
              <a:t>Які пропозиції?</a:t>
            </a:r>
            <a:endParaRPr lang="ru-RU" sz="2400" b="1" dirty="0">
              <a:latin typeface="+mn-lt"/>
            </a:endParaRPr>
          </a:p>
        </p:txBody>
      </p:sp>
      <p:sp>
        <p:nvSpPr>
          <p:cNvPr id="3" name="Содержимое 2"/>
          <p:cNvSpPr>
            <a:spLocks noGrp="1"/>
          </p:cNvSpPr>
          <p:nvPr>
            <p:ph idx="1"/>
          </p:nvPr>
        </p:nvSpPr>
        <p:spPr>
          <a:xfrm>
            <a:off x="457200" y="1196752"/>
            <a:ext cx="8229600" cy="5127848"/>
          </a:xfrm>
        </p:spPr>
        <p:txBody>
          <a:bodyPr>
            <a:normAutofit/>
          </a:bodyPr>
          <a:lstStyle/>
          <a:p>
            <a:pPr lvl="0" algn="just">
              <a:buNone/>
            </a:pPr>
            <a:r>
              <a:rPr lang="uk-UA" sz="1800" dirty="0" smtClean="0"/>
              <a:t>2. За результатами моніторингу Національної ради найбільш поширеним порушенням упродовж кількох останніх виборчих кампаній залишається порядок оприлюднення соціологічної інформації. За ці роки це набуло ознак одного з найбільш використовуваних механізмів маніпуляції суспільною свідомістю, що робить доцільним запровадження адміністративної відповідальності за порушення порядку поширення інформації про результати опитування громадської думки, пов’язаної з виборами.</a:t>
            </a:r>
          </a:p>
          <a:p>
            <a:pPr lvl="0" algn="just">
              <a:buNone/>
            </a:pPr>
            <a:endParaRPr lang="ru-RU" sz="1800" dirty="0" smtClean="0"/>
          </a:p>
          <a:p>
            <a:pPr lvl="0" algn="just">
              <a:buNone/>
            </a:pPr>
            <a:r>
              <a:rPr lang="uk-UA" sz="1800" dirty="0" smtClean="0"/>
              <a:t> 3. Внести зміни до Кодексу України про адміністративні правопорушення:</a:t>
            </a:r>
            <a:endParaRPr lang="ru-RU" sz="1800" dirty="0" smtClean="0"/>
          </a:p>
          <a:p>
            <a:pPr algn="just">
              <a:buNone/>
            </a:pPr>
            <a:r>
              <a:rPr lang="uk-UA" sz="1800" dirty="0" smtClean="0"/>
              <a:t>а).  Доповнити ст. 255 Кодексу, передбачивши право Національної ради складати адміністративні протоколи за порушення ст. 212</a:t>
            </a:r>
            <a:r>
              <a:rPr lang="uk-UA" sz="1800" baseline="30000" dirty="0" smtClean="0"/>
              <a:t>10 </a:t>
            </a:r>
            <a:r>
              <a:rPr lang="uk-UA" sz="1800" dirty="0" smtClean="0"/>
              <a:t>,212</a:t>
            </a:r>
            <a:r>
              <a:rPr lang="uk-UA" sz="1800" baseline="30000" dirty="0" smtClean="0"/>
              <a:t>11 </a:t>
            </a:r>
            <a:r>
              <a:rPr lang="uk-UA" sz="1800" dirty="0" smtClean="0"/>
              <a:t>та 212</a:t>
            </a:r>
            <a:r>
              <a:rPr lang="uk-UA" sz="1800" baseline="30000" dirty="0" smtClean="0"/>
              <a:t>14</a:t>
            </a:r>
            <a:r>
              <a:rPr lang="uk-UA" sz="1800" dirty="0" smtClean="0"/>
              <a:t>;</a:t>
            </a:r>
            <a:endParaRPr lang="ru-RU" sz="1800" dirty="0" smtClean="0"/>
          </a:p>
          <a:p>
            <a:pPr algn="just">
              <a:buNone/>
            </a:pPr>
            <a:r>
              <a:rPr lang="uk-UA" sz="1800" dirty="0" smtClean="0"/>
              <a:t>б). Збільшити розмір штрафних санкцій за адміністративні правопорушення, пов’язані з недотриманням вимог  виборчого законодавства.</a:t>
            </a:r>
            <a:endParaRPr lang="ru-RU" sz="1800" dirty="0" smtClean="0"/>
          </a:p>
          <a:p>
            <a:pPr>
              <a:buNone/>
            </a:pP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704088"/>
            <a:ext cx="6851104" cy="276640"/>
          </a:xfrm>
        </p:spPr>
        <p:txBody>
          <a:bodyPr>
            <a:normAutofit fontScale="90000"/>
          </a:bodyPr>
          <a:lstStyle/>
          <a:p>
            <a:r>
              <a:rPr lang="uk-UA" sz="2400" b="1" dirty="0" smtClean="0">
                <a:latin typeface="+mn-lt"/>
              </a:rPr>
              <a:t>Які пропозиції?</a:t>
            </a:r>
            <a:endParaRPr lang="ru-RU" sz="2400" b="1" dirty="0">
              <a:latin typeface="+mn-lt"/>
            </a:endParaRPr>
          </a:p>
        </p:txBody>
      </p:sp>
      <p:sp>
        <p:nvSpPr>
          <p:cNvPr id="3" name="Содержимое 2"/>
          <p:cNvSpPr>
            <a:spLocks noGrp="1"/>
          </p:cNvSpPr>
          <p:nvPr>
            <p:ph idx="1"/>
          </p:nvPr>
        </p:nvSpPr>
        <p:spPr>
          <a:xfrm>
            <a:off x="457200" y="980728"/>
            <a:ext cx="8229600" cy="5688632"/>
          </a:xfrm>
        </p:spPr>
        <p:txBody>
          <a:bodyPr>
            <a:normAutofit fontScale="62500" lnSpcReduction="20000"/>
          </a:bodyPr>
          <a:lstStyle/>
          <a:p>
            <a:pPr lvl="0" algn="just">
              <a:buNone/>
            </a:pPr>
            <a:r>
              <a:rPr lang="uk-UA" dirty="0" smtClean="0"/>
              <a:t>4.    Відповідно до ст. 2 Рекомендацій Ради Європи № R (99) 15 «Про висвітлення виборчих кампаній» у разі, якщо це не обумовлено правилами саморегулювання, держави-члени мають вжити заходів, за якими державні й приватні мовники під час виборчих кампаній повинні бути особливо правдивими, зваженими й неупередженими в програмах новин і поточних подій, зокрема в дискусійних програмах, таких як інтерв’ю або дебати. </a:t>
            </a:r>
            <a:endParaRPr lang="ru-RU" dirty="0" smtClean="0"/>
          </a:p>
          <a:p>
            <a:pPr algn="just">
              <a:buNone/>
            </a:pPr>
            <a:r>
              <a:rPr lang="uk-UA" dirty="0" smtClean="0"/>
              <a:t>Використання Національною радою методології проведення моніторингу, адаптованого для країн Європейського Союзу, засвідчує необхідність формалізації у виборчому законодавстві кількісних та якісних критеріїв головних принципів інформаційного забезпечення виборів (неупередженість, збалансованість, об’єктивність тощо) та відповідальності ЗМІ за їх порушення.   </a:t>
            </a:r>
            <a:endParaRPr lang="ru-RU" dirty="0" smtClean="0"/>
          </a:p>
          <a:p>
            <a:pPr algn="just">
              <a:buNone/>
            </a:pPr>
            <a:r>
              <a:rPr lang="uk-UA" dirty="0" smtClean="0"/>
              <a:t>З огляду на це   необхідно:</a:t>
            </a:r>
            <a:endParaRPr lang="ru-RU" dirty="0" smtClean="0"/>
          </a:p>
          <a:p>
            <a:pPr algn="just">
              <a:buNone/>
            </a:pPr>
            <a:r>
              <a:rPr lang="uk-UA" dirty="0" smtClean="0"/>
              <a:t>а) Законодавчо передбачити визначення термінів, які становлять головні засади інформаційного забезпечення виборів, зокрема «збалансованість»,  «неупередженість», «об’єктивність», із визначенням кількісних та якісних параметрів такої інформації для можливостей практичного застосування;</a:t>
            </a:r>
            <a:endParaRPr lang="ru-RU" dirty="0" smtClean="0"/>
          </a:p>
          <a:p>
            <a:pPr algn="just">
              <a:buNone/>
            </a:pPr>
            <a:r>
              <a:rPr lang="uk-UA" dirty="0" smtClean="0"/>
              <a:t>б) Ввести до виборчого законодавства термін «репрезентативність кандидата», </a:t>
            </a:r>
            <a:r>
              <a:rPr lang="uk-UA" smtClean="0"/>
              <a:t>що означатиме </a:t>
            </a:r>
            <a:r>
              <a:rPr lang="uk-UA" dirty="0" smtClean="0"/>
              <a:t>об’єктивний критерій участі в інформаційних передачах (соціологічний рейтинг кандидата чи партії, результати кандидата чи партії на останніх виборах, політична активність під час або напередодні виборчої кампанії);</a:t>
            </a:r>
            <a:endParaRPr lang="ru-RU" dirty="0" smtClean="0"/>
          </a:p>
          <a:p>
            <a:pPr algn="just">
              <a:buNone/>
            </a:pPr>
            <a:r>
              <a:rPr lang="uk-UA" dirty="0" smtClean="0"/>
              <a:t>в) Законодавчо закріпити обов'язок телерадіоорганізацій щодо рівного та збалансованого розподілу ефірного часу в інформаційних передачах (поточних новин) серед учасників виборчого процесу з урахуванням репрезентативності кандидатів або політичних партій, суб’єктів виборчого процесу та адміністративну відповідальність за його порушення.</a:t>
            </a:r>
            <a:endParaRPr lang="ru-RU" dirty="0" smtClean="0"/>
          </a:p>
          <a:p>
            <a:pPr>
              <a:buNone/>
            </a:pPr>
            <a:r>
              <a:rPr lang="uk-UA" dirty="0" smtClean="0"/>
              <a:t> </a:t>
            </a:r>
            <a:endParaRPr lang="ru-RU" dirty="0" smtClean="0"/>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en-US" dirty="0" smtClean="0"/>
          </a:p>
          <a:p>
            <a:endParaRPr lang="en-US" dirty="0"/>
          </a:p>
          <a:p>
            <a:endParaRPr lang="en-US" dirty="0" smtClean="0"/>
          </a:p>
          <a:p>
            <a:endParaRPr lang="en-US" dirty="0"/>
          </a:p>
          <a:p>
            <a:pPr marL="0" indent="0" algn="ctr">
              <a:buNone/>
            </a:pPr>
            <a:r>
              <a:rPr lang="uk-UA" sz="4000" b="1" dirty="0" smtClean="0"/>
              <a:t>Дякую за увагу!</a:t>
            </a:r>
            <a:endParaRPr lang="uk-UA" sz="4000" b="1" dirty="0"/>
          </a:p>
        </p:txBody>
      </p:sp>
    </p:spTree>
    <p:extLst>
      <p:ext uri="{BB962C8B-B14F-4D97-AF65-F5344CB8AC3E}">
        <p14:creationId xmlns:p14="http://schemas.microsoft.com/office/powerpoint/2010/main" val="1389279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658448"/>
          </a:xfrm>
        </p:spPr>
        <p:txBody>
          <a:bodyPr>
            <a:normAutofit/>
          </a:bodyPr>
          <a:lstStyle/>
          <a:p>
            <a:r>
              <a:rPr lang="ru-RU" sz="2400" b="1" dirty="0" smtClean="0">
                <a:latin typeface="+mn-lt"/>
                <a:cs typeface="Arial" pitchFamily="34" charset="0"/>
              </a:rPr>
              <a:t>Як </a:t>
            </a:r>
            <a:r>
              <a:rPr lang="ru-RU" sz="2400" b="1" dirty="0" err="1" smtClean="0">
                <a:latin typeface="+mn-lt"/>
                <a:cs typeface="Arial" pitchFamily="34" charset="0"/>
              </a:rPr>
              <a:t>можна</a:t>
            </a:r>
            <a:r>
              <a:rPr lang="ru-RU" sz="2400" b="1" dirty="0" smtClean="0">
                <a:latin typeface="+mn-lt"/>
                <a:cs typeface="Arial" pitchFamily="34" charset="0"/>
              </a:rPr>
              <a:t> </a:t>
            </a:r>
            <a:r>
              <a:rPr lang="ru-RU" sz="2400" b="1" dirty="0" err="1" smtClean="0">
                <a:latin typeface="+mn-lt"/>
                <a:cs typeface="Arial" pitchFamily="34" charset="0"/>
              </a:rPr>
              <a:t>кількісно</a:t>
            </a:r>
            <a:r>
              <a:rPr lang="ru-RU" sz="2400" b="1" dirty="0" smtClean="0">
                <a:latin typeface="+mn-lt"/>
                <a:cs typeface="Arial" pitchFamily="34" charset="0"/>
              </a:rPr>
              <a:t> </a:t>
            </a:r>
            <a:r>
              <a:rPr lang="ru-RU" sz="2400" b="1" dirty="0" err="1" smtClean="0">
                <a:latin typeface="+mn-lt"/>
                <a:cs typeface="Arial" pitchFamily="34" charset="0"/>
              </a:rPr>
              <a:t>визначити</a:t>
            </a:r>
            <a:r>
              <a:rPr lang="ru-RU" sz="2400" b="1" dirty="0" smtClean="0">
                <a:latin typeface="+mn-lt"/>
                <a:cs typeface="Arial" pitchFamily="34" charset="0"/>
              </a:rPr>
              <a:t> </a:t>
            </a:r>
            <a:r>
              <a:rPr lang="ru-RU" sz="2400" b="1" dirty="0" err="1" smtClean="0">
                <a:latin typeface="+mn-lt"/>
                <a:cs typeface="Arial" pitchFamily="34" charset="0"/>
              </a:rPr>
              <a:t>значення</a:t>
            </a:r>
            <a:r>
              <a:rPr lang="ru-RU" sz="2400" b="1" dirty="0" smtClean="0">
                <a:latin typeface="+mn-lt"/>
                <a:cs typeface="Arial" pitchFamily="34" charset="0"/>
              </a:rPr>
              <a:t> ЗМІ у </a:t>
            </a:r>
            <a:r>
              <a:rPr lang="ru-RU" sz="2400" b="1" dirty="0" err="1" smtClean="0">
                <a:latin typeface="+mn-lt"/>
                <a:cs typeface="Arial" pitchFamily="34" charset="0"/>
              </a:rPr>
              <a:t>виборчих</a:t>
            </a:r>
            <a:r>
              <a:rPr lang="ru-RU" sz="2400" b="1" dirty="0" smtClean="0">
                <a:latin typeface="+mn-lt"/>
                <a:cs typeface="Arial" pitchFamily="34" charset="0"/>
              </a:rPr>
              <a:t> </a:t>
            </a:r>
            <a:r>
              <a:rPr lang="ru-RU" sz="2400" b="1" dirty="0" err="1" smtClean="0">
                <a:latin typeface="+mn-lt"/>
                <a:cs typeface="Arial" pitchFamily="34" charset="0"/>
              </a:rPr>
              <a:t>процесах</a:t>
            </a:r>
            <a:r>
              <a:rPr lang="ru-RU" sz="2400" b="1" dirty="0" smtClean="0">
                <a:latin typeface="+mn-lt"/>
                <a:cs typeface="Arial" pitchFamily="34" charset="0"/>
              </a:rPr>
              <a:t> </a:t>
            </a:r>
            <a:r>
              <a:rPr lang="uk-UA" sz="2400" b="1" dirty="0" smtClean="0">
                <a:latin typeface="+mn-lt"/>
                <a:cs typeface="Arial" pitchFamily="34" charset="0"/>
              </a:rPr>
              <a:t>в Україні?</a:t>
            </a:r>
            <a:r>
              <a:rPr lang="ru-RU" dirty="0" smtClean="0"/>
              <a:t/>
            </a:r>
            <a:br>
              <a:rPr lang="ru-RU" dirty="0" smtClean="0"/>
            </a:br>
            <a:endParaRPr lang="ru-RU" dirty="0"/>
          </a:p>
        </p:txBody>
      </p:sp>
      <p:sp>
        <p:nvSpPr>
          <p:cNvPr id="3" name="Содержимое 2"/>
          <p:cNvSpPr>
            <a:spLocks noGrp="1"/>
          </p:cNvSpPr>
          <p:nvPr>
            <p:ph idx="1"/>
          </p:nvPr>
        </p:nvSpPr>
        <p:spPr>
          <a:xfrm>
            <a:off x="467544" y="1457400"/>
            <a:ext cx="8229600" cy="5400600"/>
          </a:xfrm>
        </p:spPr>
        <p:txBody>
          <a:bodyPr anchor="ctr">
            <a:normAutofit fontScale="25000" lnSpcReduction="20000"/>
          </a:bodyPr>
          <a:lstStyle/>
          <a:p>
            <a:pPr marL="514350" lvl="0" indent="-514350" algn="just">
              <a:buAutoNum type="arabicPeriod"/>
            </a:pPr>
            <a:r>
              <a:rPr lang="uk-UA" sz="6400" dirty="0" smtClean="0">
                <a:cs typeface="Arial" pitchFamily="34" charset="0"/>
              </a:rPr>
              <a:t>За даними ЦВК виборчий </a:t>
            </a:r>
            <a:r>
              <a:rPr lang="uk-UA" sz="6400" dirty="0">
                <a:cs typeface="Arial" pitchFamily="34" charset="0"/>
              </a:rPr>
              <a:t>фонди партії Батьківщина склав 109,4 млн. грн. (з яких </a:t>
            </a:r>
            <a:r>
              <a:rPr lang="uk-UA" sz="6400" dirty="0" smtClean="0">
                <a:cs typeface="Arial" pitchFamily="34" charset="0"/>
              </a:rPr>
              <a:t>99,4 млн</a:t>
            </a:r>
            <a:r>
              <a:rPr lang="uk-UA" sz="6400" dirty="0">
                <a:cs typeface="Arial" pitchFamily="34" charset="0"/>
              </a:rPr>
              <a:t>. грн. було витрачено на розміщення агітації на телебаченні і радіо), партії «Опозиційний блок» - 106,4 млн. грн. (з яких 98,8 млн. грн. було витрачено на розміщення агітації на телебаченні і радіо) тощо. </a:t>
            </a:r>
            <a:endParaRPr lang="uk-UA" sz="6400" dirty="0" smtClean="0">
              <a:cs typeface="Arial" pitchFamily="34" charset="0"/>
            </a:endParaRPr>
          </a:p>
          <a:p>
            <a:pPr marL="514350" lvl="0" indent="-514350" algn="just">
              <a:buNone/>
            </a:pPr>
            <a:endParaRPr lang="uk-UA" sz="6400" dirty="0" smtClean="0">
              <a:cs typeface="Arial" pitchFamily="34" charset="0"/>
            </a:endParaRPr>
          </a:p>
          <a:p>
            <a:pPr lvl="0" algn="just">
              <a:buNone/>
            </a:pPr>
            <a:r>
              <a:rPr lang="uk-UA" sz="6400" dirty="0" smtClean="0">
                <a:cs typeface="Arial" pitchFamily="34" charset="0"/>
              </a:rPr>
              <a:t>Таким </a:t>
            </a:r>
            <a:r>
              <a:rPr lang="uk-UA" sz="6400" dirty="0">
                <a:cs typeface="Arial" pitchFamily="34" charset="0"/>
              </a:rPr>
              <a:t>чином, відповідно </a:t>
            </a:r>
            <a:r>
              <a:rPr lang="uk-UA" sz="6400" b="1" u="sng" dirty="0">
                <a:cs typeface="Arial" pitchFamily="34" charset="0"/>
              </a:rPr>
              <a:t>91% та 93% </a:t>
            </a:r>
            <a:r>
              <a:rPr lang="uk-UA" sz="6400" dirty="0">
                <a:cs typeface="Arial" pitchFamily="34" charset="0"/>
              </a:rPr>
              <a:t>коштів виборчих фондів вказаних партій було витрачено на передвиборну агітацію на телебаченні і радіо</a:t>
            </a:r>
            <a:r>
              <a:rPr lang="uk-UA" sz="6400" dirty="0" smtClean="0">
                <a:cs typeface="Arial" pitchFamily="34" charset="0"/>
              </a:rPr>
              <a:t>.</a:t>
            </a:r>
            <a:r>
              <a:rPr lang="uk-UA" sz="6400" dirty="0">
                <a:cs typeface="Arial" pitchFamily="34" charset="0"/>
              </a:rPr>
              <a:t> </a:t>
            </a:r>
            <a:endParaRPr lang="uk-UA" sz="6400" dirty="0" smtClean="0">
              <a:cs typeface="Arial" pitchFamily="34" charset="0"/>
            </a:endParaRPr>
          </a:p>
          <a:p>
            <a:pPr lvl="0" algn="just">
              <a:buNone/>
            </a:pPr>
            <a:endParaRPr lang="ru-RU" sz="6400" dirty="0">
              <a:cs typeface="Arial" pitchFamily="34" charset="0"/>
            </a:endParaRPr>
          </a:p>
          <a:p>
            <a:pPr marL="514350" lvl="0" indent="-514350" algn="just">
              <a:buAutoNum type="arabicPeriod" startAt="2"/>
            </a:pPr>
            <a:r>
              <a:rPr lang="uk-UA" sz="6400" dirty="0" smtClean="0">
                <a:cs typeface="Arial" pitchFamily="34" charset="0"/>
              </a:rPr>
              <a:t>У </a:t>
            </a:r>
            <a:r>
              <a:rPr lang="uk-UA" sz="6400" dirty="0">
                <a:cs typeface="Arial" pitchFamily="34" charset="0"/>
              </a:rPr>
              <a:t>виборчій кампанії приймали участь 142 політичні партії.  Загальна кількість зареєстрованих партій в Україні – 340, серед яких 125 партій було зареєстровано за період з 2013 по 2015 роки</a:t>
            </a:r>
            <a:r>
              <a:rPr lang="uk-UA" sz="6400" dirty="0" smtClean="0">
                <a:cs typeface="Arial" pitchFamily="34" charset="0"/>
              </a:rPr>
              <a:t>.</a:t>
            </a:r>
          </a:p>
          <a:p>
            <a:pPr marL="514350" lvl="0" indent="-514350" algn="just">
              <a:buNone/>
            </a:pPr>
            <a:endParaRPr lang="uk-UA" sz="6400" dirty="0" smtClean="0">
              <a:cs typeface="Arial" pitchFamily="34" charset="0"/>
            </a:endParaRPr>
          </a:p>
          <a:p>
            <a:pPr marL="514350" lvl="0" indent="-514350" algn="just">
              <a:buNone/>
            </a:pPr>
            <a:r>
              <a:rPr lang="uk-UA" sz="6400" dirty="0" smtClean="0">
                <a:cs typeface="Arial" pitchFamily="34" charset="0"/>
              </a:rPr>
              <a:t> На </a:t>
            </a:r>
            <a:r>
              <a:rPr lang="uk-UA" sz="6400" dirty="0">
                <a:cs typeface="Arial" pitchFamily="34" charset="0"/>
              </a:rPr>
              <a:t>який електорат можуть розраховувати партії, існування яких починається тільки за рік до початку виборів або про «активну» політичну та партійну діяльність яких громадськість дізнається тільки під час виборчого процесу?</a:t>
            </a:r>
            <a:endParaRPr lang="ru-RU" sz="6400" dirty="0">
              <a:cs typeface="Arial" pitchFamily="34" charset="0"/>
            </a:endParaRPr>
          </a:p>
          <a:p>
            <a:pPr algn="just">
              <a:buNone/>
            </a:pPr>
            <a:endParaRPr lang="ru-RU" sz="6400" dirty="0">
              <a:cs typeface="Arial" pitchFamily="34" charset="0"/>
            </a:endParaRPr>
          </a:p>
          <a:p>
            <a:pPr algn="just">
              <a:buNone/>
            </a:pPr>
            <a:r>
              <a:rPr lang="uk-UA" sz="6400" dirty="0">
                <a:cs typeface="Arial" pitchFamily="34" charset="0"/>
              </a:rPr>
              <a:t> </a:t>
            </a:r>
            <a:r>
              <a:rPr lang="uk-UA" sz="6400" b="1" dirty="0">
                <a:cs typeface="Arial" pitchFamily="34" charset="0"/>
              </a:rPr>
              <a:t>Приклади:</a:t>
            </a:r>
            <a:endParaRPr lang="ru-RU" sz="6400" b="1" dirty="0">
              <a:cs typeface="Arial" pitchFamily="34" charset="0"/>
            </a:endParaRPr>
          </a:p>
          <a:p>
            <a:pPr algn="just"/>
            <a:r>
              <a:rPr lang="uk-UA" sz="6400" dirty="0" smtClean="0">
                <a:cs typeface="Arial" pitchFamily="34" charset="0"/>
              </a:rPr>
              <a:t>політична </a:t>
            </a:r>
            <a:r>
              <a:rPr lang="uk-UA" sz="6400" dirty="0">
                <a:cs typeface="Arial" pitchFamily="34" charset="0"/>
              </a:rPr>
              <a:t>партія «Українське об'єднання патріотів – УКРОП» (дата реєстрації – 25.09.2014, 7-ме місце в рейтингу кількості обраних в Україні депутатів). </a:t>
            </a:r>
            <a:endParaRPr lang="ru-RU" sz="6400" dirty="0">
              <a:cs typeface="Arial" pitchFamily="34" charset="0"/>
            </a:endParaRPr>
          </a:p>
          <a:p>
            <a:pPr algn="just"/>
            <a:r>
              <a:rPr lang="uk-UA" sz="6400" dirty="0" smtClean="0">
                <a:cs typeface="Arial" pitchFamily="34" charset="0"/>
              </a:rPr>
              <a:t>кандидат </a:t>
            </a:r>
            <a:r>
              <a:rPr lang="uk-UA" sz="6400" dirty="0">
                <a:cs typeface="Arial" pitchFamily="34" charset="0"/>
              </a:rPr>
              <a:t>в мери Києва Сергій </a:t>
            </a:r>
            <a:r>
              <a:rPr lang="uk-UA" sz="6400" dirty="0" err="1" smtClean="0">
                <a:cs typeface="Arial" pitchFamily="34" charset="0"/>
              </a:rPr>
              <a:t>Думчев</a:t>
            </a:r>
            <a:r>
              <a:rPr lang="uk-UA" sz="6400" dirty="0">
                <a:cs typeface="Arial" pitchFamily="34" charset="0"/>
              </a:rPr>
              <a:t>, </a:t>
            </a:r>
            <a:r>
              <a:rPr lang="uk-UA" sz="6400" dirty="0" smtClean="0">
                <a:cs typeface="Arial" pitchFamily="34" charset="0"/>
              </a:rPr>
              <a:t>(дата реєстрації – 17.07.2014, очолювана ним партія “Рух за реформи” не </a:t>
            </a:r>
            <a:r>
              <a:rPr lang="uk-UA" sz="6400" dirty="0" smtClean="0">
                <a:cs typeface="Arial" pitchFamily="34" charset="0"/>
              </a:rPr>
              <a:t>пройшов </a:t>
            </a:r>
            <a:r>
              <a:rPr lang="uk-UA" sz="6400" dirty="0" smtClean="0">
                <a:cs typeface="Arial" pitchFamily="34" charset="0"/>
              </a:rPr>
              <a:t>5% бар'єр і не </a:t>
            </a:r>
            <a:r>
              <a:rPr lang="uk-UA" sz="6400" dirty="0" smtClean="0">
                <a:cs typeface="Arial" pitchFamily="34" charset="0"/>
              </a:rPr>
              <a:t>потрапив </a:t>
            </a:r>
            <a:r>
              <a:rPr lang="uk-UA" sz="6400" dirty="0" smtClean="0">
                <a:cs typeface="Arial" pitchFamily="34" charset="0"/>
              </a:rPr>
              <a:t>до Київської міської ради </a:t>
            </a:r>
            <a:r>
              <a:rPr lang="uk-UA" sz="6400" dirty="0">
                <a:cs typeface="Arial" pitchFamily="34" charset="0"/>
              </a:rPr>
              <a:t>(за неофіційними даними витратив близько 40 млн. </a:t>
            </a:r>
            <a:r>
              <a:rPr lang="uk-UA" sz="6400" dirty="0" smtClean="0">
                <a:cs typeface="Arial" pitchFamily="34" charset="0"/>
              </a:rPr>
              <a:t>гривень на виборчу кампанію</a:t>
            </a:r>
            <a:r>
              <a:rPr lang="uk-UA" sz="6400" dirty="0" smtClean="0">
                <a:cs typeface="Arial" pitchFamily="34" charset="0"/>
              </a:rPr>
              <a:t>).</a:t>
            </a:r>
            <a:endParaRPr lang="en-US" sz="6400" dirty="0" smtClean="0">
              <a:cs typeface="Arial" pitchFamily="34" charset="0"/>
            </a:endParaRPr>
          </a:p>
          <a:p>
            <a:pPr algn="just"/>
            <a:endParaRPr lang="ru-RU" sz="6400" dirty="0">
              <a:cs typeface="Arial" pitchFamily="34" charset="0"/>
            </a:endParaRPr>
          </a:p>
          <a:p>
            <a:pPr algn="just">
              <a:buNone/>
            </a:pPr>
            <a:r>
              <a:rPr lang="uk-UA" sz="6400" dirty="0">
                <a:cs typeface="Arial" pitchFamily="34" charset="0"/>
              </a:rPr>
              <a:t> </a:t>
            </a:r>
            <a:r>
              <a:rPr lang="uk-UA" sz="6400" b="1" dirty="0" smtClean="0">
                <a:cs typeface="Arial" pitchFamily="34" charset="0"/>
              </a:rPr>
              <a:t>Висновок</a:t>
            </a:r>
            <a:r>
              <a:rPr lang="uk-UA" sz="6400" b="1" dirty="0">
                <a:cs typeface="Arial" pitchFamily="34" charset="0"/>
              </a:rPr>
              <a:t>: </a:t>
            </a:r>
            <a:r>
              <a:rPr lang="uk-UA" sz="6400" dirty="0" smtClean="0">
                <a:cs typeface="Arial" pitchFamily="34" charset="0"/>
              </a:rPr>
              <a:t>політичні партії можуть розраховувати на позитивний результат на виборах тільки з урахуванням своєї присутності у ЗМІ</a:t>
            </a:r>
            <a:r>
              <a:rPr lang="uk-UA" sz="6400" dirty="0">
                <a:cs typeface="Arial" pitchFamily="34" charset="0"/>
              </a:rPr>
              <a:t>. </a:t>
            </a:r>
            <a:endParaRPr lang="ru-RU" sz="6400" dirty="0">
              <a:cs typeface="Arial" pitchFamily="34" charset="0"/>
            </a:endParaRPr>
          </a:p>
          <a:p>
            <a:pPr algn="just">
              <a:buNone/>
            </a:pPr>
            <a:r>
              <a:rPr lang="uk-UA" sz="5600" dirty="0">
                <a:latin typeface="Arial" pitchFamily="34" charset="0"/>
                <a:cs typeface="Arial" pitchFamily="34" charset="0"/>
              </a:rPr>
              <a:t> </a:t>
            </a:r>
            <a:endParaRPr lang="ru-RU" sz="5600" dirty="0">
              <a:latin typeface="Arial" pitchFamily="34" charset="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sz="2700" b="1" dirty="0">
                <a:latin typeface="+mn-lt"/>
              </a:rPr>
              <a:t>Яке ставлення держави щодо діяльності ЗМІ під час виборчих процесів?</a:t>
            </a:r>
            <a:r>
              <a:rPr lang="ru-RU" dirty="0"/>
              <a:t/>
            </a:r>
            <a:br>
              <a:rPr lang="ru-RU" dirty="0"/>
            </a:br>
            <a:endParaRPr lang="ru-RU" dirty="0"/>
          </a:p>
        </p:txBody>
      </p:sp>
      <p:sp>
        <p:nvSpPr>
          <p:cNvPr id="3" name="Содержимое 2"/>
          <p:cNvSpPr>
            <a:spLocks noGrp="1"/>
          </p:cNvSpPr>
          <p:nvPr>
            <p:ph idx="1"/>
          </p:nvPr>
        </p:nvSpPr>
        <p:spPr>
          <a:xfrm>
            <a:off x="457200" y="1124744"/>
            <a:ext cx="8229600" cy="5472608"/>
          </a:xfrm>
        </p:spPr>
        <p:txBody>
          <a:bodyPr>
            <a:noAutofit/>
          </a:bodyPr>
          <a:lstStyle/>
          <a:p>
            <a:pPr algn="just">
              <a:buNone/>
            </a:pPr>
            <a:r>
              <a:rPr lang="uk-UA" sz="1600" b="1" dirty="0">
                <a:cs typeface="Arial" pitchFamily="34" charset="0"/>
              </a:rPr>
              <a:t>Головний принцип</a:t>
            </a:r>
            <a:r>
              <a:rPr lang="uk-UA" sz="1600" dirty="0">
                <a:cs typeface="Arial" pitchFamily="34" charset="0"/>
              </a:rPr>
              <a:t> – максимальне невтручання у діяльність ЗМІ з метою уникнення впливу </a:t>
            </a:r>
            <a:r>
              <a:rPr lang="uk-UA" sz="1600" dirty="0" smtClean="0">
                <a:cs typeface="Arial" pitchFamily="34" charset="0"/>
              </a:rPr>
              <a:t>на позицію, яка має бути незалежною, об'єктивною та сприяти </a:t>
            </a:r>
            <a:r>
              <a:rPr lang="uk-UA" sz="1600" dirty="0">
                <a:cs typeface="Arial" pitchFamily="34" charset="0"/>
              </a:rPr>
              <a:t>наданню всебічної інформації для свідомого волевиявлення виборця. </a:t>
            </a:r>
            <a:endParaRPr lang="ru-RU" sz="1600" dirty="0">
              <a:cs typeface="Arial" pitchFamily="34" charset="0"/>
            </a:endParaRPr>
          </a:p>
          <a:p>
            <a:pPr algn="just">
              <a:buNone/>
            </a:pPr>
            <a:r>
              <a:rPr lang="uk-UA" sz="1600" dirty="0">
                <a:cs typeface="Arial" pitchFamily="34" charset="0"/>
              </a:rPr>
              <a:t>Принцип державного невтручання в інформаційне забезпечення виборчого процесу та інформаційну діяльність ЗМІ під час виборів в Україні  набуває ознак анархічності та обмеження можливостей державного регулювання та контролю. Проблемою залишається саморегулювання діяльності ЗМІ під час виборів.  </a:t>
            </a:r>
            <a:endParaRPr lang="ru-RU" sz="1600" dirty="0">
              <a:cs typeface="Arial" pitchFamily="34" charset="0"/>
            </a:endParaRPr>
          </a:p>
          <a:p>
            <a:pPr algn="just">
              <a:buNone/>
            </a:pPr>
            <a:r>
              <a:rPr lang="uk-UA" sz="1600" dirty="0">
                <a:cs typeface="Arial" pitchFamily="34" charset="0"/>
              </a:rPr>
              <a:t> </a:t>
            </a:r>
            <a:r>
              <a:rPr lang="uk-UA" sz="1600" b="1" dirty="0" smtClean="0">
                <a:cs typeface="Arial" pitchFamily="34" charset="0"/>
              </a:rPr>
              <a:t>Чому?</a:t>
            </a:r>
          </a:p>
          <a:p>
            <a:pPr lvl="0" algn="just"/>
            <a:r>
              <a:rPr lang="uk-UA" sz="1600" dirty="0" smtClean="0">
                <a:cs typeface="Arial" pitchFamily="34" charset="0"/>
              </a:rPr>
              <a:t>Максимальна </a:t>
            </a:r>
            <a:r>
              <a:rPr lang="uk-UA" sz="1600" dirty="0">
                <a:cs typeface="Arial" pitchFamily="34" charset="0"/>
              </a:rPr>
              <a:t>концентрація ЗМІ в Україні в руках представників фінансової та політичної </a:t>
            </a:r>
            <a:r>
              <a:rPr lang="uk-UA" sz="1600" dirty="0" smtClean="0">
                <a:cs typeface="Arial" pitchFamily="34" charset="0"/>
              </a:rPr>
              <a:t>еліти. Головними </a:t>
            </a:r>
            <a:r>
              <a:rPr lang="uk-UA" sz="1600" dirty="0">
                <a:cs typeface="Arial" pitchFamily="34" charset="0"/>
              </a:rPr>
              <a:t>критеріями доступу до ЗМІ для проведення інформаційної кампанії залишається політична приналежність та фінансові можливості </a:t>
            </a:r>
            <a:r>
              <a:rPr lang="uk-UA" sz="1600" dirty="0" smtClean="0">
                <a:cs typeface="Arial" pitchFamily="34" charset="0"/>
              </a:rPr>
              <a:t>кандидатів;</a:t>
            </a:r>
          </a:p>
          <a:p>
            <a:pPr lvl="0" algn="just"/>
            <a:r>
              <a:rPr lang="uk-UA" sz="1600" dirty="0" smtClean="0">
                <a:cs typeface="Arial" pitchFamily="34" charset="0"/>
              </a:rPr>
              <a:t>Не </a:t>
            </a:r>
            <a:r>
              <a:rPr lang="uk-UA" sz="1600" dirty="0">
                <a:cs typeface="Arial" pitchFamily="34" charset="0"/>
              </a:rPr>
              <a:t>вирішення в Україні питання прозорості власності </a:t>
            </a:r>
            <a:r>
              <a:rPr lang="uk-UA" sz="1600" dirty="0" smtClean="0">
                <a:cs typeface="Arial" pitchFamily="34" charset="0"/>
              </a:rPr>
              <a:t>ЗМІ;</a:t>
            </a:r>
          </a:p>
          <a:p>
            <a:pPr lvl="0" algn="just"/>
            <a:r>
              <a:rPr lang="uk-UA" sz="1600" dirty="0" smtClean="0">
                <a:cs typeface="Arial" pitchFamily="34" charset="0"/>
              </a:rPr>
              <a:t>Відсутність </a:t>
            </a:r>
            <a:r>
              <a:rPr lang="uk-UA" sz="1600" dirty="0">
                <a:cs typeface="Arial" pitchFamily="34" charset="0"/>
              </a:rPr>
              <a:t>законодавчих обмежень та гарантій щодо можливостей здійснення незалежної редакційної </a:t>
            </a:r>
            <a:r>
              <a:rPr lang="uk-UA" sz="1600" dirty="0" smtClean="0">
                <a:cs typeface="Arial" pitchFamily="34" charset="0"/>
              </a:rPr>
              <a:t>політики</a:t>
            </a:r>
            <a:r>
              <a:rPr lang="uk-UA" sz="1600" dirty="0">
                <a:cs typeface="Arial" pitchFamily="34" charset="0"/>
              </a:rPr>
              <a:t>;</a:t>
            </a:r>
            <a:endParaRPr lang="uk-UA" sz="1600" dirty="0" smtClean="0">
              <a:cs typeface="Arial" pitchFamily="34" charset="0"/>
            </a:endParaRPr>
          </a:p>
          <a:p>
            <a:pPr lvl="0" algn="just"/>
            <a:r>
              <a:rPr lang="uk-UA" sz="1600" dirty="0" smtClean="0">
                <a:cs typeface="Arial" pitchFamily="34" charset="0"/>
              </a:rPr>
              <a:t>В </a:t>
            </a:r>
            <a:r>
              <a:rPr lang="uk-UA" sz="1600" dirty="0">
                <a:cs typeface="Arial" pitchFamily="34" charset="0"/>
              </a:rPr>
              <a:t>Україні концептуально не вирішено питання контролю за діяльністю ЗМІ під час виборчого </a:t>
            </a:r>
            <a:r>
              <a:rPr lang="uk-UA" sz="1600" dirty="0" smtClean="0">
                <a:cs typeface="Arial" pitchFamily="34" charset="0"/>
              </a:rPr>
              <a:t>процесу: з </a:t>
            </a:r>
            <a:r>
              <a:rPr lang="uk-UA" sz="1600" dirty="0">
                <a:cs typeface="Arial" pitchFamily="34" charset="0"/>
              </a:rPr>
              <a:t>одного боку, маємо регуляторний орган у галузі телебачення і радіомовлення, до повноважень якого належить нагляд за діяльністю ЗМІ під час виборів, </a:t>
            </a:r>
            <a:r>
              <a:rPr lang="uk-UA" sz="1600" dirty="0" smtClean="0">
                <a:cs typeface="Arial" pitchFamily="34" charset="0"/>
              </a:rPr>
              <a:t>а з іншого </a:t>
            </a:r>
            <a:r>
              <a:rPr lang="uk-UA" sz="1600" dirty="0">
                <a:cs typeface="Arial" pitchFamily="34" charset="0"/>
              </a:rPr>
              <a:t>боку, маємо ЦВК України та територіальні виборчі комісії, які мають контрольні повноваження щодо дотримання вимог виборчого законодавства, але тільки по відношенню до суб’єктів виборчого процесу. </a:t>
            </a:r>
            <a:endParaRPr lang="ru-RU" sz="1600" dirty="0">
              <a:cs typeface="Arial" pitchFamily="34" charset="0"/>
            </a:endParaRPr>
          </a:p>
          <a:p>
            <a:pPr algn="just">
              <a:buNone/>
            </a:pPr>
            <a:r>
              <a:rPr lang="uk-UA" sz="1600" dirty="0">
                <a:cs typeface="Arial" pitchFamily="34" charset="0"/>
              </a:rPr>
              <a:t> </a:t>
            </a:r>
            <a:endParaRPr lang="ru-RU" sz="1600" dirty="0">
              <a:cs typeface="Arial" pitchFamily="34" charset="0"/>
            </a:endParaRPr>
          </a:p>
          <a:p>
            <a:endParaRPr lang="ru-RU"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1143000"/>
          </a:xfrm>
        </p:spPr>
        <p:txBody>
          <a:bodyPr>
            <a:noAutofit/>
          </a:bodyPr>
          <a:lstStyle/>
          <a:p>
            <a:r>
              <a:rPr lang="uk-UA" sz="2000" b="1" dirty="0">
                <a:latin typeface="+mn-lt"/>
              </a:rPr>
              <a:t>Повноваження Національної ради під час виборчого процесу</a:t>
            </a:r>
            <a:r>
              <a:rPr lang="ru-RU" sz="2000" dirty="0">
                <a:latin typeface="+mn-lt"/>
              </a:rPr>
              <a:t/>
            </a:r>
            <a:br>
              <a:rPr lang="ru-RU" sz="2000" dirty="0">
                <a:latin typeface="+mn-lt"/>
              </a:rPr>
            </a:br>
            <a:endParaRPr lang="ru-RU" sz="2000" dirty="0">
              <a:latin typeface="+mn-lt"/>
            </a:endParaRPr>
          </a:p>
        </p:txBody>
      </p:sp>
      <p:sp>
        <p:nvSpPr>
          <p:cNvPr id="3" name="Содержимое 2"/>
          <p:cNvSpPr>
            <a:spLocks noGrp="1"/>
          </p:cNvSpPr>
          <p:nvPr>
            <p:ph idx="1"/>
          </p:nvPr>
        </p:nvSpPr>
        <p:spPr>
          <a:xfrm>
            <a:off x="457200" y="1052736"/>
            <a:ext cx="8229600" cy="5073427"/>
          </a:xfrm>
        </p:spPr>
        <p:txBody>
          <a:bodyPr>
            <a:normAutofit fontScale="47500" lnSpcReduction="20000"/>
          </a:bodyPr>
          <a:lstStyle/>
          <a:p>
            <a:pPr lvl="0" algn="just">
              <a:buNone/>
            </a:pPr>
            <a:r>
              <a:rPr lang="uk-UA" sz="3400" b="1" dirty="0">
                <a:cs typeface="Arial" pitchFamily="34" charset="0"/>
              </a:rPr>
              <a:t>Закон України «Про телебачення і радіомовлення</a:t>
            </a:r>
            <a:r>
              <a:rPr lang="uk-UA" sz="3400" b="1" dirty="0" smtClean="0">
                <a:cs typeface="Arial" pitchFamily="34" charset="0"/>
              </a:rPr>
              <a:t>»:</a:t>
            </a:r>
            <a:endParaRPr lang="ru-RU" sz="3400" b="1" dirty="0">
              <a:cs typeface="Arial" pitchFamily="34" charset="0"/>
            </a:endParaRPr>
          </a:p>
          <a:p>
            <a:pPr lvl="0" algn="just"/>
            <a:r>
              <a:rPr lang="uk-UA" sz="3400" dirty="0" smtClean="0">
                <a:cs typeface="Arial" pitchFamily="34" charset="0"/>
              </a:rPr>
              <a:t>ст</a:t>
            </a:r>
            <a:r>
              <a:rPr lang="uk-UA" sz="3400" dirty="0">
                <a:cs typeface="Arial" pitchFamily="34" charset="0"/>
              </a:rPr>
              <a:t>. 50 «особливості діяльності ТРО під час виборчого процесу регулюються законодавством про вибори»;</a:t>
            </a:r>
            <a:endParaRPr lang="ru-RU" sz="3400" dirty="0">
              <a:cs typeface="Arial" pitchFamily="34" charset="0"/>
            </a:endParaRPr>
          </a:p>
          <a:p>
            <a:pPr lvl="0" algn="just"/>
            <a:r>
              <a:rPr lang="uk-UA" sz="3400" dirty="0" smtClean="0">
                <a:cs typeface="Arial" pitchFamily="34" charset="0"/>
              </a:rPr>
              <a:t>ч. </a:t>
            </a:r>
            <a:r>
              <a:rPr lang="uk-UA" sz="3400" dirty="0">
                <a:cs typeface="Arial" pitchFamily="34" charset="0"/>
              </a:rPr>
              <a:t>4 ст. 57 «редакційний статут ТРО передбачає особливості поширення інформації про політичні партії та політиків під час виборчого процесу</a:t>
            </a:r>
            <a:r>
              <a:rPr lang="uk-UA" sz="3400" dirty="0" smtClean="0">
                <a:cs typeface="Arial" pitchFamily="34" charset="0"/>
              </a:rPr>
              <a:t>»;</a:t>
            </a:r>
            <a:endParaRPr lang="ru-RU" sz="3400" dirty="0">
              <a:cs typeface="Arial" pitchFamily="34" charset="0"/>
            </a:endParaRPr>
          </a:p>
          <a:p>
            <a:pPr lvl="0" algn="just"/>
            <a:r>
              <a:rPr lang="uk-UA" sz="3400" dirty="0" smtClean="0">
                <a:cs typeface="Arial" pitchFamily="34" charset="0"/>
              </a:rPr>
              <a:t>ч. </a:t>
            </a:r>
            <a:r>
              <a:rPr lang="uk-UA" sz="3400" dirty="0">
                <a:cs typeface="Arial" pitchFamily="34" charset="0"/>
              </a:rPr>
              <a:t>1 ст. 70 «Національна рада здійснює контроль за дотриманням та забезпечує виконання вимог законодавства про вибори</a:t>
            </a:r>
            <a:r>
              <a:rPr lang="uk-UA" sz="3400" dirty="0" smtClean="0">
                <a:cs typeface="Arial" pitchFamily="34" charset="0"/>
              </a:rPr>
              <a:t>»;</a:t>
            </a:r>
          </a:p>
          <a:p>
            <a:pPr lvl="0" algn="just"/>
            <a:endParaRPr lang="ru-RU" sz="3400" dirty="0">
              <a:cs typeface="Arial" pitchFamily="34" charset="0"/>
            </a:endParaRPr>
          </a:p>
          <a:p>
            <a:pPr lvl="0" algn="just">
              <a:buNone/>
            </a:pPr>
            <a:r>
              <a:rPr lang="uk-UA" sz="3400" b="1" dirty="0">
                <a:cs typeface="Arial" pitchFamily="34" charset="0"/>
              </a:rPr>
              <a:t>Закон України «Про Національну раду з питань телебачення і радіомовлення</a:t>
            </a:r>
            <a:r>
              <a:rPr lang="uk-UA" sz="3400" b="1" dirty="0" smtClean="0">
                <a:cs typeface="Arial" pitchFamily="34" charset="0"/>
              </a:rPr>
              <a:t>»:</a:t>
            </a:r>
            <a:endParaRPr lang="ru-RU" sz="3400" b="1" dirty="0">
              <a:cs typeface="Arial" pitchFamily="34" charset="0"/>
            </a:endParaRPr>
          </a:p>
          <a:p>
            <a:pPr lvl="0" algn="just"/>
            <a:r>
              <a:rPr lang="uk-UA" sz="3400" dirty="0" smtClean="0">
                <a:cs typeface="Arial" pitchFamily="34" charset="0"/>
              </a:rPr>
              <a:t>ст</a:t>
            </a:r>
            <a:r>
              <a:rPr lang="uk-UA" sz="3400" dirty="0">
                <a:cs typeface="Arial" pitchFamily="34" charset="0"/>
              </a:rPr>
              <a:t>. 11 «нагляд за дотриманням ліцензіатами визначеного законодавством порядку мовлення під час проведення виборчих кампаній та референдумів, інформування ЦВК, відповідних територіальних виборчих комісій, Національної ради про виявлені порушення</a:t>
            </a:r>
            <a:r>
              <a:rPr lang="uk-UA" sz="3400" dirty="0" smtClean="0">
                <a:cs typeface="Arial" pitchFamily="34" charset="0"/>
              </a:rPr>
              <a:t>»;</a:t>
            </a:r>
            <a:endParaRPr lang="ru-RU" sz="3400" dirty="0">
              <a:cs typeface="Arial" pitchFamily="34" charset="0"/>
            </a:endParaRPr>
          </a:p>
          <a:p>
            <a:pPr lvl="0" algn="just"/>
            <a:r>
              <a:rPr lang="uk-UA" sz="3400" dirty="0" smtClean="0">
                <a:cs typeface="Arial" pitchFamily="34" charset="0"/>
              </a:rPr>
              <a:t>ч. </a:t>
            </a:r>
            <a:r>
              <a:rPr lang="uk-UA" sz="3400" dirty="0">
                <a:cs typeface="Arial" pitchFamily="34" charset="0"/>
              </a:rPr>
              <a:t>4 ст. 16 «після проведення виборів та референдумів Національна рада оприлюднює звіт про дотримання ТРО визначеного законодавством порядку мовлення під час проведення виборчих кампаній та референдумів</a:t>
            </a:r>
            <a:r>
              <a:rPr lang="uk-UA" sz="3400" dirty="0" smtClean="0">
                <a:cs typeface="Arial" pitchFamily="34" charset="0"/>
              </a:rPr>
              <a:t>»;</a:t>
            </a:r>
          </a:p>
          <a:p>
            <a:pPr lvl="0" algn="just">
              <a:buNone/>
            </a:pPr>
            <a:endParaRPr lang="ru-RU" sz="3400" dirty="0">
              <a:cs typeface="Arial" pitchFamily="34" charset="0"/>
            </a:endParaRPr>
          </a:p>
          <a:p>
            <a:pPr lvl="0" algn="just">
              <a:buNone/>
            </a:pPr>
            <a:r>
              <a:rPr lang="uk-UA" sz="3400" b="1" dirty="0">
                <a:cs typeface="Arial" pitchFamily="34" charset="0"/>
              </a:rPr>
              <a:t>Закон України «Про місцеві вибори</a:t>
            </a:r>
            <a:r>
              <a:rPr lang="uk-UA" sz="3400" b="1" dirty="0" smtClean="0">
                <a:cs typeface="Arial" pitchFamily="34" charset="0"/>
              </a:rPr>
              <a:t>»:</a:t>
            </a:r>
            <a:endParaRPr lang="ru-RU" sz="3400" b="1" dirty="0">
              <a:cs typeface="Arial" pitchFamily="34" charset="0"/>
            </a:endParaRPr>
          </a:p>
          <a:p>
            <a:pPr lvl="0" algn="just"/>
            <a:r>
              <a:rPr lang="uk-UA" sz="3400" dirty="0" smtClean="0">
                <a:cs typeface="Arial" pitchFamily="34" charset="0"/>
              </a:rPr>
              <a:t>ч. </a:t>
            </a:r>
            <a:r>
              <a:rPr lang="uk-UA" sz="3400" dirty="0">
                <a:cs typeface="Arial" pitchFamily="34" charset="0"/>
              </a:rPr>
              <a:t>4 ст. 59 «ТРО всіх форм власності за письмовими запитами Національної ради зобов’язані надавати інформацію про виділення ефірного часу для проведення передвиборної агітації, а в разі необхідності – копії відповідних угод, платіжних документів і передач у запису на плівці або інших носіях інформації»</a:t>
            </a:r>
            <a:endParaRPr lang="ru-RU" sz="3400" dirty="0">
              <a:cs typeface="Arial" pitchFamily="34" charset="0"/>
            </a:endParaRPr>
          </a:p>
          <a:p>
            <a:pPr algn="just"/>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algn="l"/>
            <a:r>
              <a:rPr lang="uk-UA" sz="2400" b="1" dirty="0" smtClean="0">
                <a:latin typeface="+mn-lt"/>
              </a:rPr>
              <a:t>Висновок:</a:t>
            </a:r>
            <a:endParaRPr lang="ru-RU" sz="2400" b="1" dirty="0">
              <a:latin typeface="+mn-lt"/>
            </a:endParaRPr>
          </a:p>
        </p:txBody>
      </p:sp>
      <p:sp>
        <p:nvSpPr>
          <p:cNvPr id="3" name="Содержимое 2"/>
          <p:cNvSpPr>
            <a:spLocks noGrp="1"/>
          </p:cNvSpPr>
          <p:nvPr>
            <p:ph idx="1"/>
          </p:nvPr>
        </p:nvSpPr>
        <p:spPr>
          <a:xfrm>
            <a:off x="457200" y="764704"/>
            <a:ext cx="8229600" cy="5361459"/>
          </a:xfrm>
        </p:spPr>
        <p:txBody>
          <a:bodyPr>
            <a:normAutofit fontScale="40000" lnSpcReduction="20000"/>
          </a:bodyPr>
          <a:lstStyle/>
          <a:p>
            <a:pPr>
              <a:buNone/>
            </a:pPr>
            <a:endParaRPr lang="ru-RU" dirty="0"/>
          </a:p>
          <a:p>
            <a:pPr lvl="0" algn="just"/>
            <a:r>
              <a:rPr lang="uk-UA" sz="4500" dirty="0"/>
              <a:t>Законодавство у сфері телебачення і радіомовлення передбачає контроль за діяльністю ЗМІ під час виборів, але не передбачає повноважень щодо безпосереднього застосування Національною радою санкцій за порушення виборчих законодавчих норм. Механізм застосування адміністративних санкцій передбачає тільки звернення до суду. </a:t>
            </a:r>
            <a:endParaRPr lang="uk-UA" sz="4500" dirty="0" smtClean="0"/>
          </a:p>
          <a:p>
            <a:pPr lvl="0" algn="just">
              <a:buNone/>
            </a:pPr>
            <a:endParaRPr lang="ru-RU" sz="4500" dirty="0"/>
          </a:p>
          <a:p>
            <a:pPr lvl="0" algn="just"/>
            <a:r>
              <a:rPr lang="uk-UA" sz="4500" dirty="0"/>
              <a:t>Інформування ЦВК, територіальних виборчих комісій є потенційно дуже впливовим механізмом забезпечення виконання вимог виборчого законодавства з боку ЗМІ, але за результатами актуальної практики не є ефективним засобом, оскільки повноваження комісій поширюються на суб’єктів виборчого процесу, а ЗМІ не є </a:t>
            </a:r>
            <a:r>
              <a:rPr lang="uk-UA" sz="4500" dirty="0" smtClean="0"/>
              <a:t>такими.</a:t>
            </a:r>
          </a:p>
          <a:p>
            <a:pPr lvl="0" algn="just">
              <a:buNone/>
            </a:pPr>
            <a:endParaRPr lang="ru-RU" sz="4500" dirty="0"/>
          </a:p>
          <a:p>
            <a:pPr lvl="0" algn="just"/>
            <a:r>
              <a:rPr lang="uk-UA" sz="4500" dirty="0"/>
              <a:t>Звіт Національної ради на сьогодні є формальним документом, оскільки не передбачає певного змістовного наповнення, визначеного </a:t>
            </a:r>
            <a:r>
              <a:rPr lang="uk-UA" sz="4500" dirty="0" smtClean="0"/>
              <a:t>законодавством, </a:t>
            </a:r>
            <a:r>
              <a:rPr lang="uk-UA" sz="4500" dirty="0"/>
              <a:t>та не передбачає правових наслідків. </a:t>
            </a:r>
            <a:endParaRPr lang="ru-RU" sz="4500" dirty="0"/>
          </a:p>
          <a:p>
            <a:pPr algn="just">
              <a:buNone/>
            </a:pPr>
            <a:endParaRPr lang="ru-RU" sz="4500" dirty="0"/>
          </a:p>
          <a:p>
            <a:pPr algn="just">
              <a:buNone/>
            </a:pPr>
            <a:r>
              <a:rPr lang="uk-UA" sz="4500" b="1" dirty="0"/>
              <a:t>Таким чином</a:t>
            </a:r>
            <a:r>
              <a:rPr lang="uk-UA" sz="4500" dirty="0"/>
              <a:t>, законодавством створено передумови для уникнення електронними засобами масової інформації відповідальності за порушення вимог виборчого законодавства. </a:t>
            </a:r>
            <a:endParaRPr lang="ru-RU" sz="4500" dirty="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296144"/>
          </a:xfrm>
        </p:spPr>
        <p:txBody>
          <a:bodyPr>
            <a:normAutofit fontScale="90000"/>
          </a:bodyPr>
          <a:lstStyle/>
          <a:p>
            <a:r>
              <a:rPr lang="uk-UA" sz="2700" b="1" dirty="0">
                <a:latin typeface="+mn-lt"/>
                <a:cs typeface="Arial" pitchFamily="34" charset="0"/>
              </a:rPr>
              <a:t>Які існують інструменти контролю у розпорядженні Національної ради</a:t>
            </a:r>
            <a:r>
              <a:rPr lang="ru-RU" dirty="0"/>
              <a:t/>
            </a:r>
            <a:br>
              <a:rPr lang="ru-RU" dirty="0"/>
            </a:br>
            <a:endParaRPr lang="ru-RU" dirty="0"/>
          </a:p>
        </p:txBody>
      </p:sp>
      <p:sp>
        <p:nvSpPr>
          <p:cNvPr id="3" name="Содержимое 2"/>
          <p:cNvSpPr>
            <a:spLocks noGrp="1"/>
          </p:cNvSpPr>
          <p:nvPr>
            <p:ph idx="1"/>
          </p:nvPr>
        </p:nvSpPr>
        <p:spPr>
          <a:xfrm>
            <a:off x="457200" y="1052736"/>
            <a:ext cx="8229600" cy="5544616"/>
          </a:xfrm>
        </p:spPr>
        <p:txBody>
          <a:bodyPr>
            <a:normAutofit fontScale="40000" lnSpcReduction="20000"/>
          </a:bodyPr>
          <a:lstStyle/>
          <a:p>
            <a:pPr lvl="0" algn="just">
              <a:buNone/>
            </a:pPr>
            <a:r>
              <a:rPr lang="uk-UA" sz="4000" b="1" dirty="0">
                <a:cs typeface="Arial" pitchFamily="34" charset="0"/>
              </a:rPr>
              <a:t>Кодекс України про адміністративні правопорушення</a:t>
            </a:r>
            <a:endParaRPr lang="ru-RU" sz="4000" dirty="0">
              <a:cs typeface="Arial" pitchFamily="34" charset="0"/>
            </a:endParaRPr>
          </a:p>
          <a:p>
            <a:pPr lvl="0" algn="just" fontAlgn="base">
              <a:buNone/>
            </a:pPr>
            <a:r>
              <a:rPr lang="uk-UA" sz="4000" dirty="0">
                <a:cs typeface="Arial" pitchFamily="34" charset="0"/>
              </a:rPr>
              <a:t>На сьогодні Кодексом передбачено можливість для Національної ради </a:t>
            </a:r>
            <a:r>
              <a:rPr lang="uk-UA" sz="4000" dirty="0" smtClean="0">
                <a:cs typeface="Arial" pitchFamily="34" charset="0"/>
              </a:rPr>
              <a:t>складати адміністративні </a:t>
            </a:r>
            <a:r>
              <a:rPr lang="uk-UA" sz="4000" dirty="0">
                <a:cs typeface="Arial" pitchFamily="34" charset="0"/>
              </a:rPr>
              <a:t>протоколи та накладати штраф за порушення двох статей</a:t>
            </a:r>
            <a:r>
              <a:rPr lang="uk-UA" sz="4000" b="1" dirty="0">
                <a:cs typeface="Arial" pitchFamily="34" charset="0"/>
              </a:rPr>
              <a:t> 212-</a:t>
            </a:r>
            <a:r>
              <a:rPr lang="uk-UA" sz="4000" b="1" baseline="30000" dirty="0">
                <a:cs typeface="Arial" pitchFamily="34" charset="0"/>
              </a:rPr>
              <a:t> 9 </a:t>
            </a:r>
            <a:r>
              <a:rPr lang="uk-UA" sz="4000" b="1" dirty="0">
                <a:cs typeface="Arial" pitchFamily="34" charset="0"/>
              </a:rPr>
              <a:t>та 212 </a:t>
            </a:r>
            <a:r>
              <a:rPr lang="uk-UA" sz="4000" b="1" baseline="30000" dirty="0">
                <a:cs typeface="Arial" pitchFamily="34" charset="0"/>
              </a:rPr>
              <a:t>11</a:t>
            </a:r>
            <a:r>
              <a:rPr lang="uk-UA" sz="4000" b="1" dirty="0">
                <a:cs typeface="Arial" pitchFamily="34" charset="0"/>
              </a:rPr>
              <a:t>:</a:t>
            </a:r>
            <a:r>
              <a:rPr lang="ru-RU" sz="4000" dirty="0">
                <a:cs typeface="Arial" pitchFamily="34" charset="0"/>
              </a:rPr>
              <a:t> </a:t>
            </a:r>
            <a:endParaRPr lang="ru-RU" sz="4000" dirty="0" smtClean="0">
              <a:cs typeface="Arial" pitchFamily="34" charset="0"/>
            </a:endParaRPr>
          </a:p>
          <a:p>
            <a:pPr algn="just" fontAlgn="base"/>
            <a:r>
              <a:rPr lang="uk-UA" sz="4000" dirty="0" smtClean="0">
                <a:cs typeface="Arial" pitchFamily="34" charset="0"/>
              </a:rPr>
              <a:t>Порушення </a:t>
            </a:r>
            <a:r>
              <a:rPr lang="uk-UA" sz="4000" dirty="0">
                <a:cs typeface="Arial" pitchFamily="34" charset="0"/>
              </a:rPr>
              <a:t>передбаченого законом порядку ведення передвиборної агітації або надання переваги в інформаційних телерадіопередачах чи друкованих засобах масової інформації, в продукції інформаційного агентства будь-якому кандидату, політичній партії (блоку), їх передвиборним програмам власниками, посадовими чи службовими особами, творчими працівниками засобів масової інформації, інформаційних агентств</a:t>
            </a:r>
            <a:r>
              <a:rPr lang="uk-UA" sz="4000" b="1" dirty="0">
                <a:cs typeface="Arial" pitchFamily="34" charset="0"/>
              </a:rPr>
              <a:t>.  Штраф від 170 </a:t>
            </a:r>
            <a:r>
              <a:rPr lang="uk-UA" sz="4000" b="1" dirty="0" smtClean="0">
                <a:cs typeface="Arial" pitchFamily="34" charset="0"/>
              </a:rPr>
              <a:t>грн. </a:t>
            </a:r>
            <a:endParaRPr lang="ru-RU" sz="4000" b="1" dirty="0">
              <a:cs typeface="Arial" pitchFamily="34" charset="0"/>
            </a:endParaRPr>
          </a:p>
          <a:p>
            <a:pPr lvl="0" algn="just" fontAlgn="base"/>
            <a:r>
              <a:rPr lang="uk-UA" sz="4000" dirty="0" smtClean="0">
                <a:cs typeface="Arial" pitchFamily="34" charset="0"/>
              </a:rPr>
              <a:t>Порушення </a:t>
            </a:r>
            <a:r>
              <a:rPr lang="uk-UA" sz="4000" dirty="0">
                <a:cs typeface="Arial" pitchFamily="34" charset="0"/>
              </a:rPr>
              <a:t>заборони протягом визначеного законом часу у будь-якій формі коментувати чи оцінювати зміст передвиборної агітаційної </a:t>
            </a:r>
            <a:r>
              <a:rPr lang="uk-UA" sz="4000" dirty="0" err="1">
                <a:cs typeface="Arial" pitchFamily="34" charset="0"/>
              </a:rPr>
              <a:t>теле-</a:t>
            </a:r>
            <a:r>
              <a:rPr lang="uk-UA" sz="4000" dirty="0">
                <a:cs typeface="Arial" pitchFamily="34" charset="0"/>
              </a:rPr>
              <a:t>, радіопрограми відповідного кандидата, політичної партії (блоку), давати будь-яку інформацію щодо цього кандидата, цієї політичної партії (блоку) власниками, посадовими чи службовими особами, творчими працівниками засобів масової інформації. </a:t>
            </a:r>
            <a:r>
              <a:rPr lang="uk-UA" sz="4000" b="1" dirty="0">
                <a:cs typeface="Arial" pitchFamily="34" charset="0"/>
              </a:rPr>
              <a:t>Штраф від 680 </a:t>
            </a:r>
            <a:r>
              <a:rPr lang="uk-UA" sz="4000" b="1" dirty="0" smtClean="0">
                <a:cs typeface="Arial" pitchFamily="34" charset="0"/>
              </a:rPr>
              <a:t>грн. </a:t>
            </a:r>
            <a:endParaRPr lang="ru-RU" sz="4000" b="1" dirty="0">
              <a:cs typeface="Arial" pitchFamily="34" charset="0"/>
            </a:endParaRPr>
          </a:p>
          <a:p>
            <a:pPr lvl="0" algn="just" fontAlgn="base"/>
            <a:r>
              <a:rPr lang="uk-UA" sz="4000" dirty="0">
                <a:cs typeface="Arial" pitchFamily="34" charset="0"/>
              </a:rPr>
              <a:t>Супроводження офіційних повідомлень у період виборчого процесу коментарями, що мають агітаційний характер, а також </a:t>
            </a:r>
            <a:r>
              <a:rPr lang="uk-UA" sz="4000" dirty="0" err="1">
                <a:cs typeface="Arial" pitchFamily="34" charset="0"/>
              </a:rPr>
              <a:t>відео-</a:t>
            </a:r>
            <a:r>
              <a:rPr lang="uk-UA" sz="4000" dirty="0">
                <a:cs typeface="Arial" pitchFamily="34" charset="0"/>
              </a:rPr>
              <a:t>, </a:t>
            </a:r>
            <a:r>
              <a:rPr lang="uk-UA" sz="4000" dirty="0" err="1">
                <a:cs typeface="Arial" pitchFamily="34" charset="0"/>
              </a:rPr>
              <a:t>аудіозаписами</a:t>
            </a:r>
            <a:r>
              <a:rPr lang="uk-UA" sz="4000" dirty="0">
                <a:cs typeface="Arial" pitchFamily="34" charset="0"/>
              </a:rPr>
              <a:t>, кінозйомками, фотоілюстраціями про дії посадових осіб органів державної влади та органів місцевого самоврядування як кандидатів у депутати та на посади сільських, селищних, міських голів. Штраф від </a:t>
            </a:r>
            <a:r>
              <a:rPr lang="uk-UA" sz="4000" b="1" dirty="0">
                <a:cs typeface="Arial" pitchFamily="34" charset="0"/>
              </a:rPr>
              <a:t>850 грн</a:t>
            </a:r>
            <a:r>
              <a:rPr lang="uk-UA" sz="4000" dirty="0" smtClean="0">
                <a:cs typeface="Arial" pitchFamily="34" charset="0"/>
              </a:rPr>
              <a:t>. Норма відсутня у Законі </a:t>
            </a:r>
            <a:r>
              <a:rPr lang="uk-UA" sz="4000" dirty="0" err="1" smtClean="0">
                <a:cs typeface="Arial" pitchFamily="34" charset="0"/>
              </a:rPr>
              <a:t>“Про</a:t>
            </a:r>
            <a:r>
              <a:rPr lang="uk-UA" sz="4000" dirty="0" smtClean="0">
                <a:cs typeface="Arial" pitchFamily="34" charset="0"/>
              </a:rPr>
              <a:t> місцеві </a:t>
            </a:r>
            <a:r>
              <a:rPr lang="uk-UA" sz="4000" dirty="0" err="1" smtClean="0">
                <a:cs typeface="Arial" pitchFamily="34" charset="0"/>
              </a:rPr>
              <a:t>вибори”</a:t>
            </a:r>
            <a:r>
              <a:rPr lang="uk-UA" sz="4000" dirty="0" smtClean="0">
                <a:cs typeface="Arial" pitchFamily="34" charset="0"/>
              </a:rPr>
              <a:t>;</a:t>
            </a:r>
            <a:endParaRPr lang="ru-RU" sz="4000" dirty="0">
              <a:cs typeface="Arial" pitchFamily="34" charset="0"/>
            </a:endParaRPr>
          </a:p>
          <a:p>
            <a:pPr lvl="0" algn="just" fontAlgn="base"/>
            <a:r>
              <a:rPr lang="uk-UA" sz="4000" dirty="0">
                <a:cs typeface="Arial" pitchFamily="34" charset="0"/>
              </a:rPr>
              <a:t>Ненадання відповідному суб'єкту виборчого процесу, щодо якого </a:t>
            </a:r>
            <a:r>
              <a:rPr lang="uk-UA" sz="4000" dirty="0" err="1">
                <a:cs typeface="Arial" pitchFamily="34" charset="0"/>
              </a:rPr>
              <a:t>оприлюднено</a:t>
            </a:r>
            <a:r>
              <a:rPr lang="uk-UA" sz="4000" dirty="0">
                <a:cs typeface="Arial" pitchFamily="34" charset="0"/>
              </a:rPr>
              <a:t> інформацію, яку він вважає недостовірною, на його вимогу (звернення) можливості у визначеному законом порядку оприлюднити відповідь щодо такої інформації. Штраф від </a:t>
            </a:r>
            <a:r>
              <a:rPr lang="uk-UA" sz="4000" b="1" dirty="0">
                <a:cs typeface="Arial" pitchFamily="34" charset="0"/>
              </a:rPr>
              <a:t>1700 грн</a:t>
            </a:r>
            <a:r>
              <a:rPr lang="uk-UA" sz="4000" dirty="0">
                <a:cs typeface="Arial" pitchFamily="34" charset="0"/>
              </a:rPr>
              <a:t>. </a:t>
            </a:r>
            <a:endParaRPr lang="uk-UA" sz="4000" dirty="0" smtClean="0">
              <a:cs typeface="Arial" pitchFamily="34" charset="0"/>
            </a:endParaRPr>
          </a:p>
          <a:p>
            <a:pPr lvl="0" algn="just" fontAlgn="base">
              <a:buNone/>
            </a:pPr>
            <a:endParaRPr lang="ru-RU" sz="2900" dirty="0">
              <a:cs typeface="Arial" pitchFamily="34" charset="0"/>
            </a:endParaRPr>
          </a:p>
          <a:p>
            <a:pPr algn="just" fontAlgn="base">
              <a:buNone/>
            </a:pPr>
            <a:endParaRPr lang="ru-RU" sz="2900" dirty="0">
              <a:cs typeface="Arial" pitchFamily="34" charset="0"/>
            </a:endParaRPr>
          </a:p>
          <a:p>
            <a:pPr algn="just"/>
            <a:endParaRPr lang="ru-RU"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rmAutofit/>
          </a:bodyPr>
          <a:lstStyle/>
          <a:p>
            <a:r>
              <a:rPr lang="uk-UA" sz="2400" b="1" dirty="0" smtClean="0">
                <a:latin typeface="+mn-lt"/>
                <a:cs typeface="Arial" pitchFamily="34" charset="0"/>
              </a:rPr>
              <a:t>Які існують проблеми щодо застосування адміністративних заходів</a:t>
            </a:r>
            <a:endParaRPr lang="ru-RU" sz="2400" b="1" dirty="0">
              <a:latin typeface="+mn-lt"/>
              <a:cs typeface="Arial" pitchFamily="34" charset="0"/>
            </a:endParaRPr>
          </a:p>
        </p:txBody>
      </p:sp>
      <p:sp>
        <p:nvSpPr>
          <p:cNvPr id="3" name="Содержимое 2"/>
          <p:cNvSpPr>
            <a:spLocks noGrp="1"/>
          </p:cNvSpPr>
          <p:nvPr>
            <p:ph idx="1"/>
          </p:nvPr>
        </p:nvSpPr>
        <p:spPr>
          <a:xfrm>
            <a:off x="457200" y="1196752"/>
            <a:ext cx="8229600" cy="4929411"/>
          </a:xfrm>
        </p:spPr>
        <p:txBody>
          <a:bodyPr>
            <a:normAutofit fontScale="70000" lnSpcReduction="20000"/>
          </a:bodyPr>
          <a:lstStyle/>
          <a:p>
            <a:pPr lvl="0" algn="just" fontAlgn="base"/>
            <a:r>
              <a:rPr lang="uk-UA" dirty="0">
                <a:cs typeface="Arial" pitchFamily="34" charset="0"/>
              </a:rPr>
              <a:t>Перелік вимог та можливих порушень далеко не вичерпується </a:t>
            </a:r>
            <a:r>
              <a:rPr lang="uk-UA" dirty="0" smtClean="0">
                <a:cs typeface="Arial" pitchFamily="34" charset="0"/>
              </a:rPr>
              <a:t>визначеними Кодексом;</a:t>
            </a:r>
          </a:p>
          <a:p>
            <a:pPr lvl="0" algn="just" fontAlgn="base">
              <a:buNone/>
            </a:pPr>
            <a:endParaRPr lang="uk-UA" dirty="0" smtClean="0">
              <a:cs typeface="Arial" pitchFamily="34" charset="0"/>
            </a:endParaRPr>
          </a:p>
          <a:p>
            <a:pPr lvl="0" algn="just" fontAlgn="base"/>
            <a:r>
              <a:rPr lang="uk-UA" dirty="0" smtClean="0">
                <a:cs typeface="Arial" pitchFamily="34" charset="0"/>
              </a:rPr>
              <a:t>Іноді порушення ЗМІ виборчого законодавства не обмежуються веденням неправомірної агітації, а можуть порушувати фундаментальні для виборів засади, наприклад права таємного голосування. (Маріуполь);</a:t>
            </a:r>
          </a:p>
          <a:p>
            <a:pPr lvl="0" algn="just" fontAlgn="base">
              <a:buNone/>
            </a:pPr>
            <a:endParaRPr lang="ru-RU" dirty="0">
              <a:cs typeface="Arial" pitchFamily="34" charset="0"/>
            </a:endParaRPr>
          </a:p>
          <a:p>
            <a:pPr lvl="0" algn="just" fontAlgn="base"/>
            <a:r>
              <a:rPr lang="uk-UA" dirty="0">
                <a:cs typeface="Arial" pitchFamily="34" charset="0"/>
              </a:rPr>
              <a:t>Виборче законодавство в Україні змінюється майже під кожну кампанію, а норми Кодексу залишаються незмінними, тому трактування їхнього змісту не завжди кореспондується з текстом чергового закону</a:t>
            </a:r>
            <a:r>
              <a:rPr lang="uk-UA" dirty="0" smtClean="0">
                <a:cs typeface="Arial" pitchFamily="34" charset="0"/>
              </a:rPr>
              <a:t>.</a:t>
            </a:r>
          </a:p>
          <a:p>
            <a:pPr lvl="0" algn="just" fontAlgn="base">
              <a:buNone/>
            </a:pPr>
            <a:r>
              <a:rPr lang="uk-UA" dirty="0">
                <a:cs typeface="Arial" pitchFamily="34" charset="0"/>
              </a:rPr>
              <a:t> </a:t>
            </a:r>
            <a:r>
              <a:rPr lang="uk-UA" dirty="0" smtClean="0">
                <a:cs typeface="Arial" pitchFamily="34" charset="0"/>
              </a:rPr>
              <a:t>    </a:t>
            </a:r>
          </a:p>
          <a:p>
            <a:pPr lvl="0" algn="just" fontAlgn="base">
              <a:buNone/>
            </a:pPr>
            <a:r>
              <a:rPr lang="uk-UA" dirty="0" smtClean="0">
                <a:cs typeface="Arial" pitchFamily="34" charset="0"/>
              </a:rPr>
              <a:t> </a:t>
            </a:r>
            <a:r>
              <a:rPr lang="uk-UA" b="1" dirty="0">
                <a:cs typeface="Arial" pitchFamily="34" charset="0"/>
              </a:rPr>
              <a:t>Наприклад, </a:t>
            </a:r>
            <a:r>
              <a:rPr lang="uk-UA" dirty="0">
                <a:cs typeface="Arial" pitchFamily="34" charset="0"/>
              </a:rPr>
              <a:t>що може означати «надання переваги в інформаційних телерадіопередачах» без визначення таких термінів як «об’єктивність, неупередженість та збалансованість», а заборона коментувати чи оцінювати зміст агітації взагалі відсутня у законі. </a:t>
            </a:r>
            <a:endParaRPr lang="uk-UA" dirty="0" smtClean="0">
              <a:cs typeface="Arial" pitchFamily="34" charset="0"/>
            </a:endParaRPr>
          </a:p>
          <a:p>
            <a:pPr lvl="0" algn="just" fontAlgn="base">
              <a:buNone/>
            </a:pPr>
            <a:endParaRPr lang="ru-RU" dirty="0">
              <a:cs typeface="Arial" pitchFamily="34" charset="0"/>
            </a:endParaRPr>
          </a:p>
          <a:p>
            <a:pPr lvl="0" algn="just" fontAlgn="base"/>
            <a:r>
              <a:rPr lang="uk-UA" dirty="0">
                <a:cs typeface="Arial" pitchFamily="34" charset="0"/>
              </a:rPr>
              <a:t>Відповідальність передбачена Кодексом була актуальною для 90-х років, але за нинішніми розцінками на агітацію штраф у 7$ не може бути стримуючим фактором для потенційних порушників. </a:t>
            </a:r>
            <a:endParaRPr lang="ru-RU" dirty="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pPr lvl="0"/>
            <a:r>
              <a:rPr lang="uk-UA" sz="2400" b="1" dirty="0">
                <a:latin typeface="+mn-lt"/>
                <a:cs typeface="Arial" pitchFamily="34" charset="0"/>
              </a:rPr>
              <a:t>Моніторинг телерадіопрограм</a:t>
            </a:r>
            <a:r>
              <a:rPr lang="ru-RU" sz="2400" dirty="0">
                <a:latin typeface="Arial" pitchFamily="34" charset="0"/>
                <a:cs typeface="Arial" pitchFamily="34" charset="0"/>
              </a:rPr>
              <a:t/>
            </a:r>
            <a:br>
              <a:rPr lang="ru-RU" sz="2400" dirty="0">
                <a:latin typeface="Arial" pitchFamily="34" charset="0"/>
                <a:cs typeface="Arial" pitchFamily="34" charset="0"/>
              </a:rPr>
            </a:br>
            <a:endParaRPr lang="ru-RU" sz="2400" dirty="0">
              <a:latin typeface="Arial" pitchFamily="34" charset="0"/>
              <a:cs typeface="Arial" pitchFamily="34" charset="0"/>
            </a:endParaRPr>
          </a:p>
        </p:txBody>
      </p:sp>
      <p:sp>
        <p:nvSpPr>
          <p:cNvPr id="3" name="Содержимое 2"/>
          <p:cNvSpPr>
            <a:spLocks noGrp="1"/>
          </p:cNvSpPr>
          <p:nvPr>
            <p:ph idx="1"/>
          </p:nvPr>
        </p:nvSpPr>
        <p:spPr>
          <a:xfrm>
            <a:off x="457200" y="692696"/>
            <a:ext cx="8229600" cy="5904656"/>
          </a:xfrm>
        </p:spPr>
        <p:txBody>
          <a:bodyPr>
            <a:noAutofit/>
          </a:bodyPr>
          <a:lstStyle/>
          <a:p>
            <a:pPr algn="just">
              <a:buNone/>
            </a:pPr>
            <a:r>
              <a:rPr lang="uk-UA" sz="2000" dirty="0"/>
              <a:t>Методологію проведення моніторингу ЗМІ було розроблено словацькою організацією з моніторингу ЗМІ «MEMO 98», котра застосувала її приблизно у 50 державах світу. У ній </a:t>
            </a:r>
            <a:r>
              <a:rPr lang="uk-UA" sz="2000" dirty="0" err="1"/>
              <a:t>задіяно</a:t>
            </a:r>
            <a:r>
              <a:rPr lang="uk-UA" sz="2000" dirty="0"/>
              <a:t> методологічні інструменти відповідно до міжнародних стандартів проведення моніторингу ЗМІ. </a:t>
            </a:r>
            <a:endParaRPr lang="uk-UA" sz="2000" dirty="0" smtClean="0"/>
          </a:p>
          <a:p>
            <a:pPr algn="just">
              <a:buNone/>
            </a:pPr>
            <a:endParaRPr lang="ru-RU" sz="2000" dirty="0"/>
          </a:p>
          <a:p>
            <a:pPr algn="just">
              <a:buNone/>
            </a:pPr>
            <a:r>
              <a:rPr lang="uk-UA" sz="2000" dirty="0"/>
              <a:t>Принцип моніторингу полягає у використанні певних критеріїв, які дозволяють моніторингу ЗМІ протягом виборів встановити справедливість виборчого процесу. Моніторинг оцінює поведінку ЗМІ під час різних етапів виборчого процесу та оцінює їхню відповідність міжнародним стандартам і місцевим нормам. Він допомагає встановити, чи був наданий рівноцінний доступ до ефірів всім кандидатам для передачі повідомлень виборцям та чи є інформація, що доступна у ЗМІ, достовірною. Основою для аналізу слугують статистичні дані про кількість ефірного часу, в якому згадувались учасники виборів, спосіб, яким учасники виборів висвітлені ЗМІ, аналіз упередженості, ступеню та якості заходів щодо </a:t>
            </a:r>
            <a:r>
              <a:rPr lang="uk-UA" sz="2000" dirty="0" err="1"/>
              <a:t>проінформованості</a:t>
            </a:r>
            <a:r>
              <a:rPr lang="uk-UA" sz="2000" dirty="0"/>
              <a:t> виборця. </a:t>
            </a:r>
            <a:endParaRPr lang="ru-RU" sz="2000" dirty="0"/>
          </a:p>
          <a:p>
            <a:pPr algn="just">
              <a:buNone/>
            </a:pPr>
            <a:r>
              <a:rPr lang="uk-UA" sz="2000" dirty="0"/>
              <a:t>		</a:t>
            </a:r>
            <a:endParaRPr lang="ru-RU"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360040"/>
          </a:xfrm>
        </p:spPr>
        <p:txBody>
          <a:bodyPr>
            <a:normAutofit fontScale="90000"/>
          </a:bodyPr>
          <a:lstStyle/>
          <a:p>
            <a:r>
              <a:rPr lang="uk-UA" sz="2400" b="1" dirty="0" smtClean="0">
                <a:latin typeface="+mn-lt"/>
                <a:cs typeface="Arial" pitchFamily="34" charset="0"/>
              </a:rPr>
              <a:t/>
            </a:r>
            <a:br>
              <a:rPr lang="uk-UA" sz="2400" b="1" dirty="0" smtClean="0">
                <a:latin typeface="+mn-lt"/>
                <a:cs typeface="Arial" pitchFamily="34" charset="0"/>
              </a:rPr>
            </a:br>
            <a:r>
              <a:rPr lang="uk-UA" sz="2400" b="1" dirty="0" smtClean="0">
                <a:latin typeface="+mn-lt"/>
                <a:cs typeface="Arial" pitchFamily="34" charset="0"/>
              </a:rPr>
              <a:t/>
            </a:r>
            <a:br>
              <a:rPr lang="uk-UA" sz="2400" b="1" dirty="0" smtClean="0">
                <a:latin typeface="+mn-lt"/>
                <a:cs typeface="Arial" pitchFamily="34" charset="0"/>
              </a:rPr>
            </a:br>
            <a:r>
              <a:rPr lang="uk-UA" sz="2400" b="1" dirty="0" smtClean="0">
                <a:latin typeface="+mn-lt"/>
                <a:cs typeface="Arial" pitchFamily="34" charset="0"/>
              </a:rPr>
              <a:t>Моніторинг телерадіопрограм</a:t>
            </a:r>
            <a:r>
              <a:rPr lang="ru-RU" sz="2400" dirty="0" smtClean="0">
                <a:latin typeface="Arial" pitchFamily="34" charset="0"/>
                <a:cs typeface="Arial" pitchFamily="34" charset="0"/>
              </a:rPr>
              <a:t/>
            </a:r>
            <a:br>
              <a:rPr lang="ru-RU" sz="2400" dirty="0" smtClean="0">
                <a:latin typeface="Arial" pitchFamily="34" charset="0"/>
                <a:cs typeface="Arial" pitchFamily="34" charset="0"/>
              </a:rPr>
            </a:br>
            <a:endParaRPr lang="ru-RU" sz="2400" dirty="0"/>
          </a:p>
        </p:txBody>
      </p:sp>
      <p:sp>
        <p:nvSpPr>
          <p:cNvPr id="3" name="Содержимое 2"/>
          <p:cNvSpPr>
            <a:spLocks noGrp="1"/>
          </p:cNvSpPr>
          <p:nvPr>
            <p:ph idx="1"/>
          </p:nvPr>
        </p:nvSpPr>
        <p:spPr>
          <a:xfrm>
            <a:off x="467544" y="620688"/>
            <a:ext cx="8229600" cy="6048672"/>
          </a:xfrm>
        </p:spPr>
        <p:txBody>
          <a:bodyPr>
            <a:noAutofit/>
          </a:bodyPr>
          <a:lstStyle/>
          <a:p>
            <a:pPr>
              <a:buNone/>
            </a:pPr>
            <a:r>
              <a:rPr lang="uk-UA" sz="1800" b="1" dirty="0"/>
              <a:t>Головний критерій та показник моніторингу </a:t>
            </a:r>
            <a:r>
              <a:rPr lang="uk-UA" sz="1800" dirty="0"/>
              <a:t>– обсяг ефірного часу, що надається суб’єктам виборчого процесу та його кількісний та якісний аналіз</a:t>
            </a:r>
            <a:r>
              <a:rPr lang="uk-UA" sz="1800" dirty="0" smtClean="0"/>
              <a:t>.</a:t>
            </a:r>
          </a:p>
          <a:p>
            <a:pPr>
              <a:buNone/>
            </a:pPr>
            <a:r>
              <a:rPr lang="uk-UA" sz="1800" b="1" dirty="0" smtClean="0"/>
              <a:t>Кількісний </a:t>
            </a:r>
            <a:r>
              <a:rPr lang="uk-UA" sz="1800" b="1" dirty="0"/>
              <a:t>аналіз </a:t>
            </a:r>
            <a:r>
              <a:rPr lang="uk-UA" sz="1800" dirty="0"/>
              <a:t>потребує відповіді на ключові питання:</a:t>
            </a:r>
            <a:endParaRPr lang="ru-RU" sz="1800" dirty="0"/>
          </a:p>
          <a:p>
            <a:pPr lvl="0"/>
            <a:r>
              <a:rPr lang="uk-UA" sz="1800" dirty="0"/>
              <a:t>Чи були випадки упередження протягом того часу, який був присвячений певній особі чи організації?</a:t>
            </a:r>
            <a:endParaRPr lang="ru-RU" sz="1800" dirty="0"/>
          </a:p>
          <a:p>
            <a:pPr lvl="0"/>
            <a:r>
              <a:rPr lang="uk-UA" sz="1800" dirty="0"/>
              <a:t>Чи був наданий однаковий час політичним суб’єктам для висвітлення їхньої діяльності? Чи надавалося одній стороні більше часу, ніж іншій?Чи може це бути виправдано важливістю новини?</a:t>
            </a:r>
            <a:endParaRPr lang="ru-RU" sz="1800" dirty="0"/>
          </a:p>
          <a:p>
            <a:pPr lvl="0"/>
            <a:r>
              <a:rPr lang="uk-UA" sz="1800" dirty="0"/>
              <a:t>Чи були помічені будь-які випадки упередженості взагалі?</a:t>
            </a:r>
            <a:endParaRPr lang="ru-RU" sz="1800" dirty="0"/>
          </a:p>
          <a:p>
            <a:pPr lvl="0"/>
            <a:r>
              <a:rPr lang="uk-UA" sz="1800" dirty="0"/>
              <a:t>Чи була одна </a:t>
            </a:r>
            <a:r>
              <a:rPr lang="uk-UA" sz="1800" dirty="0" smtClean="0"/>
              <a:t>сторона </a:t>
            </a:r>
            <a:r>
              <a:rPr lang="uk-UA" sz="1800" dirty="0"/>
              <a:t>висвітлена у кращому світлі, ніж інша?</a:t>
            </a:r>
            <a:endParaRPr lang="ru-RU" sz="1800" dirty="0"/>
          </a:p>
          <a:p>
            <a:pPr>
              <a:buNone/>
            </a:pPr>
            <a:r>
              <a:rPr lang="uk-UA" sz="1800" dirty="0"/>
              <a:t> </a:t>
            </a:r>
            <a:r>
              <a:rPr lang="uk-UA" sz="1800" b="1" dirty="0" smtClean="0"/>
              <a:t>Якісний аналіз </a:t>
            </a:r>
            <a:r>
              <a:rPr lang="uk-UA" sz="1800" dirty="0" smtClean="0"/>
              <a:t>дає оцінку інформації:</a:t>
            </a:r>
            <a:endParaRPr lang="ru-RU" sz="1800" dirty="0" smtClean="0"/>
          </a:p>
          <a:p>
            <a:r>
              <a:rPr lang="uk-UA" sz="1800" dirty="0" smtClean="0"/>
              <a:t>Вибір </a:t>
            </a:r>
            <a:r>
              <a:rPr lang="uk-UA" sz="1800" dirty="0"/>
              <a:t>проблематики (чи виявляє вибір матеріалу новин прихильність до програми тієї чи іншої партії, навіть якщо відсутня явна упередженість);</a:t>
            </a:r>
            <a:endParaRPr lang="ru-RU" sz="1800" dirty="0"/>
          </a:p>
          <a:p>
            <a:r>
              <a:rPr lang="uk-UA" sz="1800" dirty="0"/>
              <a:t> Схожість стилю висвітлення (чи повідомляється про кампанії різних кандидатів однаково);</a:t>
            </a:r>
            <a:endParaRPr lang="ru-RU" sz="1800" dirty="0"/>
          </a:p>
          <a:p>
            <a:r>
              <a:rPr lang="uk-UA" sz="1800" dirty="0"/>
              <a:t>Фактор посадового положення (чи робиться розподіл між діяльністю посадової особи та її політичною діяльністю);</a:t>
            </a:r>
            <a:endParaRPr lang="ru-RU" sz="1800" dirty="0"/>
          </a:p>
          <a:p>
            <a:r>
              <a:rPr lang="uk-UA" sz="1800" dirty="0"/>
              <a:t>Наявність провокаційної риторики;</a:t>
            </a:r>
            <a:endParaRPr lang="ru-RU" sz="1800" dirty="0"/>
          </a:p>
          <a:p>
            <a:r>
              <a:rPr lang="uk-UA" sz="1800" dirty="0" err="1"/>
              <a:t>Маніпулятивне</a:t>
            </a:r>
            <a:r>
              <a:rPr lang="uk-UA" sz="1800" dirty="0"/>
              <a:t> використання плівки, картинки, звуку тощо. </a:t>
            </a:r>
            <a:endParaRPr lang="ru-RU" sz="1800" dirty="0"/>
          </a:p>
          <a:p>
            <a:pPr>
              <a:buNone/>
            </a:pPr>
            <a:endParaRPr lang="ru-RU" sz="12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296</TotalTime>
  <Words>2452</Words>
  <Application>Microsoft Office PowerPoint</Application>
  <PresentationFormat>On-screen Show (4:3)</PresentationFormat>
  <Paragraphs>152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Поток</vt:lpstr>
      <vt:lpstr>Діяльність Національної ради у контексті виборчого законодавства України</vt:lpstr>
      <vt:lpstr>Як можна кількісно визначити значення ЗМІ у виборчих процесах в Україні? </vt:lpstr>
      <vt:lpstr>Яке ставлення держави щодо діяльності ЗМІ під час виборчих процесів? </vt:lpstr>
      <vt:lpstr>Повноваження Національної ради під час виборчого процесу </vt:lpstr>
      <vt:lpstr>Висновок:</vt:lpstr>
      <vt:lpstr>Які існують інструменти контролю у розпорядженні Національної ради </vt:lpstr>
      <vt:lpstr>Які існують проблеми щодо застосування адміністративних заходів</vt:lpstr>
      <vt:lpstr>Моніторинг телерадіопрограм </vt:lpstr>
      <vt:lpstr>  Моніторинг телерадіопрограм </vt:lpstr>
      <vt:lpstr>Моніторинг телерадіопрограм</vt:lpstr>
      <vt:lpstr>Моніторинг телерадіопрограм</vt:lpstr>
      <vt:lpstr>      Наприклад, у підсумкових випусках передачі «Факти» в ефірі телекомпанії ТОВ «МКТРК «ICTV» зафіксовано інформацію про кандидатів від 14 партій, учасників виборчого процесу, проте значну перевагу щодо частки ефірного часу перед іншими кандидатами надано кандидатам від двох партій: «БПП Солідарність» та «Опозиційний блок»</vt:lpstr>
      <vt:lpstr>Невідповідності Методології в українському контексті</vt:lpstr>
      <vt:lpstr>Робоча група Національної ради</vt:lpstr>
      <vt:lpstr>    Конференція «Місцеві вибори 2015: висновки та рекомендації»</vt:lpstr>
      <vt:lpstr>Які пропозиції?  </vt:lpstr>
      <vt:lpstr>Які пропозиції?</vt:lpstr>
      <vt:lpstr>Які пропозиції?</vt:lpstr>
      <vt:lpstr>PowerPoint Presentation</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Діяльність Національної ради в умовах виборчого законодавства України</dc:title>
  <dc:creator>User</dc:creator>
  <cp:lastModifiedBy>FEDORCHUK Orysya</cp:lastModifiedBy>
  <cp:revision>55</cp:revision>
  <dcterms:created xsi:type="dcterms:W3CDTF">2016-03-30T13:25:11Z</dcterms:created>
  <dcterms:modified xsi:type="dcterms:W3CDTF">2016-04-04T15:02:46Z</dcterms:modified>
</cp:coreProperties>
</file>