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9" r:id="rId3"/>
    <p:sldId id="260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73" r:id="rId12"/>
    <p:sldId id="270" r:id="rId13"/>
    <p:sldId id="271" r:id="rId14"/>
    <p:sldId id="272" r:id="rId15"/>
    <p:sldId id="269" r:id="rId16"/>
    <p:sldId id="274" r:id="rId17"/>
  </p:sldIdLst>
  <p:sldSz cx="9144000" cy="6858000" type="screen4x3"/>
  <p:notesSz cx="6808788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>
    <p:restoredLeft sz="15620"/>
    <p:restoredTop sz="94660"/>
  </p:normalViewPr>
  <p:slideViewPr>
    <p:cSldViewPr snapToObjects="1">
      <p:cViewPr>
        <p:scale>
          <a:sx n="73" d="100"/>
          <a:sy n="73" d="100"/>
        </p:scale>
        <p:origin x="-952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2CE77C-01C7-4561-9B4D-A757BC1FD979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50475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737" y="9440646"/>
            <a:ext cx="2950475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9E8E48-8246-4E4C-BE97-3D950E9041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40520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285865-3DC6-A941-B63B-CE2963D03B83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21186"/>
            <a:ext cx="544703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50475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0646"/>
            <a:ext cx="2950475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F03224-FF16-3543-8981-CB27DFFC3A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29197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F03224-FF16-3543-8981-CB27DFFC3A8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6AA-329F-4646-A406-4A8FB13F3E90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9F60-0461-BF41-A659-C285A5F11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6AA-329F-4646-A406-4A8FB13F3E90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9F60-0461-BF41-A659-C285A5F11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6AA-329F-4646-A406-4A8FB13F3E90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9F60-0461-BF41-A659-C285A5F11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6AA-329F-4646-A406-4A8FB13F3E90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9F60-0461-BF41-A659-C285A5F11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6AA-329F-4646-A406-4A8FB13F3E90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9F60-0461-BF41-A659-C285A5F11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6AA-329F-4646-A406-4A8FB13F3E90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9F60-0461-BF41-A659-C285A5F11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6AA-329F-4646-A406-4A8FB13F3E90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9F60-0461-BF41-A659-C285A5F11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6AA-329F-4646-A406-4A8FB13F3E90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9F60-0461-BF41-A659-C285A5F11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6AA-329F-4646-A406-4A8FB13F3E90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9F60-0461-BF41-A659-C285A5F11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6AA-329F-4646-A406-4A8FB13F3E90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9F60-0461-BF41-A659-C285A5F11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2C6AA-329F-4646-A406-4A8FB13F3E90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29F60-0461-BF41-A659-C285A5F11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2C6AA-329F-4646-A406-4A8FB13F3E90}" type="datetimeFigureOut">
              <a:rPr lang="en-US" smtClean="0"/>
              <a:pPr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929F60-0461-BF41-A659-C285A5F111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30479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</a:t>
            </a:r>
            <a:r>
              <a:rPr lang="ru-RU" dirty="0" smtClean="0"/>
              <a:t>исвітлення </a:t>
            </a:r>
            <a:br>
              <a:rPr lang="ru-RU" dirty="0" smtClean="0"/>
            </a:br>
            <a:r>
              <a:rPr lang="ru-RU" dirty="0" smtClean="0"/>
              <a:t>виборчих </a:t>
            </a:r>
            <a:r>
              <a:rPr lang="ru-RU" dirty="0"/>
              <a:t>кампаній у</a:t>
            </a:r>
            <a:r>
              <a:rPr lang="ru-RU" dirty="0" smtClean="0"/>
              <a:t> ЗМІ. </a:t>
            </a:r>
            <a:br>
              <a:rPr lang="ru-RU" dirty="0" smtClean="0"/>
            </a:br>
            <a:r>
              <a:rPr lang="ru-RU" dirty="0" smtClean="0"/>
              <a:t>Міжнародні принципи та досвід Об’єднаного Королівства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495800"/>
            <a:ext cx="8458200" cy="1752600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Пітер </a:t>
            </a:r>
            <a:r>
              <a:rPr lang="uk-UA" dirty="0" smtClean="0"/>
              <a:t>Вардле</a:t>
            </a:r>
            <a:endParaRPr lang="en-US" dirty="0" smtClean="0"/>
          </a:p>
          <a:p>
            <a:r>
              <a:rPr lang="uk-UA" dirty="0">
                <a:latin typeface="Arial"/>
                <a:ea typeface="Calibri"/>
              </a:rPr>
              <a:t>експерт Венеціанської комісії, колишній Виконавчий Секретар Виборчої комісії Великобританії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dirty="0"/>
              <a:t>Неупередженість та </a:t>
            </a:r>
            <a:r>
              <a:rPr lang="uk-UA" dirty="0" smtClean="0"/>
              <a:t>збалансованість </a:t>
            </a:r>
            <a:r>
              <a:rPr lang="uk-UA" dirty="0"/>
              <a:t>- звітність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Не надавати перевагу одній партії над </a:t>
            </a:r>
            <a:r>
              <a:rPr lang="uk-UA" dirty="0" smtClean="0"/>
              <a:t>іншою</a:t>
            </a:r>
            <a:endParaRPr lang="en-US" dirty="0" smtClean="0"/>
          </a:p>
          <a:p>
            <a:r>
              <a:rPr lang="uk-UA" dirty="0" smtClean="0"/>
              <a:t>Використовувати думки всіх, хто залучений до виборчого </a:t>
            </a:r>
            <a:r>
              <a:rPr lang="uk-UA" dirty="0" smtClean="0"/>
              <a:t>процесу</a:t>
            </a:r>
            <a:endParaRPr lang="en-US" dirty="0" smtClean="0"/>
          </a:p>
          <a:p>
            <a:r>
              <a:rPr lang="uk-UA" dirty="0" smtClean="0"/>
              <a:t>Висвітлювати </a:t>
            </a:r>
            <a:r>
              <a:rPr lang="uk-UA" dirty="0"/>
              <a:t>аргументи кожної зі сторін, </a:t>
            </a:r>
            <a:r>
              <a:rPr lang="uk-UA" dirty="0" smtClean="0"/>
              <a:t>а також результати дискусії </a:t>
            </a:r>
            <a:r>
              <a:rPr lang="uk-UA" dirty="0"/>
              <a:t>між </a:t>
            </a:r>
            <a:r>
              <a:rPr lang="uk-UA" dirty="0" smtClean="0"/>
              <a:t>сторонами</a:t>
            </a:r>
          </a:p>
          <a:p>
            <a:r>
              <a:rPr lang="uk-UA" dirty="0" smtClean="0"/>
              <a:t>Звітувати про повний список тих, хто бере участь у</a:t>
            </a:r>
            <a:r>
              <a:rPr lang="uk-UA" dirty="0" smtClean="0"/>
              <a:t> виборах</a:t>
            </a:r>
            <a:endParaRPr lang="en-US" dirty="0" smtClean="0"/>
          </a:p>
          <a:p>
            <a:r>
              <a:rPr lang="uk-UA" dirty="0" smtClean="0"/>
              <a:t>Вивчати різні</a:t>
            </a:r>
            <a:r>
              <a:rPr lang="uk-UA" dirty="0" smtClean="0"/>
              <a:t> перспективи для виборця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Неупередженість та </a:t>
            </a:r>
            <a:r>
              <a:rPr lang="uk-UA" dirty="0" smtClean="0"/>
              <a:t>збалансованість </a:t>
            </a:r>
            <a:r>
              <a:rPr lang="uk-UA" dirty="0"/>
              <a:t>- журналістські стандарти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uk-UA" dirty="0" smtClean="0"/>
              <a:t>Забезпечити точність </a:t>
            </a:r>
            <a:r>
              <a:rPr lang="uk-UA" dirty="0"/>
              <a:t>(в тому числі, коли коментарі </a:t>
            </a:r>
            <a:r>
              <a:rPr lang="uk-UA" dirty="0" smtClean="0"/>
              <a:t>подаються в </a:t>
            </a:r>
            <a:r>
              <a:rPr lang="uk-UA" dirty="0"/>
              <a:t>перекладі з однієї мови на іншу</a:t>
            </a:r>
            <a:r>
              <a:rPr lang="uk-UA" dirty="0" smtClean="0"/>
              <a:t>)</a:t>
            </a:r>
          </a:p>
          <a:p>
            <a:r>
              <a:rPr lang="uk-UA" dirty="0" smtClean="0"/>
              <a:t>Розрізняти факти та </a:t>
            </a:r>
            <a:r>
              <a:rPr lang="uk-UA" dirty="0" smtClean="0"/>
              <a:t>думки</a:t>
            </a:r>
            <a:endParaRPr lang="en-US" dirty="0" smtClean="0"/>
          </a:p>
          <a:p>
            <a:r>
              <a:rPr lang="uk-UA" dirty="0" smtClean="0"/>
              <a:t>Бути обережними </a:t>
            </a:r>
            <a:r>
              <a:rPr lang="uk-UA" dirty="0"/>
              <a:t>при </a:t>
            </a:r>
            <a:r>
              <a:rPr lang="uk-UA" dirty="0" smtClean="0"/>
              <a:t>висвітленні результатів опитувань громадської думки та досліджень</a:t>
            </a:r>
          </a:p>
          <a:p>
            <a:r>
              <a:rPr lang="uk-UA" dirty="0" smtClean="0"/>
              <a:t>Бути обережними, </a:t>
            </a:r>
            <a:r>
              <a:rPr lang="uk-UA" dirty="0"/>
              <a:t>коли кандидати також мають інші ролі (наприклад, </a:t>
            </a:r>
            <a:r>
              <a:rPr lang="uk-UA" dirty="0" smtClean="0"/>
              <a:t>обіймають посади в</a:t>
            </a:r>
            <a:r>
              <a:rPr lang="uk-UA" dirty="0" smtClean="0"/>
              <a:t> уряді</a:t>
            </a:r>
            <a:r>
              <a:rPr lang="uk-UA" dirty="0" smtClean="0"/>
              <a:t>)</a:t>
            </a:r>
          </a:p>
          <a:p>
            <a:r>
              <a:rPr lang="ru-RU" dirty="0"/>
              <a:t>Не допускати, щоб особисті думки журналістів </a:t>
            </a:r>
            <a:r>
              <a:rPr lang="ru-RU" dirty="0" smtClean="0"/>
              <a:t>нав</a:t>
            </a:r>
            <a:r>
              <a:rPr lang="en-US" dirty="0" smtClean="0"/>
              <a:t>’</a:t>
            </a:r>
            <a:r>
              <a:rPr lang="ru-RU" dirty="0" smtClean="0"/>
              <a:t>я</a:t>
            </a:r>
            <a:r>
              <a:rPr lang="uk-UA" dirty="0" smtClean="0"/>
              <a:t>зувались (та бути відкритими щодо діяльності/думок у минулому)</a:t>
            </a:r>
            <a:endParaRPr lang="en-US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Великобританія: </a:t>
            </a:r>
            <a:r>
              <a:rPr lang="uk-UA" dirty="0" smtClean="0"/>
              <a:t>неупередженість </a:t>
            </a:r>
            <a:r>
              <a:rPr lang="uk-UA" dirty="0"/>
              <a:t>на практиці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Покриття мовлення </a:t>
            </a:r>
            <a:r>
              <a:rPr lang="uk-UA" dirty="0"/>
              <a:t>ретельно </a:t>
            </a:r>
            <a:r>
              <a:rPr lang="uk-UA" dirty="0" smtClean="0"/>
              <a:t>сплановано та</a:t>
            </a:r>
            <a:r>
              <a:rPr lang="uk-UA" dirty="0" smtClean="0"/>
              <a:t> зафіксовано, </a:t>
            </a:r>
            <a:r>
              <a:rPr lang="uk-UA" dirty="0"/>
              <a:t>щоб забезпечити загальний </a:t>
            </a:r>
            <a:r>
              <a:rPr lang="uk-UA" dirty="0" smtClean="0"/>
              <a:t>баланс</a:t>
            </a:r>
          </a:p>
          <a:p>
            <a:r>
              <a:rPr lang="uk-UA" dirty="0" smtClean="0"/>
              <a:t>Мовники </a:t>
            </a:r>
            <a:r>
              <a:rPr lang="uk-UA" dirty="0"/>
              <a:t>можуть використовувати ці плани і</a:t>
            </a:r>
            <a:r>
              <a:rPr lang="uk-UA" dirty="0" smtClean="0"/>
              <a:t> записи, </a:t>
            </a:r>
            <a:r>
              <a:rPr lang="uk-UA" dirty="0"/>
              <a:t>щоб захистити себе, коли стикаються з тиском з боку тієї чи іншої </a:t>
            </a:r>
            <a:r>
              <a:rPr lang="uk-UA" dirty="0" smtClean="0"/>
              <a:t>партії</a:t>
            </a:r>
          </a:p>
          <a:p>
            <a:r>
              <a:rPr lang="uk-UA" dirty="0" smtClean="0"/>
              <a:t>Партії </a:t>
            </a:r>
            <a:r>
              <a:rPr lang="uk-UA" dirty="0"/>
              <a:t>неминуче будуть скаржитися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Великобританія: р</a:t>
            </a:r>
            <a:r>
              <a:rPr lang="uk-UA" dirty="0" smtClean="0"/>
              <a:t>екламні та виборчі повідомлення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 smtClean="0"/>
              <a:t>Давня </a:t>
            </a:r>
            <a:r>
              <a:rPr lang="uk-UA" dirty="0"/>
              <a:t>заборона на політичну рекламу на телебаченні чи радіо (але реклама дозволена в друкованих засобах масової інформації, і он-лайн</a:t>
            </a:r>
            <a:r>
              <a:rPr lang="uk-UA" dirty="0" smtClean="0"/>
              <a:t>)</a:t>
            </a:r>
          </a:p>
          <a:p>
            <a:r>
              <a:rPr lang="uk-UA" dirty="0"/>
              <a:t>Замість </a:t>
            </a:r>
            <a:r>
              <a:rPr lang="uk-UA" dirty="0" smtClean="0"/>
              <a:t>цього </a:t>
            </a:r>
            <a:r>
              <a:rPr lang="uk-UA" dirty="0"/>
              <a:t>сторони отримують від 1 до 5 безкоштовних коротких слотів </a:t>
            </a:r>
            <a:r>
              <a:rPr lang="uk-UA" dirty="0" smtClean="0"/>
              <a:t>на трансляцію по </a:t>
            </a:r>
            <a:r>
              <a:rPr lang="uk-UA" dirty="0"/>
              <a:t>телебаченню і радіо, в якому вони можуть викласти свої аргументи для виборців - розподіл залежить від попереднього успіху</a:t>
            </a:r>
            <a:r>
              <a:rPr lang="uk-UA" dirty="0" smtClean="0"/>
              <a:t> </a:t>
            </a:r>
            <a:r>
              <a:rPr lang="uk-UA" dirty="0" smtClean="0"/>
              <a:t>партії на виборах тощо</a:t>
            </a:r>
            <a:r>
              <a:rPr lang="uk-UA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/>
              <a:t>Великобританія: період</a:t>
            </a:r>
            <a:r>
              <a:rPr lang="uk-UA" dirty="0" smtClean="0"/>
              <a:t> тиші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Відсутність трансляції передвиборчих аргументів в </a:t>
            </a:r>
            <a:r>
              <a:rPr lang="uk-UA" dirty="0"/>
              <a:t>день </a:t>
            </a:r>
            <a:r>
              <a:rPr lang="uk-UA" dirty="0" smtClean="0"/>
              <a:t>голосування</a:t>
            </a:r>
          </a:p>
          <a:p>
            <a:endParaRPr lang="en-US" dirty="0" smtClean="0"/>
          </a:p>
          <a:p>
            <a:r>
              <a:rPr lang="uk-UA" dirty="0" smtClean="0"/>
              <a:t>Відсутність </a:t>
            </a:r>
            <a:r>
              <a:rPr lang="uk-UA" dirty="0"/>
              <a:t>публікації </a:t>
            </a:r>
            <a:r>
              <a:rPr lang="uk-UA" dirty="0" smtClean="0"/>
              <a:t>екзит-полів (попередніх результатів) до закриття виборчих </a:t>
            </a:r>
            <a:r>
              <a:rPr lang="uk-UA" dirty="0" smtClean="0"/>
              <a:t>дільниць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Великобританія: Санкції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dirty="0" smtClean="0"/>
              <a:t>Вимога до мовника виконати</a:t>
            </a:r>
            <a:r>
              <a:rPr lang="uk-UA" dirty="0" smtClean="0"/>
              <a:t> рішення регулятора на отриману скаргу</a:t>
            </a:r>
          </a:p>
          <a:p>
            <a:pPr lvl="0"/>
            <a:r>
              <a:rPr lang="uk-UA" dirty="0" smtClean="0"/>
              <a:t>Вимога до мовника </a:t>
            </a:r>
            <a:r>
              <a:rPr lang="uk-UA" dirty="0"/>
              <a:t>не повторювати певну </a:t>
            </a:r>
            <a:r>
              <a:rPr lang="uk-UA" dirty="0" smtClean="0"/>
              <a:t>трансляцію</a:t>
            </a:r>
          </a:p>
          <a:p>
            <a:pPr lvl="0"/>
            <a:r>
              <a:rPr lang="uk-UA" dirty="0" smtClean="0"/>
              <a:t>Накладення </a:t>
            </a:r>
            <a:r>
              <a:rPr lang="uk-UA" dirty="0"/>
              <a:t>штрафу на </a:t>
            </a:r>
            <a:r>
              <a:rPr lang="uk-UA" dirty="0" smtClean="0"/>
              <a:t>мовника</a:t>
            </a:r>
          </a:p>
          <a:p>
            <a:pPr lvl="0"/>
            <a:r>
              <a:rPr lang="uk-UA" dirty="0" smtClean="0"/>
              <a:t>В </a:t>
            </a:r>
            <a:r>
              <a:rPr lang="uk-UA" dirty="0"/>
              <a:t>крайньому </a:t>
            </a:r>
            <a:r>
              <a:rPr lang="uk-UA" dirty="0" smtClean="0"/>
              <a:t>випадку – позбавлення </a:t>
            </a:r>
            <a:r>
              <a:rPr lang="uk-UA" dirty="0" smtClean="0"/>
              <a:t>ліцензії </a:t>
            </a:r>
            <a:r>
              <a:rPr lang="uk-UA" dirty="0"/>
              <a:t>мовника на </a:t>
            </a:r>
            <a:r>
              <a:rPr lang="uk-UA" dirty="0" smtClean="0"/>
              <a:t>мовлення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err="1" smtClean="0"/>
              <a:t>Висновки</a:t>
            </a:r>
            <a:endParaRPr lang="ru-RU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uk-UA" dirty="0"/>
              <a:t>Досвід Великобританії </a:t>
            </a:r>
            <a:r>
              <a:rPr lang="uk-UA" dirty="0" smtClean="0"/>
              <a:t>(та </a:t>
            </a:r>
            <a:r>
              <a:rPr lang="uk-UA" dirty="0"/>
              <a:t>інших </a:t>
            </a:r>
            <a:r>
              <a:rPr lang="uk-UA" dirty="0" smtClean="0"/>
              <a:t>держав-членів Ради </a:t>
            </a:r>
            <a:r>
              <a:rPr lang="uk-UA" dirty="0"/>
              <a:t>Європи</a:t>
            </a:r>
            <a:r>
              <a:rPr lang="uk-UA" dirty="0" smtClean="0"/>
              <a:t>) </a:t>
            </a:r>
            <a:r>
              <a:rPr lang="uk-UA" dirty="0"/>
              <a:t>пропонує ідеї про те, </a:t>
            </a:r>
            <a:r>
              <a:rPr lang="uk-UA" dirty="0" smtClean="0"/>
              <a:t>як:</a:t>
            </a:r>
            <a:endParaRPr lang="uk-UA" dirty="0" smtClean="0"/>
          </a:p>
          <a:p>
            <a:pPr marL="0" indent="0">
              <a:buFontTx/>
              <a:buChar char="-"/>
            </a:pPr>
            <a:r>
              <a:rPr lang="uk-UA" sz="3027" dirty="0" smtClean="0"/>
              <a:t>Зосередити </a:t>
            </a:r>
            <a:r>
              <a:rPr lang="uk-UA" sz="3027" dirty="0"/>
              <a:t>увагу на ролі</a:t>
            </a:r>
            <a:r>
              <a:rPr lang="uk-UA" sz="3027" dirty="0" smtClean="0"/>
              <a:t> медіа в </a:t>
            </a:r>
            <a:r>
              <a:rPr lang="uk-UA" sz="3027" dirty="0" smtClean="0"/>
              <a:t>інформуванні </a:t>
            </a:r>
            <a:r>
              <a:rPr lang="uk-UA" sz="3027" dirty="0"/>
              <a:t>виборців під час </a:t>
            </a:r>
            <a:r>
              <a:rPr lang="uk-UA" sz="3027" dirty="0" smtClean="0"/>
              <a:t>виборів</a:t>
            </a:r>
            <a:endParaRPr lang="uk-UA" sz="3027" dirty="0" smtClean="0"/>
          </a:p>
          <a:p>
            <a:pPr marL="0" indent="0">
              <a:buFontTx/>
              <a:buChar char="-"/>
            </a:pPr>
            <a:r>
              <a:rPr lang="uk-UA" sz="3027" dirty="0" smtClean="0"/>
              <a:t>Розвинути роль </a:t>
            </a:r>
            <a:r>
              <a:rPr lang="uk-UA" sz="3027" dirty="0" smtClean="0"/>
              <a:t>суспільних </a:t>
            </a:r>
            <a:r>
              <a:rPr lang="uk-UA" sz="3027" dirty="0" smtClean="0"/>
              <a:t>мовників</a:t>
            </a:r>
          </a:p>
          <a:p>
            <a:pPr marL="0" indent="0">
              <a:buFontTx/>
              <a:buChar char="-"/>
            </a:pPr>
            <a:r>
              <a:rPr lang="uk-UA" sz="3027" dirty="0" smtClean="0"/>
              <a:t>Посилити регулювання в медіа</a:t>
            </a:r>
            <a:r>
              <a:rPr lang="uk-UA" dirty="0" smtClean="0"/>
              <a:t/>
            </a:r>
            <a:br>
              <a:rPr lang="uk-UA" dirty="0" smtClean="0"/>
            </a:br>
            <a:endParaRPr lang="en-GB" dirty="0" smtClean="0"/>
          </a:p>
          <a:p>
            <a:r>
              <a:rPr lang="uk-UA" dirty="0" smtClean="0"/>
              <a:t>Але, звичайно ж, не кожен аспект досвіду однієї держави може бути безпосередньо застосований в іншій державі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Виборці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Потребують </a:t>
            </a:r>
            <a:r>
              <a:rPr lang="uk-UA" dirty="0"/>
              <a:t>професійної і точної інформації </a:t>
            </a:r>
            <a:r>
              <a:rPr lang="uk-UA" dirty="0" smtClean="0"/>
              <a:t>від</a:t>
            </a:r>
            <a:r>
              <a:rPr lang="uk-UA" dirty="0" smtClean="0"/>
              <a:t> медіа для </a:t>
            </a:r>
            <a:r>
              <a:rPr lang="uk-UA" dirty="0" smtClean="0"/>
              <a:t>того, </a:t>
            </a:r>
            <a:r>
              <a:rPr lang="uk-UA" dirty="0"/>
              <a:t>щоб вирішити, як голосувати</a:t>
            </a:r>
            <a:r>
              <a:rPr lang="uk-UA" dirty="0" smtClean="0"/>
              <a:t>:</a:t>
            </a:r>
          </a:p>
          <a:p>
            <a:endParaRPr lang="en-US" dirty="0" smtClean="0"/>
          </a:p>
          <a:p>
            <a:pPr lvl="1"/>
            <a:r>
              <a:rPr lang="uk-UA" dirty="0"/>
              <a:t>А</a:t>
            </a:r>
            <a:r>
              <a:rPr lang="uk-UA" dirty="0" smtClean="0"/>
              <a:t>ргументи кандидатів</a:t>
            </a:r>
          </a:p>
          <a:p>
            <a:pPr lvl="1"/>
            <a:r>
              <a:rPr lang="uk-UA" dirty="0"/>
              <a:t>П</a:t>
            </a:r>
            <a:r>
              <a:rPr lang="uk-UA" dirty="0" smtClean="0"/>
              <a:t>одії </a:t>
            </a:r>
            <a:r>
              <a:rPr lang="uk-UA" dirty="0"/>
              <a:t>виборчої </a:t>
            </a:r>
            <a:r>
              <a:rPr lang="uk-UA" dirty="0" smtClean="0"/>
              <a:t>кампанії</a:t>
            </a:r>
          </a:p>
          <a:p>
            <a:pPr lvl="1"/>
            <a:r>
              <a:rPr lang="uk-UA" dirty="0" smtClean="0"/>
              <a:t>Щ</a:t>
            </a:r>
            <a:r>
              <a:rPr lang="uk-UA" dirty="0" smtClean="0"/>
              <a:t>о </a:t>
            </a:r>
            <a:r>
              <a:rPr lang="uk-UA" dirty="0"/>
              <a:t>вони повинні</a:t>
            </a:r>
            <a:r>
              <a:rPr lang="uk-UA" dirty="0" smtClean="0"/>
              <a:t> зробити</a:t>
            </a:r>
            <a:r>
              <a:rPr lang="uk-UA" dirty="0"/>
              <a:t>, щоб </a:t>
            </a:r>
            <a:r>
              <a:rPr lang="uk-UA" dirty="0" smtClean="0"/>
              <a:t>проголосувати</a:t>
            </a:r>
          </a:p>
          <a:p>
            <a:pPr lvl="1"/>
            <a:r>
              <a:rPr lang="uk-UA" dirty="0" smtClean="0"/>
              <a:t>Р</a:t>
            </a:r>
            <a:r>
              <a:rPr lang="uk-UA" dirty="0" smtClean="0"/>
              <a:t>езультати виборів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Партії та Кандидати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Потреба</a:t>
            </a:r>
            <a:r>
              <a:rPr lang="uk-UA" dirty="0" smtClean="0"/>
              <a:t> у можливості комунікувати власні аргументи </a:t>
            </a:r>
            <a:r>
              <a:rPr lang="uk-UA" dirty="0"/>
              <a:t>через</a:t>
            </a:r>
            <a:r>
              <a:rPr lang="uk-UA" dirty="0" smtClean="0"/>
              <a:t> медіа, </a:t>
            </a:r>
            <a:r>
              <a:rPr lang="uk-UA" dirty="0" smtClean="0"/>
              <a:t>та разом із</a:t>
            </a:r>
            <a:r>
              <a:rPr lang="uk-UA" dirty="0" smtClean="0"/>
              <a:t> медіа </a:t>
            </a:r>
            <a:r>
              <a:rPr lang="uk-UA" dirty="0" smtClean="0"/>
              <a:t>забезпечити майданчик </a:t>
            </a:r>
            <a:r>
              <a:rPr lang="uk-UA" dirty="0"/>
              <a:t>для передвиборчої </a:t>
            </a:r>
            <a:r>
              <a:rPr lang="uk-UA" dirty="0" smtClean="0"/>
              <a:t>дискусії</a:t>
            </a:r>
            <a:r>
              <a:rPr lang="uk-UA" dirty="0"/>
              <a:t/>
            </a:r>
            <a:br>
              <a:rPr lang="uk-UA" dirty="0"/>
            </a:br>
            <a:endParaRPr lang="en-US" dirty="0" smtClean="0"/>
          </a:p>
          <a:p>
            <a:pPr lvl="1"/>
            <a:r>
              <a:rPr lang="uk-UA" dirty="0"/>
              <a:t>Н</a:t>
            </a:r>
            <a:r>
              <a:rPr lang="uk-UA" dirty="0" smtClean="0"/>
              <a:t>е </a:t>
            </a:r>
            <a:r>
              <a:rPr lang="uk-UA" dirty="0"/>
              <a:t>повинні піддаватися </a:t>
            </a:r>
            <a:r>
              <a:rPr lang="uk-UA" dirty="0" smtClean="0"/>
              <a:t>несправедливим обмеженням </a:t>
            </a:r>
            <a:r>
              <a:rPr lang="uk-UA" dirty="0" smtClean="0"/>
              <a:t>доступу</a:t>
            </a:r>
            <a:endParaRPr lang="en-US" dirty="0" smtClean="0"/>
          </a:p>
          <a:p>
            <a:pPr lvl="1"/>
            <a:r>
              <a:rPr lang="uk-UA" dirty="0" smtClean="0"/>
              <a:t>Повинні </a:t>
            </a:r>
            <a:r>
              <a:rPr lang="uk-UA" dirty="0"/>
              <a:t>мати право відповісти на </a:t>
            </a:r>
            <a:r>
              <a:rPr lang="uk-UA" dirty="0" smtClean="0"/>
              <a:t>аргументи</a:t>
            </a:r>
            <a:endParaRPr lang="en-US" dirty="0" smtClean="0"/>
          </a:p>
          <a:p>
            <a:pPr lvl="1"/>
            <a:r>
              <a:rPr lang="uk-UA" dirty="0"/>
              <a:t>Н</a:t>
            </a:r>
            <a:r>
              <a:rPr lang="uk-UA" dirty="0" smtClean="0"/>
              <a:t>е </a:t>
            </a:r>
            <a:r>
              <a:rPr lang="uk-UA" dirty="0"/>
              <a:t>варто намагатися обмежити </a:t>
            </a:r>
            <a:r>
              <a:rPr lang="uk-UA" dirty="0" smtClean="0"/>
              <a:t>свободу журналістів, </a:t>
            </a:r>
            <a:r>
              <a:rPr lang="uk-UA" dirty="0"/>
              <a:t>висловлювання думок </a:t>
            </a:r>
            <a:r>
              <a:rPr lang="uk-UA" dirty="0" smtClean="0"/>
              <a:t>та </a:t>
            </a:r>
            <a:r>
              <a:rPr lang="uk-UA" dirty="0"/>
              <a:t>редакційної </a:t>
            </a:r>
            <a:r>
              <a:rPr lang="uk-UA" dirty="0" smtClean="0"/>
              <a:t>незалежності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Медіа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Потреба </a:t>
            </a:r>
            <a:r>
              <a:rPr lang="uk-UA" dirty="0"/>
              <a:t>бути </a:t>
            </a:r>
            <a:r>
              <a:rPr lang="uk-UA" dirty="0" smtClean="0"/>
              <a:t>вільними, </a:t>
            </a:r>
            <a:r>
              <a:rPr lang="uk-UA" dirty="0"/>
              <a:t>щоб </a:t>
            </a:r>
            <a:r>
              <a:rPr lang="uk-UA" dirty="0" smtClean="0"/>
              <a:t>повідомляти про </a:t>
            </a:r>
            <a:r>
              <a:rPr lang="uk-UA" dirty="0"/>
              <a:t>всі аспекти виборчої </a:t>
            </a:r>
            <a:r>
              <a:rPr lang="uk-UA" dirty="0" smtClean="0"/>
              <a:t>кампанії</a:t>
            </a:r>
            <a:br>
              <a:rPr lang="uk-UA" dirty="0" smtClean="0"/>
            </a:br>
            <a:endParaRPr lang="en-US" dirty="0" smtClean="0"/>
          </a:p>
          <a:p>
            <a:r>
              <a:rPr lang="uk-UA" dirty="0" smtClean="0"/>
              <a:t>Потреба </a:t>
            </a:r>
            <a:r>
              <a:rPr lang="uk-UA" dirty="0"/>
              <a:t>мати редакційну незалежність, без тиску з боку державних або комерційних </a:t>
            </a:r>
            <a:r>
              <a:rPr lang="uk-UA" dirty="0" smtClean="0"/>
              <a:t>джерел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Особлива роль </a:t>
            </a:r>
            <a:r>
              <a:rPr lang="uk-UA" dirty="0" smtClean="0"/>
              <a:t>суспільних медіа та</a:t>
            </a:r>
            <a:r>
              <a:rPr lang="en-US" dirty="0" smtClean="0"/>
              <a:t> </a:t>
            </a:r>
            <a:r>
              <a:rPr lang="uk-UA" dirty="0" smtClean="0"/>
              <a:t>мовників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uk-UA" dirty="0" smtClean="0"/>
              <a:t>Суспільні медіа несуть </a:t>
            </a:r>
            <a:r>
              <a:rPr lang="uk-UA" dirty="0"/>
              <a:t>особливу відповідальність за забезпечення збалансованого висвітлення </a:t>
            </a:r>
            <a:r>
              <a:rPr lang="uk-UA" dirty="0" smtClean="0"/>
              <a:t>протягом всього </a:t>
            </a:r>
            <a:r>
              <a:rPr lang="uk-UA" dirty="0" smtClean="0"/>
              <a:t>часу</a:t>
            </a:r>
            <a:endParaRPr lang="en-US" dirty="0" smtClean="0"/>
          </a:p>
          <a:p>
            <a:r>
              <a:rPr lang="uk-UA" dirty="0" smtClean="0"/>
              <a:t>Мовлення </a:t>
            </a:r>
            <a:r>
              <a:rPr lang="uk-UA" dirty="0" smtClean="0"/>
              <a:t>на телебаченні та радіо виглядають</a:t>
            </a:r>
            <a:r>
              <a:rPr lang="uk-UA" dirty="0" smtClean="0"/>
              <a:t> більш потужними </a:t>
            </a:r>
            <a:r>
              <a:rPr lang="uk-UA" dirty="0" smtClean="0"/>
              <a:t>та</a:t>
            </a:r>
            <a:r>
              <a:rPr lang="uk-UA" dirty="0" smtClean="0"/>
              <a:t> миттєвими</a:t>
            </a:r>
            <a:r>
              <a:rPr lang="en-US" dirty="0" smtClean="0"/>
              <a:t>, </a:t>
            </a:r>
            <a:r>
              <a:rPr lang="uk-UA" dirty="0" smtClean="0"/>
              <a:t>а тому очікується</a:t>
            </a:r>
            <a:r>
              <a:rPr lang="uk-UA" dirty="0" smtClean="0"/>
              <a:t>,</a:t>
            </a:r>
            <a:r>
              <a:rPr lang="uk-UA" dirty="0" smtClean="0"/>
              <a:t> що мовники</a:t>
            </a:r>
            <a:r>
              <a:rPr lang="en-US" dirty="0" smtClean="0"/>
              <a:t> </a:t>
            </a:r>
            <a:r>
              <a:rPr lang="uk-UA" dirty="0" smtClean="0"/>
              <a:t>мають </a:t>
            </a:r>
            <a:r>
              <a:rPr lang="uk-UA" dirty="0" smtClean="0"/>
              <a:t>бути </a:t>
            </a:r>
            <a:r>
              <a:rPr lang="uk-UA" dirty="0" smtClean="0"/>
              <a:t>збалансованими</a:t>
            </a:r>
            <a:r>
              <a:rPr lang="en-US" dirty="0" smtClean="0"/>
              <a:t> </a:t>
            </a:r>
            <a:r>
              <a:rPr lang="uk-UA" dirty="0" smtClean="0"/>
              <a:t>та</a:t>
            </a:r>
            <a:r>
              <a:rPr lang="en-US" dirty="0" smtClean="0"/>
              <a:t> </a:t>
            </a:r>
            <a:r>
              <a:rPr lang="uk-UA" dirty="0" smtClean="0"/>
              <a:t>неупередженими</a:t>
            </a: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Загальні обмеження в</a:t>
            </a:r>
            <a:r>
              <a:rPr lang="uk-UA" dirty="0" smtClean="0"/>
              <a:t> медіа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dirty="0" smtClean="0"/>
          </a:p>
          <a:p>
            <a:r>
              <a:rPr lang="uk-UA" dirty="0" smtClean="0"/>
              <a:t>Результати </a:t>
            </a:r>
            <a:r>
              <a:rPr lang="uk-UA" dirty="0"/>
              <a:t>опитування громадської думки напередодні </a:t>
            </a:r>
            <a:r>
              <a:rPr lang="uk-UA" dirty="0" smtClean="0"/>
              <a:t>дня </a:t>
            </a:r>
            <a:r>
              <a:rPr lang="uk-UA" dirty="0" smtClean="0"/>
              <a:t>голосування</a:t>
            </a:r>
          </a:p>
          <a:p>
            <a:r>
              <a:rPr lang="uk-UA" dirty="0" smtClean="0"/>
              <a:t>Період</a:t>
            </a:r>
            <a:r>
              <a:rPr lang="uk-UA" dirty="0" smtClean="0"/>
              <a:t> тиші напередодні </a:t>
            </a:r>
            <a:r>
              <a:rPr lang="uk-UA" dirty="0" smtClean="0"/>
              <a:t>дня </a:t>
            </a:r>
            <a:r>
              <a:rPr lang="uk-UA" dirty="0" smtClean="0"/>
              <a:t>голосування</a:t>
            </a:r>
          </a:p>
          <a:p>
            <a:r>
              <a:rPr lang="uk-UA" dirty="0" smtClean="0"/>
              <a:t>Вимоги до</a:t>
            </a:r>
            <a:r>
              <a:rPr lang="uk-UA" dirty="0" smtClean="0"/>
              <a:t> медіа щодо надання місця </a:t>
            </a:r>
            <a:r>
              <a:rPr lang="uk-UA" dirty="0"/>
              <a:t>/ </a:t>
            </a:r>
            <a:r>
              <a:rPr lang="uk-UA" dirty="0" smtClean="0"/>
              <a:t>часу </a:t>
            </a:r>
            <a:r>
              <a:rPr lang="uk-UA" dirty="0"/>
              <a:t>для всіх </a:t>
            </a:r>
            <a:r>
              <a:rPr lang="uk-UA" dirty="0" smtClean="0"/>
              <a:t>партій/</a:t>
            </a:r>
            <a:r>
              <a:rPr lang="uk-UA" dirty="0" smtClean="0"/>
              <a:t>кандидатів, аби останні могли </a:t>
            </a:r>
            <a:r>
              <a:rPr lang="uk-UA" dirty="0" smtClean="0"/>
              <a:t>представити </a:t>
            </a:r>
            <a:r>
              <a:rPr lang="uk-UA" dirty="0"/>
              <a:t>свої </a:t>
            </a:r>
            <a:r>
              <a:rPr lang="uk-UA" dirty="0" smtClean="0"/>
              <a:t>аргументи</a:t>
            </a:r>
          </a:p>
          <a:p>
            <a:r>
              <a:rPr lang="uk-UA" dirty="0" smtClean="0"/>
              <a:t>Забезпечення </a:t>
            </a:r>
            <a:r>
              <a:rPr lang="uk-UA" dirty="0"/>
              <a:t>рівного доступу до рекламного </a:t>
            </a:r>
            <a:r>
              <a:rPr lang="uk-UA" dirty="0" smtClean="0"/>
              <a:t>простору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Регулювання</a:t>
            </a:r>
            <a:r>
              <a:rPr lang="uk-UA" dirty="0" smtClean="0"/>
              <a:t> в медіа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uk-UA" dirty="0"/>
              <a:t>Може бути</a:t>
            </a:r>
            <a:r>
              <a:rPr lang="uk-UA" dirty="0" smtClean="0"/>
              <a:t> орган адміністрування виборів </a:t>
            </a:r>
            <a:r>
              <a:rPr lang="uk-UA" dirty="0" smtClean="0"/>
              <a:t>або окремий регулятор</a:t>
            </a:r>
            <a:endParaRPr lang="en-US" dirty="0" smtClean="0"/>
          </a:p>
          <a:p>
            <a:r>
              <a:rPr lang="uk-UA" dirty="0" smtClean="0"/>
              <a:t>Регулятор повинен:</a:t>
            </a: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>-</a:t>
            </a:r>
            <a:r>
              <a:rPr lang="uk-UA" dirty="0" smtClean="0"/>
              <a:t> мати </a:t>
            </a:r>
            <a:r>
              <a:rPr lang="uk-UA" dirty="0"/>
              <a:t>збалансований </a:t>
            </a:r>
            <a:r>
              <a:rPr lang="uk-UA" dirty="0" smtClean="0"/>
              <a:t>склад</a:t>
            </a:r>
            <a:br>
              <a:rPr lang="uk-UA" dirty="0" smtClean="0"/>
            </a:br>
            <a:r>
              <a:rPr lang="uk-UA" dirty="0" smtClean="0"/>
              <a:t>-</a:t>
            </a:r>
            <a:r>
              <a:rPr lang="uk-UA" dirty="0" smtClean="0"/>
              <a:t> діяти </a:t>
            </a:r>
            <a:r>
              <a:rPr lang="uk-UA" dirty="0"/>
              <a:t>неупереджено, незалежно </a:t>
            </a:r>
            <a:r>
              <a:rPr lang="uk-UA" dirty="0" smtClean="0"/>
              <a:t>та прозоро</a:t>
            </a: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>-</a:t>
            </a:r>
            <a:r>
              <a:rPr lang="uk-UA" dirty="0" smtClean="0"/>
              <a:t> розслідувати </a:t>
            </a:r>
            <a:r>
              <a:rPr lang="uk-UA" dirty="0"/>
              <a:t>порушення і</a:t>
            </a:r>
            <a:r>
              <a:rPr lang="uk-UA" dirty="0" smtClean="0"/>
              <a:t> </a:t>
            </a:r>
            <a:r>
              <a:rPr lang="uk-UA" dirty="0"/>
              <a:t>швидко приймати </a:t>
            </a:r>
            <a:r>
              <a:rPr lang="uk-UA" dirty="0" smtClean="0"/>
              <a:t>рішення</a:t>
            </a:r>
            <a:br>
              <a:rPr lang="uk-UA" dirty="0" smtClean="0"/>
            </a:br>
            <a:r>
              <a:rPr lang="uk-UA" dirty="0" smtClean="0"/>
              <a:t>-</a:t>
            </a:r>
            <a:r>
              <a:rPr lang="uk-UA" dirty="0" smtClean="0"/>
              <a:t> мати </a:t>
            </a:r>
            <a:r>
              <a:rPr lang="uk-UA" dirty="0" smtClean="0"/>
              <a:t>у розпорядженні </a:t>
            </a:r>
            <a:r>
              <a:rPr lang="uk-UA" dirty="0"/>
              <a:t>розумні, адекватні та дієві </a:t>
            </a:r>
            <a:r>
              <a:rPr lang="uk-UA" dirty="0" smtClean="0"/>
              <a:t>санкції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Загальні проблеми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uk-UA" dirty="0" smtClean="0"/>
              <a:t>Виборці </a:t>
            </a:r>
            <a:r>
              <a:rPr lang="uk-UA" dirty="0"/>
              <a:t>не отримують необхідну їм </a:t>
            </a:r>
            <a:r>
              <a:rPr lang="uk-UA" dirty="0" smtClean="0"/>
              <a:t>інформацію</a:t>
            </a:r>
          </a:p>
          <a:p>
            <a:pPr lvl="0"/>
            <a:r>
              <a:rPr lang="uk-UA" dirty="0" smtClean="0"/>
              <a:t>Партії / </a:t>
            </a:r>
            <a:r>
              <a:rPr lang="uk-UA" dirty="0"/>
              <a:t>кандидати не </a:t>
            </a:r>
            <a:r>
              <a:rPr lang="uk-UA" dirty="0" smtClean="0"/>
              <a:t>отримують рівних умов</a:t>
            </a:r>
          </a:p>
          <a:p>
            <a:pPr lvl="0"/>
            <a:r>
              <a:rPr lang="uk-UA" dirty="0" smtClean="0"/>
              <a:t>Нерівний </a:t>
            </a:r>
            <a:r>
              <a:rPr lang="uk-UA" dirty="0"/>
              <a:t>доступ до </a:t>
            </a:r>
            <a:r>
              <a:rPr lang="uk-UA" dirty="0" smtClean="0"/>
              <a:t>реклами</a:t>
            </a:r>
          </a:p>
          <a:p>
            <a:pPr lvl="0"/>
            <a:r>
              <a:rPr lang="uk-UA" dirty="0" smtClean="0"/>
              <a:t>Аргументи партій/кандидатів повідомляються некорректно </a:t>
            </a:r>
            <a:endParaRPr lang="en-GB" dirty="0" smtClean="0"/>
          </a:p>
          <a:p>
            <a:pPr lvl="0"/>
            <a:r>
              <a:rPr lang="uk-UA" dirty="0"/>
              <a:t>Журналісти </a:t>
            </a:r>
            <a:r>
              <a:rPr lang="uk-UA" dirty="0" smtClean="0"/>
              <a:t>чи </a:t>
            </a:r>
            <a:r>
              <a:rPr lang="uk-UA" dirty="0"/>
              <a:t>ЗМІ </a:t>
            </a:r>
            <a:r>
              <a:rPr lang="uk-UA" dirty="0" smtClean="0"/>
              <a:t>знаходяться під тиском (залякування)</a:t>
            </a:r>
          </a:p>
          <a:p>
            <a:pPr lvl="0"/>
            <a:r>
              <a:rPr lang="uk-UA" dirty="0" smtClean="0"/>
              <a:t>Втручання у </a:t>
            </a:r>
            <a:r>
              <a:rPr lang="uk-UA" dirty="0" smtClean="0"/>
              <a:t>поширення медіа контенту</a:t>
            </a:r>
          </a:p>
          <a:p>
            <a:pPr lvl="0"/>
            <a:r>
              <a:rPr lang="uk-UA" dirty="0" smtClean="0"/>
              <a:t>Самоцензура</a:t>
            </a:r>
            <a:r>
              <a:rPr lang="uk-UA" dirty="0" smtClean="0"/>
              <a:t> в медіа</a:t>
            </a:r>
            <a:endParaRPr lang="en-GB" dirty="0" smtClean="0"/>
          </a:p>
          <a:p>
            <a:r>
              <a:rPr lang="uk-UA" dirty="0" smtClean="0"/>
              <a:t>Не ефективний медіа регулятор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Досвід</a:t>
            </a:r>
            <a:r>
              <a:rPr lang="uk-UA" dirty="0" smtClean="0"/>
              <a:t> Об’єднаного Королівства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uk-UA" dirty="0" smtClean="0"/>
              <a:t>Сильне </a:t>
            </a:r>
            <a:r>
              <a:rPr lang="uk-UA" dirty="0"/>
              <a:t>регулювання для ТБ і радіо - не </a:t>
            </a:r>
            <a:r>
              <a:rPr lang="uk-UA" dirty="0" smtClean="0"/>
              <a:t>таке сильне  </a:t>
            </a:r>
            <a:r>
              <a:rPr lang="uk-UA" dirty="0"/>
              <a:t>для друкованих та електронних</a:t>
            </a:r>
            <a:r>
              <a:rPr lang="uk-UA" dirty="0" smtClean="0"/>
              <a:t> медіа</a:t>
            </a:r>
            <a:endParaRPr lang="en-US" dirty="0" smtClean="0"/>
          </a:p>
          <a:p>
            <a:r>
              <a:rPr lang="uk-UA" dirty="0"/>
              <a:t>Незалежні ТБ і радіо регулятори публікують</a:t>
            </a:r>
            <a:r>
              <a:rPr lang="uk-UA" dirty="0" smtClean="0"/>
              <a:t> кодекси практик </a:t>
            </a:r>
            <a:r>
              <a:rPr lang="uk-UA" dirty="0" smtClean="0"/>
              <a:t>щ</a:t>
            </a:r>
            <a:r>
              <a:rPr lang="uk-UA" dirty="0" smtClean="0"/>
              <a:t>одо </a:t>
            </a:r>
            <a:r>
              <a:rPr lang="uk-UA" dirty="0"/>
              <a:t>неупередженості та збалансованості,</a:t>
            </a:r>
            <a:r>
              <a:rPr lang="uk-UA" dirty="0" smtClean="0"/>
              <a:t> а також реагують на порушення цих кодексів</a:t>
            </a: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689</Words>
  <Application>Microsoft Macintosh PowerPoint</Application>
  <PresentationFormat>On-screen Show (4:3)</PresentationFormat>
  <Paragraphs>80</Paragraphs>
  <Slides>16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Висвітлення  виборчих кампаній у ЗМІ.  Міжнародні принципи та досвід Об’єднаного Королівства</vt:lpstr>
      <vt:lpstr>Виборці</vt:lpstr>
      <vt:lpstr>Партії та Кандидати</vt:lpstr>
      <vt:lpstr>Медіа</vt:lpstr>
      <vt:lpstr>Особлива роль суспільних медіа та мовників</vt:lpstr>
      <vt:lpstr>Загальні обмеження в медіа</vt:lpstr>
      <vt:lpstr>Регулювання в медіа</vt:lpstr>
      <vt:lpstr>Загальні проблеми</vt:lpstr>
      <vt:lpstr>Досвід Об’єднаного Королівства</vt:lpstr>
      <vt:lpstr>Неупередженість та збалансованість - звітність</vt:lpstr>
      <vt:lpstr>Неупередженість та збалансованість - журналістські стандарти</vt:lpstr>
      <vt:lpstr>Великобританія: неупередженість на практиці</vt:lpstr>
      <vt:lpstr>Великобританія: рекламні та виборчі повідомлення</vt:lpstr>
      <vt:lpstr>Великобританія: період тиші</vt:lpstr>
      <vt:lpstr>Великобританія: Санкції</vt:lpstr>
      <vt:lpstr> Висновки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Media Coverage of Elections  International Principles &amp; the United Kingdom approach</dc:title>
  <dc:creator>Peter Wardle</dc:creator>
  <cp:lastModifiedBy>Inna Zubar</cp:lastModifiedBy>
  <cp:revision>40</cp:revision>
  <cp:lastPrinted>2016-04-04T15:37:53Z</cp:lastPrinted>
  <dcterms:created xsi:type="dcterms:W3CDTF">2016-04-04T22:25:25Z</dcterms:created>
  <dcterms:modified xsi:type="dcterms:W3CDTF">2016-04-04T22:55:22Z</dcterms:modified>
</cp:coreProperties>
</file>