
<file path=[Content_Types].xml><?xml version="1.0" encoding="utf-8"?>
<Types xmlns="http://schemas.openxmlformats.org/package/2006/content-types">
  <Override PartName="/ppt/slideLayouts/slideLayout4.xml" ContentType="application/vnd.openxmlformats-officedocument.presentationml.slideLayout+xml"/>
  <Default Extension="jpeg" ContentType="image/jpeg"/>
  <Override PartName="/ppt/slideLayouts/slideLayout6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Default Extension="rels" ContentType="application/vnd.openxmlformats-package.relationship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s/slide9.xml" ContentType="application/vnd.openxmlformats-officedocument.presentationml.slide+xml"/>
  <Default Extension="xml" ContentType="application/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8.xml" ContentType="application/vnd.openxmlformats-officedocument.presentationml.slide+xml"/>
  <Override PartName="/ppt/slideLayouts/slideLayout2.xml" ContentType="application/vnd.openxmlformats-officedocument.presentationml.slideLayout+xml"/>
  <Override PartName="/ppt/presentation.xml" ContentType="application/vnd.openxmlformats-officedocument.presentationml.presentation.main+xml"/>
  <Default Extension="bin" ContentType="application/vnd.openxmlformats-officedocument.presentationml.printerSettings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slides/slide3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autoCompressPictures="0">
  <p:sldMasterIdLst>
    <p:sldMasterId id="2147483840" r:id="rId1"/>
  </p:sldMasterIdLst>
  <p:sldIdLst>
    <p:sldId id="258" r:id="rId2"/>
    <p:sldId id="259" r:id="rId3"/>
    <p:sldId id="260" r:id="rId4"/>
    <p:sldId id="261" r:id="rId5"/>
    <p:sldId id="262" r:id="rId6"/>
    <p:sldId id="265" r:id="rId7"/>
    <p:sldId id="266" r:id="rId8"/>
    <p:sldId id="267" r:id="rId9"/>
    <p:sldId id="263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 xmlns:p="http://schemas.openxmlformats.org/presentationml/2006/main" xmlns:r="http://schemas.openxmlformats.org/officeDocument/2006/relationships" xmlns:a="http://schemas.openxmlformats.org/drawingml/2006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>
          <a:srgbClr val="FF0000"/>
        </p14:laserClr>
      </p:ext>
      <p:ext uri="{2FDB2607-1784-4EEB-B798-7EB5836EED8A}">
        <p14:showMediaCtrls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"/>
      </p:ext>
    </p:extLst>
  </p:showPr>
  <p:extLst>
    <p:ext uri="{E76CE94A-603C-4142-B9EB-6D1370010A27}">
      <p14:discardImageEditData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0"/>
    </p:ext>
    <p:ext uri="{D31A062A-798A-4329-ABDD-BBA856620510}">
      <p14:defaultImageDpi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20"/>
    </p:ext>
    <p:ext uri="{FD5EFAAD-0ECE-453E-9831-46B23BE46B34}">
      <p15:chartTrackingRefBased xmlns:p15="http://schemas.microsoft.com/office/powerpoint/2012/main" xmlns="" xmlns:p="http://schemas.openxmlformats.org/presentationml/2006/main" xmlns:r="http://schemas.openxmlformats.org/officeDocument/2006/relationships" xmlns:a="http://schemas.openxmlformats.org/drawingml/2006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napVertSplitter="1" vertBarState="minimized">
    <p:restoredLeft sz="15987" autoAdjust="0"/>
    <p:restoredTop sz="99707" autoAdjust="0"/>
  </p:normalViewPr>
  <p:slideViewPr>
    <p:cSldViewPr snapToGrid="0">
      <p:cViewPr>
        <p:scale>
          <a:sx n="76" d="100"/>
          <a:sy n="76" d="100"/>
        </p:scale>
        <p:origin x="-88" y="-78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interSettings" Target="printerSettings/printerSettings1.bin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el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761999"/>
            <a:ext cx="9141619" cy="53340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70263" y="761999"/>
            <a:ext cx="2925318" cy="5334001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69848" y="1298448"/>
            <a:ext cx="7315200" cy="3255264"/>
          </a:xfrm>
        </p:spPr>
        <p:txBody>
          <a:bodyPr anchor="b">
            <a:normAutofit/>
          </a:bodyPr>
          <a:lstStyle>
            <a:lvl1pPr algn="l">
              <a:defRPr sz="5900" spc="-100" baseline="0">
                <a:solidFill>
                  <a:srgbClr val="FFFFFF"/>
                </a:solidFill>
              </a:defRPr>
            </a:lvl1pPr>
          </a:lstStyle>
          <a:p>
            <a:r>
              <a:rPr lang="da-DK"/>
              <a:t>Klik for at redigere i master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15" y="4670246"/>
            <a:ext cx="7315200" cy="914400"/>
          </a:xfrm>
        </p:spPr>
        <p:txBody>
          <a:bodyPr anchor="t">
            <a:normAutofit/>
          </a:bodyPr>
          <a:lstStyle>
            <a:lvl1pPr marL="0" indent="0" algn="l">
              <a:buNone/>
              <a:defRPr sz="2200" cap="none" spc="0" baseline="0"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da-DK"/>
              <a:t>Klik for at redigere undertiteltypografien i masteren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4/5/16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el og lodre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Klik for at redigere i master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da-DK"/>
              <a:t>Rediger typografien i masterens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4/5/16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Lodret ti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81000" y="990600"/>
            <a:ext cx="2819400" cy="4953000"/>
          </a:xfrm>
        </p:spPr>
        <p:txBody>
          <a:bodyPr vert="eaVert"/>
          <a:lstStyle/>
          <a:p>
            <a:r>
              <a:rPr lang="da-DK"/>
              <a:t>Klik for at redigere i master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67912" y="868680"/>
            <a:ext cx="7315200" cy="5120640"/>
          </a:xfrm>
        </p:spPr>
        <p:txBody>
          <a:bodyPr vert="eaVert" anchor="t"/>
          <a:lstStyle/>
          <a:p>
            <a:pPr lvl="0"/>
            <a:r>
              <a:rPr lang="da-DK"/>
              <a:t>Rediger typografien i masterens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4/5/16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el og indholdsobjek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Klik for at redigere i master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a-DK"/>
              <a:t>Rediger typografien i masterens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4/5/16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Afsnits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67912" y="1298448"/>
            <a:ext cx="7315200" cy="3255264"/>
          </a:xfrm>
        </p:spPr>
        <p:txBody>
          <a:bodyPr anchor="b">
            <a:normAutofit/>
          </a:bodyPr>
          <a:lstStyle>
            <a:lvl1pPr>
              <a:defRPr sz="5900" b="0" spc="-1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da-DK"/>
              <a:t>Klik for at redigere i master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86200" y="4672584"/>
            <a:ext cx="7315200" cy="914400"/>
          </a:xfrm>
        </p:spPr>
        <p:txBody>
          <a:bodyPr anchor="t">
            <a:normAutofit/>
          </a:bodyPr>
          <a:lstStyle>
            <a:lvl1pPr marL="0" indent="0">
              <a:buNone/>
              <a:defRPr sz="2200" cap="none" spc="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a-DK"/>
              <a:t>Rediger typografien i masterens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4/5/16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o indholdsobjek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Klik for at redigere i master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67912" y="868680"/>
            <a:ext cx="347472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da-DK"/>
              <a:t>Rediger typografien i masterens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818120" y="868680"/>
            <a:ext cx="347472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da-DK"/>
              <a:t>Rediger typografien i masterens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4/5/16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Klik for at redigere i master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67912" y="1023586"/>
            <a:ext cx="3474720" cy="80772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a-DK"/>
              <a:t>Rediger typografien i masterens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7912" y="1930936"/>
            <a:ext cx="3474720" cy="402336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da-DK"/>
              <a:t>Rediger typografien i masterens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818463" y="1023586"/>
            <a:ext cx="3474720" cy="813171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a-DK"/>
              <a:t>Rediger typografien i masterens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818463" y="1930936"/>
            <a:ext cx="3474720" cy="402336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da-DK"/>
              <a:t>Rediger typografien i masterens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4/5/16</a:t>
            </a:fld>
            <a:endParaRPr 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Ku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Klik for at redigere i master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4/5/16</a:t>
            </a:fld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4/5/16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Indhold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032" y="1143000"/>
            <a:ext cx="2834640" cy="2377440"/>
          </a:xfrm>
        </p:spPr>
        <p:txBody>
          <a:bodyPr anchor="b">
            <a:normAutofit/>
          </a:bodyPr>
          <a:lstStyle>
            <a:lvl1pPr>
              <a:defRPr sz="3200" b="0" baseline="0"/>
            </a:lvl1pPr>
          </a:lstStyle>
          <a:p>
            <a:r>
              <a:rPr lang="da-DK"/>
              <a:t>Klik for at redigere i master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67912" y="868680"/>
            <a:ext cx="731520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da-DK"/>
              <a:t>Rediger typografien i masterens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6032" y="3494176"/>
            <a:ext cx="2834640" cy="2321990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a-DK"/>
              <a:t>Rediger typografien i masterens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4/5/16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Billede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032" y="1143000"/>
            <a:ext cx="2834640" cy="237744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da-DK"/>
              <a:t>Klik for at redigere i master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570644" y="767419"/>
            <a:ext cx="8115230" cy="5330952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a-DK"/>
              <a:t>Klik på ikonet for at tilføje et billede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6032" y="3493008"/>
            <a:ext cx="2834640" cy="2322576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a-DK"/>
              <a:t>Rediger typografien i masterens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4/5/16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3499101" y="6356350"/>
            <a:ext cx="5911517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758952"/>
            <a:ext cx="3443590" cy="5330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2919" y="1123837"/>
            <a:ext cx="2947482" cy="46011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a-DK"/>
              <a:t>Klik for at redigere i master</a:t>
            </a:r>
            <a:endParaRPr lang="en-US" dirty="0"/>
          </a:p>
        </p:txBody>
      </p:sp>
      <p:sp>
        <p:nvSpPr>
          <p:cNvPr id="38" name="Rectangle 37"/>
          <p:cNvSpPr/>
          <p:nvPr/>
        </p:nvSpPr>
        <p:spPr>
          <a:xfrm>
            <a:off x="11815864" y="758952"/>
            <a:ext cx="384048" cy="5330952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69268" y="864108"/>
            <a:ext cx="7315200" cy="51206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da-DK"/>
              <a:t>Rediger typografien i masterens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62465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5586B75A-687E-405C-8A0B-8D00578BA2C3}" type="datetimeFigureOut">
              <a:rPr lang="en-US" dirty="0"/>
              <a:pPr/>
              <a:t>4/5/16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869268" y="6356350"/>
            <a:ext cx="59115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34135" y="6356350"/>
            <a:ext cx="153092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spc="-60" baseline="0">
          <a:solidFill>
            <a:srgbClr val="FFFFFF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/>
        </a:buClr>
        <a:buFont typeface="Wingdings 2" pitchFamily="18" charset="2"/>
        <a:buChar char="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uk-UA" dirty="0" smtClean="0"/>
              <a:t>Медіа та вибори</a:t>
            </a:r>
            <a:endParaRPr lang="en-GB" dirty="0"/>
          </a:p>
        </p:txBody>
      </p:sp>
      <p:sp>
        <p:nvSpPr>
          <p:cNvPr id="3" name="U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uk-UA" b="1" dirty="0" err="1" smtClean="0"/>
              <a:t>Джейкоб</a:t>
            </a:r>
            <a:r>
              <a:rPr lang="uk-UA" b="1" dirty="0" smtClean="0"/>
              <a:t> </a:t>
            </a:r>
            <a:r>
              <a:rPr lang="uk-UA" b="1" dirty="0" err="1" smtClean="0"/>
              <a:t>Моллерап</a:t>
            </a:r>
            <a:endParaRPr lang="en-US" dirty="0"/>
          </a:p>
          <a:p>
            <a:r>
              <a:rPr lang="uk-UA" dirty="0" smtClean="0"/>
              <a:t>м.Київ,</a:t>
            </a:r>
            <a:r>
              <a:rPr lang="en-US" dirty="0" smtClean="0"/>
              <a:t> </a:t>
            </a:r>
            <a:r>
              <a:rPr lang="uk-UA" dirty="0" smtClean="0"/>
              <a:t>5 квітня</a:t>
            </a:r>
            <a:r>
              <a:rPr lang="en-US" dirty="0" smtClean="0"/>
              <a:t> 2016</a:t>
            </a:r>
            <a:r>
              <a:rPr lang="uk-UA" dirty="0" smtClean="0"/>
              <a:t> року</a:t>
            </a:r>
            <a:endParaRPr lang="da-DK" dirty="0"/>
          </a:p>
          <a:p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6159770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/>
              <a:t>Починаючи з </a:t>
            </a:r>
            <a:r>
              <a:rPr lang="uk-UA" dirty="0" smtClean="0"/>
              <a:t>деяких особистих</a:t>
            </a:r>
            <a:r>
              <a:rPr lang="uk-UA" dirty="0" smtClean="0"/>
              <a:t> нотатків</a:t>
            </a:r>
            <a:endParaRPr lang="da-DK" dirty="0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a-DK" sz="2800" dirty="0"/>
          </a:p>
          <a:p>
            <a:pPr algn="just"/>
            <a:r>
              <a:rPr lang="uk-UA" sz="2800" dirty="0" smtClean="0"/>
              <a:t>Щодо влади гарної журналістики</a:t>
            </a:r>
          </a:p>
          <a:p>
            <a:pPr algn="just"/>
            <a:r>
              <a:rPr lang="uk-UA" sz="2800" dirty="0" smtClean="0"/>
              <a:t>Щодо слабкого законодавчого регулювання медіа в Данії</a:t>
            </a:r>
          </a:p>
          <a:p>
            <a:pPr algn="just"/>
            <a:r>
              <a:rPr lang="uk-UA" sz="2800" dirty="0" smtClean="0"/>
              <a:t>Щодо досвіду саморегулювання</a:t>
            </a:r>
          </a:p>
          <a:p>
            <a:pPr algn="just"/>
            <a:r>
              <a:rPr lang="uk-UA" sz="2800" dirty="0" smtClean="0"/>
              <a:t>Щодо </a:t>
            </a:r>
            <a:r>
              <a:rPr lang="uk-UA" sz="2800" dirty="0" err="1" smtClean="0"/>
              <a:t>Фукуями</a:t>
            </a:r>
            <a:r>
              <a:rPr lang="uk-UA" sz="2800" dirty="0" smtClean="0"/>
              <a:t>: </a:t>
            </a:r>
            <a:r>
              <a:rPr lang="uk-UA" sz="2800" dirty="0"/>
              <a:t>Як дістатися до "</a:t>
            </a:r>
            <a:r>
              <a:rPr lang="uk-UA" sz="2800" dirty="0" smtClean="0"/>
              <a:t>Данії"</a:t>
            </a:r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5449638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/>
              <a:t>Нові</a:t>
            </a:r>
            <a:r>
              <a:rPr lang="uk-UA" dirty="0" smtClean="0"/>
              <a:t> медіа закони - </a:t>
            </a:r>
            <a:r>
              <a:rPr lang="uk-UA" dirty="0"/>
              <a:t>контекст</a:t>
            </a:r>
            <a:endParaRPr lang="da-DK" dirty="0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uk-UA" sz="2800" dirty="0" smtClean="0"/>
              <a:t>Корумповане медіа середовище</a:t>
            </a:r>
            <a:endParaRPr lang="da-DK" sz="2800" dirty="0"/>
          </a:p>
          <a:p>
            <a:pPr algn="just"/>
            <a:r>
              <a:rPr lang="uk-UA" sz="2800" dirty="0" smtClean="0"/>
              <a:t>Олігархи поширюють власний порядок денний</a:t>
            </a:r>
            <a:endParaRPr lang="da-DK" sz="2800" dirty="0"/>
          </a:p>
          <a:p>
            <a:pPr algn="just"/>
            <a:r>
              <a:rPr lang="uk-UA" sz="2800" dirty="0" smtClean="0"/>
              <a:t>Недостатньо поваги до стандартів  чесності, достовірності та збалансованості</a:t>
            </a:r>
          </a:p>
          <a:p>
            <a:pPr algn="just"/>
            <a:r>
              <a:rPr lang="uk-UA" sz="2800" dirty="0"/>
              <a:t>Чинне законодавство не </a:t>
            </a:r>
            <a:r>
              <a:rPr lang="uk-UA" sz="2800" dirty="0" smtClean="0"/>
              <a:t>дотримується</a:t>
            </a:r>
          </a:p>
          <a:p>
            <a:pPr algn="just"/>
            <a:r>
              <a:rPr lang="uk-UA" sz="2800" dirty="0" smtClean="0"/>
              <a:t>Слабкі регулятори</a:t>
            </a:r>
          </a:p>
          <a:p>
            <a:pPr algn="just"/>
            <a:r>
              <a:rPr lang="uk-UA" sz="2800" dirty="0" smtClean="0"/>
              <a:t>Непомітний суспільний </a:t>
            </a:r>
            <a:r>
              <a:rPr lang="uk-UA" sz="2800" dirty="0"/>
              <a:t>мовник</a:t>
            </a:r>
            <a:endParaRPr lang="da-DK" sz="2800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4900781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/>
              <a:t>Великі проблеми - необхідність </a:t>
            </a:r>
            <a:r>
              <a:rPr lang="uk-UA" dirty="0" smtClean="0"/>
              <a:t>потужного втручання</a:t>
            </a:r>
            <a:endParaRPr lang="da-DK" dirty="0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uk-UA" sz="2800" dirty="0"/>
              <a:t>Як зупинити приховану рекламу</a:t>
            </a:r>
            <a:r>
              <a:rPr lang="da-DK" sz="2800" dirty="0" smtClean="0"/>
              <a:t>?</a:t>
            </a:r>
            <a:endParaRPr lang="da-DK" sz="2800" dirty="0"/>
          </a:p>
          <a:p>
            <a:pPr marL="0" indent="0" algn="just">
              <a:buNone/>
            </a:pPr>
            <a:r>
              <a:rPr lang="da-DK" sz="2800" dirty="0"/>
              <a:t>   1. </a:t>
            </a:r>
            <a:r>
              <a:rPr lang="uk-UA" sz="2800" dirty="0" smtClean="0"/>
              <a:t>Чітке </a:t>
            </a:r>
            <a:r>
              <a:rPr lang="uk-UA" sz="2800" dirty="0"/>
              <a:t>і сильне </a:t>
            </a:r>
            <a:r>
              <a:rPr lang="uk-UA" sz="2800" dirty="0" smtClean="0"/>
              <a:t>законодавство</a:t>
            </a:r>
          </a:p>
          <a:p>
            <a:pPr marL="0" indent="0" algn="just">
              <a:buNone/>
            </a:pPr>
            <a:r>
              <a:rPr lang="uk-UA" sz="2800" dirty="0" smtClean="0"/>
              <a:t>   2. </a:t>
            </a:r>
            <a:r>
              <a:rPr lang="ru-RU" sz="2800" dirty="0" err="1" smtClean="0"/>
              <a:t>Ефективний</a:t>
            </a:r>
            <a:r>
              <a:rPr lang="ru-RU" sz="2800" dirty="0" smtClean="0"/>
              <a:t> </a:t>
            </a:r>
            <a:r>
              <a:rPr lang="ru-RU" sz="2800" dirty="0"/>
              <a:t>і </a:t>
            </a:r>
            <a:r>
              <a:rPr lang="ru-RU" sz="2800" dirty="0" smtClean="0"/>
              <a:t>не </a:t>
            </a:r>
            <a:r>
              <a:rPr lang="ru-RU" sz="2800" dirty="0" err="1" smtClean="0"/>
              <a:t>корумпований</a:t>
            </a:r>
            <a:r>
              <a:rPr lang="ru-RU" sz="2800" dirty="0" smtClean="0"/>
              <a:t> </a:t>
            </a:r>
            <a:r>
              <a:rPr lang="ru-RU" sz="2800" dirty="0"/>
              <a:t>регулятор</a:t>
            </a:r>
          </a:p>
          <a:p>
            <a:pPr marL="0" indent="0" algn="just">
              <a:buNone/>
            </a:pPr>
            <a:r>
              <a:rPr lang="uk-UA" sz="2800" dirty="0" smtClean="0"/>
              <a:t>   </a:t>
            </a:r>
            <a:r>
              <a:rPr lang="da-DK" sz="2800" dirty="0" smtClean="0"/>
              <a:t>3</a:t>
            </a:r>
            <a:r>
              <a:rPr lang="da-DK" sz="2800" dirty="0"/>
              <a:t>. </a:t>
            </a:r>
            <a:r>
              <a:rPr lang="uk-UA" sz="2800" dirty="0" smtClean="0"/>
              <a:t>Ескалація санкцій</a:t>
            </a:r>
            <a:r>
              <a:rPr lang="da-DK" sz="2800" dirty="0" smtClean="0"/>
              <a:t>!</a:t>
            </a:r>
            <a:endParaRPr lang="da-DK" sz="2800" dirty="0"/>
          </a:p>
          <a:p>
            <a:pPr marL="0" indent="0" algn="just">
              <a:buNone/>
            </a:pPr>
            <a:r>
              <a:rPr lang="da-DK" sz="2800" dirty="0"/>
              <a:t>   4. </a:t>
            </a:r>
            <a:r>
              <a:rPr lang="uk-UA" sz="2800" dirty="0" smtClean="0"/>
              <a:t>Другий рівень</a:t>
            </a:r>
            <a:r>
              <a:rPr lang="da-DK" sz="2800" dirty="0" smtClean="0"/>
              <a:t>: </a:t>
            </a:r>
            <a:r>
              <a:rPr lang="uk-UA" sz="2800" dirty="0" smtClean="0"/>
              <a:t>серйозні штрафи</a:t>
            </a:r>
          </a:p>
          <a:p>
            <a:pPr marL="0" indent="0" algn="just">
              <a:buNone/>
            </a:pPr>
            <a:r>
              <a:rPr lang="da-DK" sz="2800" dirty="0" smtClean="0"/>
              <a:t>   </a:t>
            </a:r>
            <a:r>
              <a:rPr lang="da-DK" sz="2800" dirty="0"/>
              <a:t>5. </a:t>
            </a:r>
            <a:r>
              <a:rPr lang="uk-UA" sz="2800" dirty="0" smtClean="0"/>
              <a:t>Третій рівень</a:t>
            </a:r>
            <a:r>
              <a:rPr lang="da-DK" sz="2800" dirty="0" smtClean="0"/>
              <a:t>: </a:t>
            </a:r>
            <a:r>
              <a:rPr lang="uk-UA" sz="2800" dirty="0"/>
              <a:t>Відкликання </a:t>
            </a:r>
            <a:r>
              <a:rPr lang="uk-UA" sz="2800" dirty="0" smtClean="0"/>
              <a:t>ліцензії</a:t>
            </a:r>
            <a:r>
              <a:rPr lang="da-DK" sz="2800" dirty="0" smtClean="0"/>
              <a:t>  </a:t>
            </a:r>
            <a:endParaRPr lang="da-DK" sz="2800" dirty="0"/>
          </a:p>
          <a:p>
            <a:pPr marL="0" indent="0" algn="just">
              <a:buNone/>
            </a:pPr>
            <a:r>
              <a:rPr lang="da-DK" sz="2800" dirty="0"/>
              <a:t>   6. </a:t>
            </a:r>
            <a:r>
              <a:rPr lang="uk-UA" sz="2800" dirty="0" smtClean="0"/>
              <a:t>Повна </a:t>
            </a:r>
            <a:r>
              <a:rPr lang="uk-UA" sz="2800" dirty="0"/>
              <a:t>прозорість</a:t>
            </a:r>
            <a:r>
              <a:rPr lang="da-DK" sz="2800" dirty="0" smtClean="0"/>
              <a:t> </a:t>
            </a:r>
            <a:r>
              <a:rPr lang="da-DK" sz="2800" dirty="0"/>
              <a:t>– </a:t>
            </a:r>
            <a:r>
              <a:rPr lang="uk-UA" sz="2800" dirty="0" smtClean="0"/>
              <a:t>відкриті наради</a:t>
            </a:r>
            <a:endParaRPr lang="da-DK" sz="2800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6295272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/>
              <a:t>Політична реклама - різні традиції</a:t>
            </a:r>
            <a:endParaRPr lang="da-DK" dirty="0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endParaRPr lang="da-DK" sz="2800" dirty="0"/>
          </a:p>
          <a:p>
            <a:endParaRPr lang="da-DK" sz="2800" dirty="0"/>
          </a:p>
          <a:p>
            <a:endParaRPr lang="da-DK" sz="2800" dirty="0"/>
          </a:p>
          <a:p>
            <a:endParaRPr lang="da-DK" sz="2800" dirty="0"/>
          </a:p>
          <a:p>
            <a:endParaRPr lang="da-DK" sz="2800" dirty="0"/>
          </a:p>
          <a:p>
            <a:pPr algn="just"/>
            <a:r>
              <a:rPr lang="uk-UA" sz="2800" dirty="0"/>
              <a:t>Різні практики </a:t>
            </a:r>
            <a:r>
              <a:rPr lang="uk-UA" sz="2800" dirty="0" smtClean="0"/>
              <a:t>в країнах старої демократії</a:t>
            </a:r>
          </a:p>
          <a:p>
            <a:pPr algn="just"/>
            <a:r>
              <a:rPr lang="uk-UA" sz="2800" dirty="0" smtClean="0"/>
              <a:t>Обережний підхід</a:t>
            </a:r>
            <a:r>
              <a:rPr lang="da-DK" sz="2800" dirty="0" smtClean="0"/>
              <a:t>!</a:t>
            </a:r>
          </a:p>
          <a:p>
            <a:pPr algn="just"/>
            <a:r>
              <a:rPr lang="uk-UA" sz="2800" dirty="0" smtClean="0"/>
              <a:t>Політична реклама на телебаченні</a:t>
            </a:r>
            <a:r>
              <a:rPr lang="da-DK" sz="2800" dirty="0" smtClean="0"/>
              <a:t>: </a:t>
            </a:r>
            <a:r>
              <a:rPr lang="uk-UA" sz="2800" dirty="0"/>
              <a:t>потужний </a:t>
            </a:r>
            <a:r>
              <a:rPr lang="uk-UA" sz="2800" dirty="0" smtClean="0"/>
              <a:t>інструмент</a:t>
            </a:r>
          </a:p>
          <a:p>
            <a:pPr algn="just"/>
            <a:r>
              <a:rPr lang="uk-UA" sz="2800" dirty="0"/>
              <a:t>Багато </a:t>
            </a:r>
            <a:r>
              <a:rPr lang="uk-UA" sz="2800" dirty="0" smtClean="0"/>
              <a:t>негативних наслідків</a:t>
            </a:r>
          </a:p>
          <a:p>
            <a:pPr algn="just"/>
            <a:r>
              <a:rPr lang="uk-UA" sz="2800" dirty="0" smtClean="0"/>
              <a:t>Розгляд повної заборони</a:t>
            </a:r>
            <a:endParaRPr lang="da-DK" sz="2800" dirty="0"/>
          </a:p>
          <a:p>
            <a:endParaRPr lang="da-DK" sz="2800" dirty="0"/>
          </a:p>
          <a:p>
            <a:endParaRPr lang="da-DK" sz="2800" dirty="0"/>
          </a:p>
          <a:p>
            <a:endParaRPr lang="da-DK" sz="2800" dirty="0"/>
          </a:p>
          <a:p>
            <a:endParaRPr lang="da-DK" sz="2800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1937927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Регуляторні </a:t>
            </a:r>
            <a:r>
              <a:rPr lang="uk-UA" dirty="0"/>
              <a:t>органи?</a:t>
            </a:r>
            <a:endParaRPr lang="da-DK" dirty="0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da-DK" sz="2800" dirty="0"/>
          </a:p>
          <a:p>
            <a:pPr algn="just"/>
            <a:r>
              <a:rPr lang="uk-UA" sz="2800" dirty="0"/>
              <a:t>Сильні аргументи</a:t>
            </a:r>
            <a:r>
              <a:rPr lang="uk-UA" sz="2800" dirty="0" smtClean="0"/>
              <a:t> </a:t>
            </a:r>
            <a:r>
              <a:rPr lang="uk-UA" sz="2800" dirty="0" smtClean="0"/>
              <a:t>на користь</a:t>
            </a:r>
            <a:r>
              <a:rPr lang="uk-UA" sz="2800" dirty="0" smtClean="0"/>
              <a:t> </a:t>
            </a:r>
            <a:r>
              <a:rPr lang="uk-UA" sz="2800" dirty="0" smtClean="0"/>
              <a:t>існування спеціального</a:t>
            </a:r>
            <a:r>
              <a:rPr lang="uk-UA" sz="2800" dirty="0" smtClean="0"/>
              <a:t> медіа регулятора</a:t>
            </a:r>
          </a:p>
          <a:p>
            <a:pPr algn="just"/>
            <a:r>
              <a:rPr lang="uk-UA" sz="2800" dirty="0" smtClean="0"/>
              <a:t>Проблеми медіа вимагають експертизи та швидких дій</a:t>
            </a:r>
            <a:endParaRPr lang="uk-UA" sz="2800" dirty="0" smtClean="0"/>
          </a:p>
          <a:p>
            <a:pPr algn="just"/>
            <a:r>
              <a:rPr lang="uk-UA" sz="2800" dirty="0" smtClean="0"/>
              <a:t>Важливо мати медіа регулятора на регіональному рівні </a:t>
            </a:r>
          </a:p>
          <a:p>
            <a:pPr algn="just"/>
            <a:r>
              <a:rPr lang="uk-UA" sz="2800" dirty="0" smtClean="0"/>
              <a:t>Саморегулювання </a:t>
            </a:r>
            <a:r>
              <a:rPr lang="uk-UA" sz="2800" dirty="0"/>
              <a:t>- важливий </a:t>
            </a:r>
            <a:r>
              <a:rPr lang="uk-UA" sz="2800" dirty="0" smtClean="0"/>
              <a:t>крок </a:t>
            </a:r>
            <a:r>
              <a:rPr lang="uk-UA" sz="2800" dirty="0"/>
              <a:t>вперед - але не </a:t>
            </a:r>
            <a:r>
              <a:rPr lang="uk-UA" sz="2800" dirty="0" smtClean="0"/>
              <a:t>треба покладатися </a:t>
            </a:r>
            <a:r>
              <a:rPr lang="uk-UA" sz="2800" dirty="0"/>
              <a:t>на </a:t>
            </a:r>
            <a:r>
              <a:rPr lang="uk-UA" sz="2800" dirty="0" smtClean="0"/>
              <a:t>нього</a:t>
            </a:r>
            <a:r>
              <a:rPr lang="uk-UA" sz="2800" dirty="0" smtClean="0"/>
              <a:t> зараз</a:t>
            </a:r>
            <a:endParaRPr lang="da-DK" sz="2800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09930877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/>
              <a:t>Наполягаючи на прозорості</a:t>
            </a:r>
            <a:endParaRPr lang="da-DK" dirty="0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uk-UA" sz="2800" dirty="0"/>
              <a:t>Відкритість і прозорість можуть бути потужними </a:t>
            </a:r>
            <a:r>
              <a:rPr lang="uk-UA" sz="2800" dirty="0" smtClean="0"/>
              <a:t>інструментами</a:t>
            </a:r>
            <a:endParaRPr lang="uk-UA" sz="2800" dirty="0" smtClean="0"/>
          </a:p>
          <a:p>
            <a:pPr algn="just"/>
            <a:r>
              <a:rPr lang="ru-RU" sz="2800" dirty="0" smtClean="0"/>
              <a:t>Вимога повної відкритості </a:t>
            </a:r>
            <a:r>
              <a:rPr lang="ru-RU" sz="2800" dirty="0" smtClean="0"/>
              <a:t>власності та </a:t>
            </a:r>
            <a:r>
              <a:rPr lang="ru-RU" sz="2800" dirty="0"/>
              <a:t>фінансування</a:t>
            </a:r>
          </a:p>
          <a:p>
            <a:pPr algn="just"/>
            <a:r>
              <a:rPr lang="uk-UA" sz="2800" dirty="0" smtClean="0"/>
              <a:t>Зробити регуляторний процес повністю прозорим</a:t>
            </a:r>
          </a:p>
          <a:p>
            <a:pPr algn="just"/>
            <a:r>
              <a:rPr lang="uk-UA" sz="2800" dirty="0" smtClean="0"/>
              <a:t>Мати </a:t>
            </a:r>
            <a:r>
              <a:rPr lang="uk-UA" sz="2800" dirty="0"/>
              <a:t>чіткі механізми для вирішення спорів</a:t>
            </a:r>
            <a:endParaRPr lang="da-DK" sz="2800" dirty="0"/>
          </a:p>
          <a:p>
            <a:pPr algn="just"/>
            <a:r>
              <a:rPr lang="uk-UA" sz="2800" dirty="0" smtClean="0"/>
              <a:t>Корупція має бути викрита!</a:t>
            </a:r>
          </a:p>
          <a:p>
            <a:pPr algn="just"/>
            <a:r>
              <a:rPr lang="uk-UA" sz="2800" dirty="0" smtClean="0"/>
              <a:t>Це можливо </a:t>
            </a:r>
            <a:r>
              <a:rPr lang="da-DK" sz="2800" dirty="0" smtClean="0"/>
              <a:t>- </a:t>
            </a:r>
            <a:r>
              <a:rPr lang="uk-UA" sz="2800" dirty="0" smtClean="0"/>
              <a:t>як свідчить історія</a:t>
            </a:r>
            <a:endParaRPr lang="da-DK" sz="2800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00615593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/>
              <a:t>Наполягаючи на </a:t>
            </a:r>
            <a:r>
              <a:rPr lang="uk-UA" dirty="0" smtClean="0"/>
              <a:t>суспільному мовленні</a:t>
            </a:r>
            <a:endParaRPr lang="da-DK" dirty="0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da-DK" sz="2800" dirty="0"/>
          </a:p>
          <a:p>
            <a:pPr algn="just"/>
            <a:r>
              <a:rPr lang="uk-UA" sz="2800" dirty="0" smtClean="0"/>
              <a:t>Сильне суспільне мовлення  -  </a:t>
            </a:r>
            <a:r>
              <a:rPr lang="uk-UA" sz="2800" dirty="0"/>
              <a:t>фінансово і політично </a:t>
            </a:r>
            <a:r>
              <a:rPr lang="uk-UA" sz="2800" dirty="0" smtClean="0"/>
              <a:t>- є </a:t>
            </a:r>
            <a:r>
              <a:rPr lang="uk-UA" sz="2800" dirty="0"/>
              <a:t>важливою частиною </a:t>
            </a:r>
            <a:r>
              <a:rPr lang="uk-UA" sz="2800" dirty="0" smtClean="0"/>
              <a:t>вирішення</a:t>
            </a:r>
          </a:p>
          <a:p>
            <a:pPr algn="just"/>
            <a:r>
              <a:rPr lang="uk-UA" sz="2800" dirty="0" smtClean="0"/>
              <a:t>Суспільне мовлення</a:t>
            </a:r>
            <a:r>
              <a:rPr lang="da-DK" sz="2800" dirty="0" smtClean="0"/>
              <a:t> </a:t>
            </a:r>
            <a:r>
              <a:rPr lang="uk-UA" sz="2800" dirty="0" smtClean="0"/>
              <a:t>є</a:t>
            </a:r>
            <a:r>
              <a:rPr lang="da-DK" sz="2800" dirty="0" smtClean="0"/>
              <a:t> </a:t>
            </a:r>
            <a:r>
              <a:rPr lang="uk-UA" sz="2800" dirty="0" smtClean="0"/>
              <a:t>основою у багатьох Європейських </a:t>
            </a:r>
            <a:r>
              <a:rPr lang="uk-UA" sz="2800" dirty="0" smtClean="0"/>
              <a:t>демократіях</a:t>
            </a:r>
            <a:endParaRPr lang="da-DK" sz="2800" dirty="0"/>
          </a:p>
          <a:p>
            <a:pPr algn="just"/>
            <a:r>
              <a:rPr lang="uk-UA" sz="2800" dirty="0" smtClean="0"/>
              <a:t>Дійсний план Національної суспільної  телекомпанії України </a:t>
            </a:r>
            <a:r>
              <a:rPr lang="uk-UA" sz="2800" dirty="0"/>
              <a:t>буде мати позитивний вплив на демократичний процес і </a:t>
            </a:r>
            <a:r>
              <a:rPr lang="uk-UA" sz="2800" dirty="0" smtClean="0"/>
              <a:t>поліпшить роботу інших медіа</a:t>
            </a:r>
            <a:endParaRPr lang="da-DK" sz="2800" dirty="0"/>
          </a:p>
          <a:p>
            <a:endParaRPr lang="da-DK" sz="2800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17773657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/>
              <a:t>Підводячи підсумок: </a:t>
            </a:r>
            <a:r>
              <a:rPr lang="uk-UA" dirty="0" smtClean="0"/>
              <a:t>довга боротьба </a:t>
            </a:r>
            <a:r>
              <a:rPr lang="uk-UA" dirty="0"/>
              <a:t>за реальні демократичні цінності</a:t>
            </a:r>
            <a:endParaRPr lang="da-DK" dirty="0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endParaRPr lang="da-DK" sz="2800" dirty="0"/>
          </a:p>
          <a:p>
            <a:endParaRPr lang="da-DK" sz="2800" dirty="0"/>
          </a:p>
          <a:p>
            <a:pPr algn="just"/>
            <a:r>
              <a:rPr lang="uk-UA" sz="2800" dirty="0"/>
              <a:t>Справедливе висвітлення виборів є </a:t>
            </a:r>
            <a:r>
              <a:rPr lang="uk-UA" sz="2800" dirty="0" smtClean="0"/>
              <a:t>основним для демократії</a:t>
            </a:r>
          </a:p>
          <a:p>
            <a:pPr algn="just"/>
            <a:r>
              <a:rPr lang="uk-UA" sz="2800" dirty="0"/>
              <a:t>Якщо </a:t>
            </a:r>
            <a:r>
              <a:rPr lang="uk-UA" sz="2800" dirty="0" smtClean="0"/>
              <a:t>воно порушене, </a:t>
            </a:r>
            <a:r>
              <a:rPr lang="uk-UA" sz="2800" dirty="0"/>
              <a:t>суспільство повинно завдати </a:t>
            </a:r>
            <a:r>
              <a:rPr lang="uk-UA" sz="2800" dirty="0" smtClean="0"/>
              <a:t>удар у відповідь</a:t>
            </a:r>
          </a:p>
          <a:p>
            <a:pPr algn="just"/>
            <a:r>
              <a:rPr lang="uk-UA" sz="2800" dirty="0" smtClean="0"/>
              <a:t>Це потребує сильного законодавства </a:t>
            </a:r>
            <a:r>
              <a:rPr lang="uk-UA" sz="2800" dirty="0"/>
              <a:t>і нового способу мислення в політиці</a:t>
            </a:r>
            <a:endParaRPr lang="da-DK" sz="2800" dirty="0"/>
          </a:p>
          <a:p>
            <a:pPr algn="just"/>
            <a:r>
              <a:rPr lang="uk-UA" sz="2800" dirty="0" smtClean="0"/>
              <a:t>Також справедливість </a:t>
            </a:r>
            <a:r>
              <a:rPr lang="uk-UA" sz="2800" dirty="0"/>
              <a:t>і точність при висвітленні </a:t>
            </a:r>
            <a:r>
              <a:rPr lang="uk-UA" sz="2800" dirty="0" smtClean="0"/>
              <a:t>конфліктів</a:t>
            </a:r>
          </a:p>
          <a:p>
            <a:pPr algn="just"/>
            <a:r>
              <a:rPr lang="uk-UA" sz="2800" dirty="0"/>
              <a:t>Нове законодавство не може</a:t>
            </a:r>
            <a:r>
              <a:rPr lang="uk-UA" sz="2800" dirty="0" smtClean="0"/>
              <a:t> залишатись наодинці - </a:t>
            </a:r>
            <a:r>
              <a:rPr lang="uk-UA" sz="2800" dirty="0"/>
              <a:t>це довга</a:t>
            </a:r>
            <a:r>
              <a:rPr lang="uk-UA" sz="2800" dirty="0" smtClean="0"/>
              <a:t> боротьба за </a:t>
            </a:r>
            <a:r>
              <a:rPr lang="uk-UA" sz="2800" dirty="0"/>
              <a:t>цінності</a:t>
            </a:r>
            <a:endParaRPr lang="da-DK" sz="2800" dirty="0"/>
          </a:p>
          <a:p>
            <a:endParaRPr lang="da-DK" sz="2800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069914867"/>
      </p:ext>
    </p:extLst>
  </p:cSld>
  <p:clrMapOvr>
    <a:masterClrMapping/>
  </p:clrMapOvr>
</p:sld>
</file>

<file path=ppt/theme/theme1.xml><?xml version="1.0" encoding="utf-8"?>
<a:theme xmlns:a="http://schemas.openxmlformats.org/drawingml/2006/main" name="Ramme">
  <a:themeElements>
    <a:clrScheme name="Frame">
      <a:dk1>
        <a:srgbClr val="000000"/>
      </a:dk1>
      <a:lt1>
        <a:srgbClr val="FFFFFF"/>
      </a:lt1>
      <a:dk2>
        <a:srgbClr val="545454"/>
      </a:dk2>
      <a:lt2>
        <a:srgbClr val="BFBFBF"/>
      </a:lt2>
      <a:accent1>
        <a:srgbClr val="40BAD2"/>
      </a:accent1>
      <a:accent2>
        <a:srgbClr val="FAB900"/>
      </a:accent2>
      <a:accent3>
        <a:srgbClr val="90BB23"/>
      </a:accent3>
      <a:accent4>
        <a:srgbClr val="EE7008"/>
      </a:accent4>
      <a:accent5>
        <a:srgbClr val="1AB39F"/>
      </a:accent5>
      <a:accent6>
        <a:srgbClr val="D5393D"/>
      </a:accent6>
      <a:hlink>
        <a:srgbClr val="90BB23"/>
      </a:hlink>
      <a:folHlink>
        <a:srgbClr val="EE7008"/>
      </a:folHlink>
    </a:clrScheme>
    <a:fontScheme name="Frame">
      <a:majorFont>
        <a:latin typeface="Corbe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Fram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20000"/>
                <a:lumMod val="102000"/>
              </a:schemeClr>
            </a:gs>
            <a:gs pos="48000">
              <a:schemeClr val="phClr">
                <a:tint val="98000"/>
                <a:shade val="90000"/>
                <a:satMod val="110000"/>
                <a:lumMod val="103000"/>
              </a:schemeClr>
            </a:gs>
            <a:gs pos="100000">
              <a:schemeClr val="phClr">
                <a:tint val="98000"/>
                <a:shade val="80000"/>
                <a:satMod val="10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xmlns:a="http://schemas.openxmlformats.org/drawingml/2006/main" name="Frame" id="{F226E7A2-7162-461C-9490-D27D9DC04E43}" vid="{629A0216-3BBD-45C0-B63F-2683BEA18F6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TM03457475[[fn=Ramme]]</Template>
  <TotalTime>285</TotalTime>
  <Words>326</Words>
  <Application>Microsoft Macintosh PowerPoint</Application>
  <PresentationFormat>Custom</PresentationFormat>
  <Paragraphs>63</Paragraphs>
  <Slides>9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Ramme</vt:lpstr>
      <vt:lpstr>Медіа та вибори</vt:lpstr>
      <vt:lpstr>Починаючи з деяких особистих нотатків</vt:lpstr>
      <vt:lpstr>Нові медіа закони - контекст</vt:lpstr>
      <vt:lpstr>Великі проблеми - необхідність потужного втручання</vt:lpstr>
      <vt:lpstr>Політична реклама - різні традиції</vt:lpstr>
      <vt:lpstr>Регуляторні органи?</vt:lpstr>
      <vt:lpstr>Наполягаючи на прозорості</vt:lpstr>
      <vt:lpstr>Наполягаючи на суспільному мовленні</vt:lpstr>
      <vt:lpstr>Підводячи підсумок: довга боротьба за реальні демократичні цінності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Kyiv</dc:title>
  <dc:creator>Jacob</dc:creator>
  <cp:lastModifiedBy>Inna Zubar</cp:lastModifiedBy>
  <cp:revision>56</cp:revision>
  <dcterms:created xsi:type="dcterms:W3CDTF">2016-04-04T22:10:47Z</dcterms:created>
  <dcterms:modified xsi:type="dcterms:W3CDTF">2016-04-04T22:20:36Z</dcterms:modified>
</cp:coreProperties>
</file>