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17171"/>
    <a:srgbClr val="646464"/>
    <a:srgbClr val="9B9B9B"/>
    <a:srgbClr val="EEE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394" autoAdjust="0"/>
  </p:normalViewPr>
  <p:slideViewPr>
    <p:cSldViewPr snapToGrid="0" showGuides="1">
      <p:cViewPr>
        <p:scale>
          <a:sx n="66" d="100"/>
          <a:sy n="66" d="100"/>
        </p:scale>
        <p:origin x="-1188" y="-72"/>
      </p:cViewPr>
      <p:guideLst>
        <p:guide orient="horz" pos="2160"/>
        <p:guide pos="5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8" d="100"/>
          <a:sy n="178" d="100"/>
        </p:scale>
        <p:origin x="-57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C7F27-3F35-C348-A7B2-F69A620161E2}" type="datetimeFigureOut">
              <a:rPr lang="nl-NL" smtClean="0"/>
              <a:t>17-9-2015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9D320-CCF8-334E-8C41-0A87F0B8C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006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37DD8-B20A-47A6-AA94-FD478FAA3C28}" type="datetimeFigureOut">
              <a:rPr lang="nl-BE" smtClean="0"/>
              <a:pPr/>
              <a:t>17/09/2015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0D9C-0CD0-4097-81EC-9B83965EC08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67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16" y="293359"/>
            <a:ext cx="1858808" cy="8136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16000"/>
            <a:ext cx="7416000" cy="20880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40000"/>
            <a:ext cx="7416000" cy="1655762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sp>
        <p:nvSpPr>
          <p:cNvPr id="9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2901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eren 11"/>
          <p:cNvGrpSpPr/>
          <p:nvPr userDrawn="1"/>
        </p:nvGrpSpPr>
        <p:grpSpPr>
          <a:xfrm>
            <a:off x="288000" y="286525"/>
            <a:ext cx="8553506" cy="6265475"/>
            <a:chOff x="288000" y="288000"/>
            <a:chExt cx="8553506" cy="6265475"/>
          </a:xfrm>
        </p:grpSpPr>
        <p:sp>
          <p:nvSpPr>
            <p:cNvPr id="10" name="Rechthoek 9"/>
            <p:cNvSpPr>
              <a:spLocks/>
            </p:cNvSpPr>
            <p:nvPr userDrawn="1"/>
          </p:nvSpPr>
          <p:spPr>
            <a:xfrm>
              <a:off x="288000" y="288000"/>
              <a:ext cx="6767999" cy="62654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  <p:sp>
          <p:nvSpPr>
            <p:cNvPr id="11" name="Rechthoekige driehoek 10"/>
            <p:cNvSpPr/>
            <p:nvPr userDrawn="1"/>
          </p:nvSpPr>
          <p:spPr>
            <a:xfrm>
              <a:off x="7056000" y="288000"/>
              <a:ext cx="1785506" cy="6264000"/>
            </a:xfrm>
            <a:prstGeom prst="rt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4000" y="2520000"/>
            <a:ext cx="5342082" cy="1579711"/>
          </a:xfrm>
        </p:spPr>
        <p:txBody>
          <a:bodyPr anchor="b" anchorCtr="0">
            <a:noAutofit/>
          </a:bodyPr>
          <a:lstStyle>
            <a:lvl1pPr algn="l">
              <a:lnSpc>
                <a:spcPts val="5400"/>
              </a:lnSpc>
              <a:defRPr sz="54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04000" y="4174702"/>
            <a:ext cx="5354606" cy="1053708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sp>
        <p:nvSpPr>
          <p:cNvPr id="13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11" y="565282"/>
            <a:ext cx="15608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5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 userDrawn="1"/>
        </p:nvGrpSpPr>
        <p:grpSpPr>
          <a:xfrm>
            <a:off x="1476000" y="288000"/>
            <a:ext cx="7379999" cy="6265475"/>
            <a:chOff x="1476000" y="288000"/>
            <a:chExt cx="7379999" cy="6265475"/>
          </a:xfrm>
        </p:grpSpPr>
        <p:sp>
          <p:nvSpPr>
            <p:cNvPr id="8" name="Rechthoek 7"/>
            <p:cNvSpPr>
              <a:spLocks/>
            </p:cNvSpPr>
            <p:nvPr userDrawn="1"/>
          </p:nvSpPr>
          <p:spPr>
            <a:xfrm>
              <a:off x="3277896" y="288000"/>
              <a:ext cx="5578103" cy="62654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latin typeface="FlandersArtSans-Regular" panose="00000500000000000000" pitchFamily="2" charset="0"/>
              </a:endParaRPr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H="1">
              <a:off x="1476000" y="288000"/>
              <a:ext cx="1800000" cy="6264000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6052" y="2104574"/>
            <a:ext cx="3816000" cy="2484000"/>
          </a:xfrm>
        </p:spPr>
        <p:txBody>
          <a:bodyPr anchor="t" anchorCtr="0">
            <a:noAutofit/>
          </a:bodyPr>
          <a:lstStyle>
            <a:lvl1pPr algn="l">
              <a:lnSpc>
                <a:spcPts val="5400"/>
              </a:lnSpc>
              <a:defRPr sz="5400"/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000832" y="463162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spcBef>
                <a:spcPts val="0"/>
              </a:spcBef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9" y="293359"/>
            <a:ext cx="1644963" cy="720000"/>
          </a:xfrm>
          <a:prstGeom prst="rect">
            <a:avLst/>
          </a:prstGeom>
        </p:spPr>
      </p:pic>
      <p:sp>
        <p:nvSpPr>
          <p:cNvPr id="12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3636022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 algn="r"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8421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6858001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 dirty="0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1" y="0"/>
            <a:ext cx="6228000" cy="6858000"/>
            <a:chOff x="288001" y="288000"/>
            <a:chExt cx="6033505" cy="6265475"/>
          </a:xfrm>
        </p:grpSpPr>
        <p:sp>
          <p:nvSpPr>
            <p:cNvPr id="9" name="Rechthoek 8"/>
            <p:cNvSpPr>
              <a:spLocks/>
            </p:cNvSpPr>
            <p:nvPr userDrawn="1"/>
          </p:nvSpPr>
          <p:spPr>
            <a:xfrm flipV="1">
              <a:off x="288001" y="288000"/>
              <a:ext cx="4248000" cy="6265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V="1">
              <a:off x="4536000" y="288000"/>
              <a:ext cx="1785506" cy="6264000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28278"/>
            <a:ext cx="2141621" cy="365125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332000" y="756846"/>
            <a:ext cx="3456131" cy="1800000"/>
          </a:xfrm>
        </p:spPr>
        <p:txBody>
          <a:bodyPr anchor="b" anchorCtr="0">
            <a:noAutofit/>
          </a:bodyPr>
          <a:lstStyle>
            <a:lvl1pPr algn="l">
              <a:lnSpc>
                <a:spcPts val="3800"/>
              </a:lnSpc>
              <a:defRPr sz="37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332000" y="2987448"/>
            <a:ext cx="3112678" cy="2770098"/>
          </a:xfrm>
        </p:spPr>
        <p:txBody>
          <a:bodyPr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2100">
                <a:latin typeface="FlandersArtSans-Regular" panose="00000500000000000000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1018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4" y="5867918"/>
            <a:ext cx="1631963" cy="714310"/>
          </a:xfrm>
          <a:prstGeom prst="rect">
            <a:avLst/>
          </a:prstGeom>
        </p:spPr>
      </p:pic>
      <p:sp>
        <p:nvSpPr>
          <p:cNvPr id="1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6108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2"/>
          </p:nvPr>
        </p:nvSpPr>
        <p:spPr>
          <a:xfrm>
            <a:off x="287999" y="0"/>
            <a:ext cx="8856000" cy="6858000"/>
          </a:xfrm>
        </p:spPr>
        <p:txBody>
          <a:bodyPr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23200"/>
            <a:ext cx="3108049" cy="20736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0">
                <a:solidFill>
                  <a:schemeClr val="bg1"/>
                </a:solidFill>
                <a:latin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54400"/>
            <a:ext cx="7416000" cy="1656000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6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sp>
        <p:nvSpPr>
          <p:cNvPr id="15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pic>
        <p:nvPicPr>
          <p:cNvPr id="9" name="Tijdelijke aanduiding voor 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345" y="282764"/>
            <a:ext cx="1858808" cy="81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dirty="0" smtClean="0"/>
              <a:t> </a:t>
            </a:r>
            <a:r>
              <a:rPr lang="nl-BE" b="1" dirty="0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5176691" y="4191642"/>
            <a:ext cx="3408509" cy="211290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10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4" y="5857200"/>
            <a:ext cx="1631963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5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288000" y="3402000"/>
            <a:ext cx="8856000" cy="3456000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3686547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0" y="5862559"/>
            <a:ext cx="1631963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8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20146" y="1908000"/>
            <a:ext cx="3391854" cy="3780000"/>
          </a:xfrm>
        </p:spPr>
        <p:txBody>
          <a:bodyPr bIns="0"/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spcBef>
                <a:spcPts val="300"/>
              </a:spcBef>
              <a:defRPr sz="1600"/>
            </a:lvl3pPr>
            <a:lvl4pPr>
              <a:spcBef>
                <a:spcPts val="300"/>
              </a:spcBef>
              <a:defRPr sz="1600"/>
            </a:lvl4pPr>
            <a:lvl5pPr>
              <a:spcBef>
                <a:spcPts val="300"/>
              </a:spcBef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2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dirty="0" smtClean="0"/>
              <a:t> </a:t>
            </a:r>
            <a:r>
              <a:rPr lang="nl-BE" b="1" dirty="0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294228" y="1908000"/>
            <a:ext cx="3708000" cy="3780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5" y="5857200"/>
            <a:ext cx="1631963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1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08000"/>
            <a:ext cx="3708000" cy="3780000"/>
          </a:xfrm>
        </p:spPr>
        <p:txBody>
          <a:bodyPr bIns="0"/>
          <a:lstStyle>
            <a:lvl1pPr>
              <a:spcBef>
                <a:spcPts val="300"/>
              </a:spcBef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dirty="0" smtClean="0"/>
              <a:t> </a:t>
            </a:r>
            <a:r>
              <a:rPr lang="nl-BE" b="1" dirty="0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5040000" y="1908000"/>
            <a:ext cx="3672000" cy="3780000"/>
          </a:xfrm>
        </p:spPr>
        <p:txBody>
          <a:bodyPr bIns="0"/>
          <a:lstStyle>
            <a:lvl1pPr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68" y="5873276"/>
            <a:ext cx="1631963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17/09/2015</a:t>
            </a:fld>
            <a:r>
              <a:rPr lang="nl-BE" dirty="0" smtClean="0"/>
              <a:t> </a:t>
            </a:r>
            <a:r>
              <a:rPr lang="nl-BE" b="1" dirty="0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ArtSans-Regular" panose="00000500000000000000" pitchFamily="2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ArtSans-Regular" panose="00000500000000000000" pitchFamily="2" charset="0"/>
              </a:defRPr>
            </a:lvl3pPr>
            <a:lvl4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4pPr>
            <a:lvl5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5" y="5862559"/>
            <a:ext cx="1631963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133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0"/>
          </p:nvPr>
        </p:nvSpPr>
        <p:spPr>
          <a:xfrm>
            <a:off x="288000" y="288000"/>
            <a:ext cx="8568000" cy="6264000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/>
          </a:p>
        </p:txBody>
      </p:sp>
      <p:grpSp>
        <p:nvGrpSpPr>
          <p:cNvPr id="16" name="Groeperen 15"/>
          <p:cNvGrpSpPr/>
          <p:nvPr userDrawn="1"/>
        </p:nvGrpSpPr>
        <p:grpSpPr>
          <a:xfrm>
            <a:off x="288001" y="288000"/>
            <a:ext cx="6033505" cy="6265475"/>
            <a:chOff x="288001" y="288000"/>
            <a:chExt cx="6033505" cy="6265475"/>
          </a:xfrm>
        </p:grpSpPr>
        <p:sp>
          <p:nvSpPr>
            <p:cNvPr id="12" name="Rechthoek 11"/>
            <p:cNvSpPr>
              <a:spLocks/>
            </p:cNvSpPr>
            <p:nvPr userDrawn="1"/>
          </p:nvSpPr>
          <p:spPr>
            <a:xfrm>
              <a:off x="288001" y="288000"/>
              <a:ext cx="4248000" cy="6265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  <p:sp>
          <p:nvSpPr>
            <p:cNvPr id="13" name="Rechthoekige driehoek 12"/>
            <p:cNvSpPr/>
            <p:nvPr userDrawn="1"/>
          </p:nvSpPr>
          <p:spPr>
            <a:xfrm>
              <a:off x="4536000" y="288000"/>
              <a:ext cx="1785506" cy="6264000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2000" y="2556000"/>
            <a:ext cx="3816000" cy="1943998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5200"/>
              </a:lnSpc>
              <a:defRPr sz="52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3577" y="465097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70" y="565282"/>
            <a:ext cx="1560875" cy="720000"/>
          </a:xfrm>
          <a:prstGeom prst="rect">
            <a:avLst/>
          </a:prstGeom>
        </p:spPr>
      </p:pic>
      <p:sp>
        <p:nvSpPr>
          <p:cNvPr id="14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7351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6140"/>
            <a:ext cx="7416000" cy="36720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60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FD6BEBD5-99F3-4C1B-B5AF-C9279F4847C2}" type="datetimeFigureOut">
              <a:rPr lang="nl-BE" smtClean="0"/>
              <a:pPr/>
              <a:t>17/09/2015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60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1" y="0"/>
            <a:ext cx="288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822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2" r:id="rId3"/>
    <p:sldLayoutId id="2147483674" r:id="rId4"/>
    <p:sldLayoutId id="2147483678" r:id="rId5"/>
    <p:sldLayoutId id="2147483650" r:id="rId6"/>
    <p:sldLayoutId id="2147483652" r:id="rId7"/>
    <p:sldLayoutId id="2147483655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800"/>
        </a:lnSpc>
        <a:spcBef>
          <a:spcPts val="0"/>
        </a:spcBef>
        <a:buNone/>
        <a:defRPr sz="3700" b="0" i="0" kern="1200">
          <a:solidFill>
            <a:schemeClr val="tx1"/>
          </a:solidFill>
          <a:latin typeface="FlandersArtSans-Bold" panose="00000800000000000000" pitchFamily="2" charset="0"/>
          <a:ea typeface="+mj-ea"/>
          <a:cs typeface="FlandersArtSans-Bold" panose="00000800000000000000" pitchFamily="2" charset="0"/>
        </a:defRPr>
      </a:lvl1pPr>
    </p:titleStyle>
    <p:bodyStyle>
      <a:lvl1pPr marL="288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0"/>
        </a:buBlip>
        <a:defRPr sz="2200" kern="1200" spc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indent="-288000" algn="l" defTabSz="914400" rtl="0" eaLnBrk="1" latinLnBrk="0" hangingPunct="1">
        <a:lnSpc>
          <a:spcPct val="90000"/>
        </a:lnSpc>
        <a:spcBef>
          <a:spcPts val="300"/>
        </a:spcBef>
        <a:buSzPct val="70000"/>
        <a:buFontTx/>
        <a:buBlip>
          <a:blip r:embed="rId11"/>
        </a:buBlip>
        <a:defRPr sz="2200" kern="1200" spc="0">
          <a:solidFill>
            <a:schemeClr val="bg1">
              <a:lumMod val="50000"/>
            </a:schemeClr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2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indent="-288000" algn="l" defTabSz="914400" rtl="0" eaLnBrk="1" latinLnBrk="0" hangingPunct="1">
        <a:lnSpc>
          <a:spcPct val="90000"/>
        </a:lnSpc>
        <a:spcBef>
          <a:spcPts val="300"/>
        </a:spcBef>
        <a:buSzPct val="75000"/>
        <a:buFontTx/>
        <a:buBlip>
          <a:blip r:embed="rId13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0"/>
        </a:buBlip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96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FD6BEBD5-99F3-4C1B-B5AF-C9279F4847C2}" type="datetimeFigureOut">
              <a:rPr lang="nl-BE" smtClean="0"/>
              <a:pPr/>
              <a:t>17/09/2015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96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96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5200"/>
            <a:ext cx="7444800" cy="43524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415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7" r:id="rId3"/>
    <p:sldLayoutId id="2147483676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700" kern="1200">
          <a:solidFill>
            <a:schemeClr val="tx1"/>
          </a:solidFill>
          <a:latin typeface="FlandersArtSans-Bold" panose="00000800000000000000" pitchFamily="2" charset="0"/>
          <a:ea typeface="+mj-ea"/>
          <a:cs typeface="+mj-cs"/>
        </a:defRPr>
      </a:lvl1pPr>
    </p:titleStyle>
    <p:bodyStyle>
      <a:lvl1pPr marL="288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200" kern="1200" spc="0" baseline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7"/>
        </a:buBlip>
        <a:tabLst/>
        <a:defRPr sz="2200" kern="1200" spc="0" baseline="0">
          <a:solidFill>
            <a:srgbClr val="9B9B9B"/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85000"/>
        <a:buFontTx/>
        <a:buBlip>
          <a:blip r:embed="rId8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9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be/url?sa=i&amp;rct=j&amp;q=&amp;esrc=s&amp;frm=1&amp;source=images&amp;cd=&amp;cad=rja&amp;docid=ilRcLCTnMYLCHM&amp;tbnid=K2ptrCHnHz95HM:&amp;ved=0CAUQjRw&amp;url=http://www.at-a-lanta.nl/tisdat/veganisme_tisdat.html&amp;ei=6cBKUu_kC9Ca1AWe0IH4BA&amp;bvm=bv.53371865,d.bGE&amp;psig=AFQjCNFpQtEcRE0sRXCkCDMmm2AaRt7CZg&amp;ust=1380717082157336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edwin.lefebre@kb.vlaanderen.be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Landscape </a:t>
            </a:r>
            <a:r>
              <a:rPr lang="nl-B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l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Transfrontier Cooperation – 1 </a:t>
            </a:r>
            <a:r>
              <a:rPr lang="nl-B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l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nl-B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nl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 – Andorra 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Afbeelding 4" descr="http://www.at-a-lanta.nl/tisdat/prikkeldraad_schaar_doorknippen.gif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3145631"/>
            <a:ext cx="23241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8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Union: EGTC </a:t>
            </a:r>
            <a:endParaRPr lang="fr-FR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 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</a:p>
          <a:p>
            <a:pPr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4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instrument to choose for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inter-territorial cooperation?</a:t>
            </a:r>
            <a:r>
              <a:rPr lang="en-US" b="1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determine what kind of cooperation you want and them choose the appropriate form or structure for it, and not the opposite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nl-BE" dirty="0" smtClean="0"/>
          </a:p>
          <a:p>
            <a:pPr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examples of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cooperation with regard to landscapes </a:t>
            </a:r>
          </a:p>
          <a:p>
            <a:pPr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Countries Park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nature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parks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Grande Région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Border Park "De Zoom –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Kalmthoutse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010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attention!</a:t>
            </a:r>
            <a:r>
              <a:rPr lang="en-US" sz="2800" b="1" dirty="0">
                <a:solidFill>
                  <a:schemeClr val="accent2"/>
                </a:solidFill>
              </a:rPr>
              <a:t/>
            </a:r>
            <a:br>
              <a:rPr lang="en-US" sz="2800" b="1" dirty="0">
                <a:solidFill>
                  <a:schemeClr val="accent2"/>
                </a:solidFill>
              </a:rPr>
            </a:b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endParaRPr lang="fr-FR" dirty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en-US" u="sng" dirty="0">
                <a:solidFill>
                  <a:schemeClr val="accent2"/>
                </a:solidFill>
                <a:hlinkClick r:id="rId2"/>
              </a:rPr>
              <a:t>edwin.lefebre@kb.vlaanderen.be</a:t>
            </a:r>
            <a:endParaRPr lang="fr-FR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 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nl-BE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 algn="just">
              <a:buFont typeface="+mj-lt"/>
              <a:buAutoNum type="arabicPeriod"/>
            </a:pPr>
            <a:endParaRPr lang="nl-BE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nl-BE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</a:t>
            </a:r>
          </a:p>
          <a:p>
            <a:pPr marL="457200" indent="-457200" algn="just">
              <a:buFont typeface="+mj-lt"/>
              <a:buAutoNum type="arabicPeriod"/>
            </a:pPr>
            <a:endParaRPr lang="nl-BE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nl-BE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</a:t>
            </a:r>
          </a:p>
          <a:p>
            <a:pPr marL="457200" indent="-457200" algn="just">
              <a:buFont typeface="+mj-lt"/>
              <a:buAutoNum type="arabicPeriod"/>
            </a:pPr>
            <a:endParaRPr lang="nl-BE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instrument to choose for </a:t>
            </a:r>
            <a:r>
              <a:rPr lang="en-US" sz="2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inter-territorial cooperation? </a:t>
            </a:r>
            <a:endParaRPr lang="en-US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marL="457200" lvl="0" indent="-457200">
              <a:buFont typeface="+mj-lt"/>
              <a:buAutoNum type="arabicPeriod"/>
            </a:pPr>
            <a:endParaRPr lang="fr-FR" b="1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nl-BE" dirty="0" smtClean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73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nl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transfrontier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inter-territorial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cooperation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nl-B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 cooperation has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nl-B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 cooperation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agreements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endParaRPr lang="nl-BE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nl-B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(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nl-BE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l-B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European Union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4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- 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Framework Convention on 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nl-B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as the Madrid Convention,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signed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21 May 1980</a:t>
            </a:r>
          </a:p>
          <a:p>
            <a:pPr algn="just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States are required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efforts to facilitate and to promote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cooperation between local and regional authorities on both sides of the border, within the scope of their respective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powers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96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</a:t>
            </a:r>
            <a:r>
              <a:rPr lang="nl-B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Protocol No. 1 to the Framework Convention 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B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Signed</a:t>
            </a:r>
            <a:r>
              <a:rPr lang="nl-B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9 November 1995</a:t>
            </a:r>
          </a:p>
          <a:p>
            <a:pPr algn="just"/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Framework Convention by expressly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of local and regional authorities to conclude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co-operation agreements, the validity in domestic law of the acts and decisions made in the framework of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transfrontier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co-operation agreement, and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personality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any co-operation body set up under such an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 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7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Protocol No.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Framework Convention </a:t>
            </a:r>
            <a:endParaRPr lang="fr-FR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B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Signed</a:t>
            </a:r>
            <a:r>
              <a:rPr lang="nl-B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nl-B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nl-B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lang="nl-B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akes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Framework Convention and the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Protocol No. 1 mutatis mutandis applicable on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inter-territorial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local and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B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Protocol No.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Framework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ECG </a:t>
            </a:r>
            <a:endParaRPr lang="fr-FR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1" dirty="0" smtClean="0"/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status, establishment and operation of 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Euroregional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Cooperation Groupings 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ECG)”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nl-B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legal person, governed by the law of the Member State in which it has its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headquarters</a:t>
            </a:r>
          </a:p>
          <a:p>
            <a:pPr algn="just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70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 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Protocol No. 3 to the Framework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ECG</a:t>
            </a:r>
            <a:endParaRPr lang="fr-FR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63771" y="1813600"/>
            <a:ext cx="7416000" cy="3672000"/>
          </a:xfrm>
        </p:spPr>
        <p:txBody>
          <a:bodyPr/>
          <a:lstStyle/>
          <a:p>
            <a:endParaRPr lang="fr-FR" b="1" dirty="0" smtClean="0"/>
          </a:p>
          <a:p>
            <a:pPr algn="just"/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administrative and judicial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has been drafted in order to facilitate the implementation of this Protocol. It contains more detailed, but optional provisions for the establishment and operation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ECGs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66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Union: EGTC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1082/2006 of the 5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July 2006 provides for the establishment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cooperative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groupings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groupings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territorial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co-operation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(EGTC)” and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conditions for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Regulation has been modified by the Regulation No. 1302/2013 of the 17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December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EGTC’s have been established. 12 are under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50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logo VO - kopie">
  <a:themeElements>
    <a:clrScheme name="Vlaamse overheid presentatie">
      <a:dk1>
        <a:srgbClr val="373636"/>
      </a:dk1>
      <a:lt1>
        <a:sysClr val="window" lastClr="FFFFFF"/>
      </a:lt1>
      <a:dk2>
        <a:srgbClr val="6B6B6B"/>
      </a:dk2>
      <a:lt2>
        <a:srgbClr val="F6F5F3"/>
      </a:lt2>
      <a:accent1>
        <a:srgbClr val="FFF200"/>
      </a:accent1>
      <a:accent2>
        <a:srgbClr val="373636"/>
      </a:accent2>
      <a:accent3>
        <a:srgbClr val="E5DA04"/>
      </a:accent3>
      <a:accent4>
        <a:srgbClr val="6B6B6B"/>
      </a:accent4>
      <a:accent5>
        <a:srgbClr val="D5D5D5"/>
      </a:accent5>
      <a:accent6>
        <a:srgbClr val="989898"/>
      </a:accent6>
      <a:hlink>
        <a:srgbClr val="3C96BE"/>
      </a:hlink>
      <a:folHlink>
        <a:srgbClr val="AA78AA"/>
      </a:folHlink>
    </a:clrScheme>
    <a:fontScheme name="Vlaamse overheid presentatie">
      <a:majorFont>
        <a:latin typeface="FlandersArtSans-Medium"/>
        <a:ea typeface=""/>
        <a:cs typeface=""/>
      </a:majorFont>
      <a:minorFont>
        <a:latin typeface="FlandersArtSerif-Regular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e_VO.potx" id="{7AB0AA7F-90C7-4DB1-9791-B98BE5007A2C}" vid="{D2F0DD5C-7E50-4920-B7D3-BD639FE43863}"/>
    </a:ext>
  </a:extLst>
</a:theme>
</file>

<file path=ppt/theme/theme2.xml><?xml version="1.0" encoding="utf-8"?>
<a:theme xmlns:a="http://schemas.openxmlformats.org/drawingml/2006/main" name="Aangepast ontwerp">
  <a:themeElements>
    <a:clrScheme name="Vlaamse overheid">
      <a:dk1>
        <a:sysClr val="windowText" lastClr="000000"/>
      </a:dk1>
      <a:lt1>
        <a:sysClr val="window" lastClr="FFFFFF"/>
      </a:lt1>
      <a:dk2>
        <a:srgbClr val="EEEEE7"/>
      </a:dk2>
      <a:lt2>
        <a:srgbClr val="FFFF0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e_VO.potx" id="{7AB0AA7F-90C7-4DB1-9791-B98BE5007A2C}" vid="{C875C828-9506-4BA7-9BF7-6C09D07CC53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Presentatie_logo VO - kopie</Template>
  <TotalTime>436</TotalTime>
  <Words>480</Words>
  <Application>Microsoft Office PowerPoint</Application>
  <PresentationFormat>Diavoorstelling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Presentatie_logo VO - kopie</vt:lpstr>
      <vt:lpstr>Aangepast ontwerp</vt:lpstr>
      <vt:lpstr>Landscape and Transfrontier Cooperation – 1 and 2 October 2015 – Andorra </vt:lpstr>
      <vt:lpstr>Content </vt:lpstr>
      <vt:lpstr>Introduction </vt:lpstr>
      <vt:lpstr>Council of Europe - European Framework Convention on transfrontier cooperation </vt:lpstr>
      <vt:lpstr>Council of Europe - Additional Protocol No. 1 to the Framework Convention </vt:lpstr>
      <vt:lpstr>Council of Europe - Additional Protocol No. 2 to the Framework Convention </vt:lpstr>
      <vt:lpstr>Council of Europe - Additional Protocol No. 3 to the Framework Convention: ECG </vt:lpstr>
      <vt:lpstr>Council of Europe - Additional Protocol No. 3 to the Framework Convention: ECG</vt:lpstr>
      <vt:lpstr>European Union: EGTC </vt:lpstr>
      <vt:lpstr>European Union: EGTC </vt:lpstr>
      <vt:lpstr>What kind of instrument to choose for transfrontier and inter-territorial cooperation?  </vt:lpstr>
      <vt:lpstr>Thank you for your attention! </vt:lpstr>
    </vt:vector>
  </TitlesOfParts>
  <Company>Vlaamse 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Maes, Peter BZ</dc:creator>
  <cp:lastModifiedBy>Lefebre, Edwin</cp:lastModifiedBy>
  <cp:revision>17</cp:revision>
  <dcterms:created xsi:type="dcterms:W3CDTF">2014-10-30T15:56:26Z</dcterms:created>
  <dcterms:modified xsi:type="dcterms:W3CDTF">2015-09-17T11:44:19Z</dcterms:modified>
</cp:coreProperties>
</file>