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5" r:id="rId2"/>
    <p:sldId id="423" r:id="rId3"/>
    <p:sldId id="442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</p:sldIdLst>
  <p:sldSz cx="9144000" cy="6858000" type="screen4x3"/>
  <p:notesSz cx="6783388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74B65"/>
    <a:srgbClr val="82344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82"/>
    </p:cViewPr>
  </p:sorterViewPr>
  <p:notesViewPr>
    <p:cSldViewPr>
      <p:cViewPr>
        <p:scale>
          <a:sx n="100" d="100"/>
          <a:sy n="100" d="100"/>
        </p:scale>
        <p:origin x="-252" y="2370"/>
      </p:cViewPr>
      <p:guideLst>
        <p:guide orient="horz" pos="3127"/>
        <p:guide pos="213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37688" cy="496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92" tIns="0" rIns="19292" bIns="0" numCol="1" anchor="t" anchorCtr="0" compatLnSpc="1">
            <a:prstTxWarp prst="textNoShape">
              <a:avLst/>
            </a:prstTxWarp>
          </a:bodyPr>
          <a:lstStyle>
            <a:lvl1pPr>
              <a:defRPr sz="1000" b="0" i="1">
                <a:effectLst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5700" y="1"/>
            <a:ext cx="2937688" cy="496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92" tIns="0" rIns="19292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effectLst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9300"/>
            <a:ext cx="4946650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300" y="4714427"/>
            <a:ext cx="4976788" cy="446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4" tIns="46623" rIns="93244" bIns="46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468"/>
            <a:ext cx="2937688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92" tIns="0" rIns="19292" bIns="0" numCol="1" anchor="b" anchorCtr="0" compatLnSpc="1">
            <a:prstTxWarp prst="textNoShape">
              <a:avLst/>
            </a:prstTxWarp>
          </a:bodyPr>
          <a:lstStyle>
            <a:lvl1pPr>
              <a:defRPr sz="1000" b="0" i="1">
                <a:effectLst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5700" y="9430468"/>
            <a:ext cx="2937688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92" tIns="0" rIns="19292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effectLst/>
              </a:defRPr>
            </a:lvl1pPr>
          </a:lstStyle>
          <a:p>
            <a:fld id="{17D1BF55-038D-4C24-94D2-457119F1C1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C7D059-5B03-4D70-9295-D2C407FC5FFF}" type="slidenum">
              <a:rPr lang="en-US"/>
              <a:pPr/>
              <a:t>1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Two papers to talk about.  Enabling and Funding.  Obviously, there is a clear link, but for the purposes of drafting the White Paper, we have taken each topic separately.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7689-3E1E-40C7-8B76-E9CD8C336509}" type="slidenum">
              <a:rPr lang="en-US"/>
              <a:pPr/>
              <a:t>10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030" y="4829176"/>
            <a:ext cx="4976788" cy="4468765"/>
          </a:xfrm>
          <a:noFill/>
          <a:ln/>
        </p:spPr>
        <p:txBody>
          <a:bodyPr/>
          <a:lstStyle/>
          <a:p>
            <a:r>
              <a:rPr lang="en-US"/>
              <a:t>It is important to recognise the importance of the direct support provided by staff in agencies  such as VECs, Health Boards, local authorities and indeed in area-based partnerships to community and voluntary groups working in their particular areas.</a:t>
            </a:r>
          </a:p>
          <a:p>
            <a:r>
              <a:rPr lang="en-US"/>
              <a:t>We have 3 specialised bodies at national level - CPA, NSSB and AMD.  Chairpersons to be asked to come together to examine areas of commonality and potential for greater synergy and bring forward concrete proposals in that regard.</a:t>
            </a:r>
          </a:p>
          <a:p>
            <a:r>
              <a:rPr lang="en-US"/>
              <a:t>The 4 papers also look at the CDP support structure and a similar support structure provided by Aontas for WENDI.  This is a very successful model which could be used in other funding programmes.</a:t>
            </a:r>
          </a:p>
          <a:p>
            <a:r>
              <a:rPr lang="en-US"/>
              <a:t>National umbrella bodies and networks have, as well as their primary representation role, a support role, in terms of information and training for example.  There are also local networks and  specialised training and other support organisations that have emerged in recent years.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7689-3E1E-40C7-8B76-E9CD8C336509}" type="slidenum">
              <a:rPr lang="en-US"/>
              <a:pPr/>
              <a:t>11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030" y="4829176"/>
            <a:ext cx="4976788" cy="4468765"/>
          </a:xfrm>
          <a:noFill/>
          <a:ln/>
        </p:spPr>
        <p:txBody>
          <a:bodyPr/>
          <a:lstStyle/>
          <a:p>
            <a:r>
              <a:rPr lang="en-US"/>
              <a:t>It is important to recognise the importance of the direct support provided by staff in agencies  such as VECs, Health Boards, local authorities and indeed in area-based partnerships to community and voluntary groups working in their particular areas.</a:t>
            </a:r>
          </a:p>
          <a:p>
            <a:r>
              <a:rPr lang="en-US"/>
              <a:t>We have 3 specialised bodies at national level - CPA, NSSB and AMD.  Chairpersons to be asked to come together to examine areas of commonality and potential for greater synergy and bring forward concrete proposals in that regard.</a:t>
            </a:r>
          </a:p>
          <a:p>
            <a:r>
              <a:rPr lang="en-US"/>
              <a:t>The 4 papers also look at the CDP support structure and a similar support structure provided by Aontas for WENDI.  This is a very successful model which could be used in other funding programmes.</a:t>
            </a:r>
          </a:p>
          <a:p>
            <a:r>
              <a:rPr lang="en-US"/>
              <a:t>National umbrella bodies and networks have, as well as their primary representation role, a support role, in terms of information and training for example.  There are also local networks and  specialised training and other support organisations that have emerged in recent years.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7689-3E1E-40C7-8B76-E9CD8C336509}" type="slidenum">
              <a:rPr lang="en-US"/>
              <a:pPr/>
              <a:t>12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030" y="4829176"/>
            <a:ext cx="4976788" cy="4468765"/>
          </a:xfrm>
          <a:noFill/>
          <a:ln/>
        </p:spPr>
        <p:txBody>
          <a:bodyPr/>
          <a:lstStyle/>
          <a:p>
            <a:r>
              <a:rPr lang="en-US"/>
              <a:t>It is important to recognise the importance of the direct support provided by staff in agencies  such as VECs, Health Boards, local authorities and indeed in area-based partnerships to community and voluntary groups working in their particular areas.</a:t>
            </a:r>
          </a:p>
          <a:p>
            <a:r>
              <a:rPr lang="en-US"/>
              <a:t>We have 3 specialised bodies at national level - CPA, NSSB and AMD.  Chairpersons to be asked to come together to examine areas of commonality and potential for greater synergy and bring forward concrete proposals in that regard.</a:t>
            </a:r>
          </a:p>
          <a:p>
            <a:r>
              <a:rPr lang="en-US"/>
              <a:t>The 4 papers also look at the CDP support structure and a similar support structure provided by Aontas for WENDI.  This is a very successful model which could be used in other funding programmes.</a:t>
            </a:r>
          </a:p>
          <a:p>
            <a:r>
              <a:rPr lang="en-US"/>
              <a:t>National umbrella bodies and networks have, as well as their primary representation role, a support role, in terms of information and training for example.  There are also local networks and  specialised training and other support organisations that have emerged in recent years.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7689-3E1E-40C7-8B76-E9CD8C336509}" type="slidenum">
              <a:rPr lang="en-US"/>
              <a:pPr/>
              <a:t>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030" y="4829176"/>
            <a:ext cx="4976788" cy="4468765"/>
          </a:xfrm>
          <a:noFill/>
          <a:ln/>
        </p:spPr>
        <p:txBody>
          <a:bodyPr/>
          <a:lstStyle/>
          <a:p>
            <a:r>
              <a:rPr lang="en-US"/>
              <a:t>It is important to recognise the importance of the direct support provided by staff in agencies  such as VECs, Health Boards, local authorities and indeed in area-based partnerships to community and voluntary groups working in their particular areas.</a:t>
            </a:r>
          </a:p>
          <a:p>
            <a:r>
              <a:rPr lang="en-US"/>
              <a:t>We have 3 specialised bodies at national level - CPA, NSSB and AMD.  Chairpersons to be asked to come together to examine areas of commonality and potential for greater synergy and bring forward concrete proposals in that regard.</a:t>
            </a:r>
          </a:p>
          <a:p>
            <a:r>
              <a:rPr lang="en-US"/>
              <a:t>The 4 papers also look at the CDP support structure and a similar support structure provided by Aontas for WENDI.  This is a very successful model which could be used in other funding programmes.</a:t>
            </a:r>
          </a:p>
          <a:p>
            <a:r>
              <a:rPr lang="en-US"/>
              <a:t>National umbrella bodies and networks have, as well as their primary representation role, a support role, in terms of information and training for example.  There are also local networks and  specialised training and other support organisations that have emerged in recent years.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7689-3E1E-40C7-8B76-E9CD8C336509}" type="slidenum">
              <a:rPr lang="en-US"/>
              <a:pPr/>
              <a:t>3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030" y="4829176"/>
            <a:ext cx="4976788" cy="4468765"/>
          </a:xfrm>
          <a:noFill/>
          <a:ln/>
        </p:spPr>
        <p:txBody>
          <a:bodyPr/>
          <a:lstStyle/>
          <a:p>
            <a:r>
              <a:rPr lang="en-US"/>
              <a:t>It is important to recognise the importance of the direct support provided by staff in agencies  such as VECs, Health Boards, local authorities and indeed in area-based partnerships to community and voluntary groups working in their particular areas.</a:t>
            </a:r>
          </a:p>
          <a:p>
            <a:r>
              <a:rPr lang="en-US"/>
              <a:t>We have 3 specialised bodies at national level - CPA, NSSB and AMD.  Chairpersons to be asked to come together to examine areas of commonality and potential for greater synergy and bring forward concrete proposals in that regard.</a:t>
            </a:r>
          </a:p>
          <a:p>
            <a:r>
              <a:rPr lang="en-US"/>
              <a:t>The 4 papers also look at the CDP support structure and a similar support structure provided by Aontas for WENDI.  This is a very successful model which could be used in other funding programmes.</a:t>
            </a:r>
          </a:p>
          <a:p>
            <a:r>
              <a:rPr lang="en-US"/>
              <a:t>National umbrella bodies and networks have, as well as their primary representation role, a support role, in terms of information and training for example.  There are also local networks and  specialised training and other support organisations that have emerged in recent years.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7689-3E1E-40C7-8B76-E9CD8C336509}" type="slidenum">
              <a:rPr lang="en-US"/>
              <a:pPr/>
              <a:t>4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030" y="4829176"/>
            <a:ext cx="4976788" cy="4468765"/>
          </a:xfrm>
          <a:noFill/>
          <a:ln/>
        </p:spPr>
        <p:txBody>
          <a:bodyPr/>
          <a:lstStyle/>
          <a:p>
            <a:r>
              <a:rPr lang="en-US"/>
              <a:t>It is important to recognise the importance of the direct support provided by staff in agencies  such as VECs, Health Boards, local authorities and indeed in area-based partnerships to community and voluntary groups working in their particular areas.</a:t>
            </a:r>
          </a:p>
          <a:p>
            <a:r>
              <a:rPr lang="en-US"/>
              <a:t>We have 3 specialised bodies at national level - CPA, NSSB and AMD.  Chairpersons to be asked to come together to examine areas of commonality and potential for greater synergy and bring forward concrete proposals in that regard.</a:t>
            </a:r>
          </a:p>
          <a:p>
            <a:r>
              <a:rPr lang="en-US"/>
              <a:t>The 4 papers also look at the CDP support structure and a similar support structure provided by Aontas for WENDI.  This is a very successful model which could be used in other funding programmes.</a:t>
            </a:r>
          </a:p>
          <a:p>
            <a:r>
              <a:rPr lang="en-US"/>
              <a:t>National umbrella bodies and networks have, as well as their primary representation role, a support role, in terms of information and training for example.  There are also local networks and  specialised training and other support organisations that have emerged in recent years.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7689-3E1E-40C7-8B76-E9CD8C336509}" type="slidenum">
              <a:rPr lang="en-US"/>
              <a:pPr/>
              <a:t>5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030" y="4829176"/>
            <a:ext cx="4976788" cy="4468765"/>
          </a:xfrm>
          <a:noFill/>
          <a:ln/>
        </p:spPr>
        <p:txBody>
          <a:bodyPr/>
          <a:lstStyle/>
          <a:p>
            <a:r>
              <a:rPr lang="en-US"/>
              <a:t>It is important to recognise the importance of the direct support provided by staff in agencies  such as VECs, Health Boards, local authorities and indeed in area-based partnerships to community and voluntary groups working in their particular areas.</a:t>
            </a:r>
          </a:p>
          <a:p>
            <a:r>
              <a:rPr lang="en-US"/>
              <a:t>We have 3 specialised bodies at national level - CPA, NSSB and AMD.  Chairpersons to be asked to come together to examine areas of commonality and potential for greater synergy and bring forward concrete proposals in that regard.</a:t>
            </a:r>
          </a:p>
          <a:p>
            <a:r>
              <a:rPr lang="en-US"/>
              <a:t>The 4 papers also look at the CDP support structure and a similar support structure provided by Aontas for WENDI.  This is a very successful model which could be used in other funding programmes.</a:t>
            </a:r>
          </a:p>
          <a:p>
            <a:r>
              <a:rPr lang="en-US"/>
              <a:t>National umbrella bodies and networks have, as well as their primary representation role, a support role, in terms of information and training for example.  There are also local networks and  specialised training and other support organisations that have emerged in recent years.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7689-3E1E-40C7-8B76-E9CD8C336509}" type="slidenum">
              <a:rPr lang="en-US"/>
              <a:pPr/>
              <a:t>6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030" y="4829176"/>
            <a:ext cx="4976788" cy="4468765"/>
          </a:xfrm>
          <a:noFill/>
          <a:ln/>
        </p:spPr>
        <p:txBody>
          <a:bodyPr/>
          <a:lstStyle/>
          <a:p>
            <a:r>
              <a:rPr lang="en-US"/>
              <a:t>It is important to recognise the importance of the direct support provided by staff in agencies  such as VECs, Health Boards, local authorities and indeed in area-based partnerships to community and voluntary groups working in their particular areas.</a:t>
            </a:r>
          </a:p>
          <a:p>
            <a:r>
              <a:rPr lang="en-US"/>
              <a:t>We have 3 specialised bodies at national level - CPA, NSSB and AMD.  Chairpersons to be asked to come together to examine areas of commonality and potential for greater synergy and bring forward concrete proposals in that regard.</a:t>
            </a:r>
          </a:p>
          <a:p>
            <a:r>
              <a:rPr lang="en-US"/>
              <a:t>The 4 papers also look at the CDP support structure and a similar support structure provided by Aontas for WENDI.  This is a very successful model which could be used in other funding programmes.</a:t>
            </a:r>
          </a:p>
          <a:p>
            <a:r>
              <a:rPr lang="en-US"/>
              <a:t>National umbrella bodies and networks have, as well as their primary representation role, a support role, in terms of information and training for example.  There are also local networks and  specialised training and other support organisations that have emerged in recent years.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7689-3E1E-40C7-8B76-E9CD8C336509}" type="slidenum">
              <a:rPr lang="en-US"/>
              <a:pPr/>
              <a:t>7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030" y="4829176"/>
            <a:ext cx="4976788" cy="4468765"/>
          </a:xfrm>
          <a:noFill/>
          <a:ln/>
        </p:spPr>
        <p:txBody>
          <a:bodyPr/>
          <a:lstStyle/>
          <a:p>
            <a:r>
              <a:rPr lang="en-US"/>
              <a:t>It is important to recognise the importance of the direct support provided by staff in agencies  such as VECs, Health Boards, local authorities and indeed in area-based partnerships to community and voluntary groups working in their particular areas.</a:t>
            </a:r>
          </a:p>
          <a:p>
            <a:r>
              <a:rPr lang="en-US"/>
              <a:t>We have 3 specialised bodies at national level - CPA, NSSB and AMD.  Chairpersons to be asked to come together to examine areas of commonality and potential for greater synergy and bring forward concrete proposals in that regard.</a:t>
            </a:r>
          </a:p>
          <a:p>
            <a:r>
              <a:rPr lang="en-US"/>
              <a:t>The 4 papers also look at the CDP support structure and a similar support structure provided by Aontas for WENDI.  This is a very successful model which could be used in other funding programmes.</a:t>
            </a:r>
          </a:p>
          <a:p>
            <a:r>
              <a:rPr lang="en-US"/>
              <a:t>National umbrella bodies and networks have, as well as their primary representation role, a support role, in terms of information and training for example.  There are also local networks and  specialised training and other support organisations that have emerged in recent years.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7689-3E1E-40C7-8B76-E9CD8C336509}" type="slidenum">
              <a:rPr lang="en-US"/>
              <a:pPr/>
              <a:t>8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030" y="4829176"/>
            <a:ext cx="4976788" cy="4468765"/>
          </a:xfrm>
          <a:noFill/>
          <a:ln/>
        </p:spPr>
        <p:txBody>
          <a:bodyPr/>
          <a:lstStyle/>
          <a:p>
            <a:r>
              <a:rPr lang="en-US"/>
              <a:t>It is important to recognise the importance of the direct support provided by staff in agencies  such as VECs, Health Boards, local authorities and indeed in area-based partnerships to community and voluntary groups working in their particular areas.</a:t>
            </a:r>
          </a:p>
          <a:p>
            <a:r>
              <a:rPr lang="en-US"/>
              <a:t>We have 3 specialised bodies at national level - CPA, NSSB and AMD.  Chairpersons to be asked to come together to examine areas of commonality and potential for greater synergy and bring forward concrete proposals in that regard.</a:t>
            </a:r>
          </a:p>
          <a:p>
            <a:r>
              <a:rPr lang="en-US"/>
              <a:t>The 4 papers also look at the CDP support structure and a similar support structure provided by Aontas for WENDI.  This is a very successful model which could be used in other funding programmes.</a:t>
            </a:r>
          </a:p>
          <a:p>
            <a:r>
              <a:rPr lang="en-US"/>
              <a:t>National umbrella bodies and networks have, as well as their primary representation role, a support role, in terms of information and training for example.  There are also local networks and  specialised training and other support organisations that have emerged in recent years.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FD7689-3E1E-40C7-8B76-E9CD8C336509}" type="slidenum">
              <a:rPr lang="en-US"/>
              <a:pPr/>
              <a:t>9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030" y="4829176"/>
            <a:ext cx="4976788" cy="4468765"/>
          </a:xfrm>
          <a:noFill/>
          <a:ln/>
        </p:spPr>
        <p:txBody>
          <a:bodyPr/>
          <a:lstStyle/>
          <a:p>
            <a:r>
              <a:rPr lang="en-US"/>
              <a:t>It is important to recognise the importance of the direct support provided by staff in agencies  such as VECs, Health Boards, local authorities and indeed in area-based partnerships to community and voluntary groups working in their particular areas.</a:t>
            </a:r>
          </a:p>
          <a:p>
            <a:r>
              <a:rPr lang="en-US"/>
              <a:t>We have 3 specialised bodies at national level - CPA, NSSB and AMD.  Chairpersons to be asked to come together to examine areas of commonality and potential for greater synergy and bring forward concrete proposals in that regard.</a:t>
            </a:r>
          </a:p>
          <a:p>
            <a:r>
              <a:rPr lang="en-US"/>
              <a:t>The 4 papers also look at the CDP support structure and a similar support structure provided by Aontas for WENDI.  This is a very successful model which could be used in other funding programmes.</a:t>
            </a:r>
          </a:p>
          <a:p>
            <a:r>
              <a:rPr lang="en-US"/>
              <a:t>National umbrella bodies and networks have, as well as their primary representation role, a support role, in terms of information and training for example.  There are also local networks and  specialised training and other support organisations that have emerged in recent years.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334D9-6FFC-4FA6-AF64-FDDDDFBE89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86777-0714-42A5-AAFC-E1FF6961A0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CBFC7-45C5-49F9-B51A-AB6B40BED3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50D20D4-D750-4AE9-A9A6-72C6038BF8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D4242-1A83-46A0-9CC7-CF66D4CCFE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04E0F-51CA-4332-AF9F-BE2D053B57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50451-78F5-4502-AD3A-D3CFC2D50F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CAEB6-0D18-4042-A65E-331644D61E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D6980-7493-48CF-BE23-8298664340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1793B-4441-451B-BA80-BAAD3B876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EE88D-5C11-4A97-B0C3-F53C74CA2E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EBAE1-868D-4BEC-ACDE-3B86028176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100000"/>
                <a:invGamma/>
              </a:scheme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 b="0">
                <a:effectLst/>
              </a:defRPr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 b="0">
                <a:effectLst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 b="0">
                <a:effectLst/>
              </a:defRPr>
            </a:lvl1pPr>
          </a:lstStyle>
          <a:p>
            <a:fld id="{EC62BA36-0499-4005-93CC-A377E68D948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rgbClr val="0000FF">
                    <a:gamma/>
                    <a:shade val="80000"/>
                    <a:invGamma/>
                  </a:srgbClr>
                </a:gs>
                <a:gs pos="100000">
                  <a:srgbClr val="0000FF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IE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IE"/>
            </a:p>
          </p:txBody>
        </p:sp>
      </p:grp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cover dir="ld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Monotype Sort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548680"/>
            <a:ext cx="7772400" cy="5616624"/>
          </a:xfrm>
          <a:noFill/>
          <a:ln/>
        </p:spPr>
        <p:txBody>
          <a:bodyPr lIns="90488" tIns="44450" rIns="90488" bIns="44450"/>
          <a:lstStyle/>
          <a:p>
            <a:r>
              <a:rPr lang="en-IE" sz="4000" b="1" dirty="0" smtClean="0"/>
              <a:t/>
            </a:r>
            <a:br>
              <a:rPr lang="en-IE" sz="4000" b="1" dirty="0" smtClean="0"/>
            </a:br>
            <a:r>
              <a:rPr lang="en-IE" sz="4000" b="1" dirty="0" smtClean="0"/>
              <a:t>“</a:t>
            </a:r>
            <a:r>
              <a:rPr lang="en-IE" sz="3200" b="1" dirty="0" smtClean="0"/>
              <a:t>Council of Europe, National Human Rights Institutions, Equality Bodies and Ombudsman Offices</a:t>
            </a:r>
            <a:br>
              <a:rPr lang="en-IE" sz="3200" b="1" dirty="0" smtClean="0"/>
            </a:br>
            <a:r>
              <a:rPr lang="en-IE" sz="3200" b="1" dirty="0" smtClean="0"/>
              <a:t>Promoting Equality and Social Inclusion”</a:t>
            </a:r>
            <a:br>
              <a:rPr lang="en-IE" sz="3200" b="1" dirty="0" smtClean="0"/>
            </a:br>
            <a:r>
              <a:rPr lang="en-IE" sz="4000" b="1" dirty="0" smtClean="0"/>
              <a:t/>
            </a:r>
            <a:br>
              <a:rPr lang="en-IE" sz="4000" b="1" dirty="0" smtClean="0"/>
            </a:br>
            <a:r>
              <a:rPr lang="en-IE" sz="3200" b="1" dirty="0" smtClean="0">
                <a:solidFill>
                  <a:schemeClr val="accent2"/>
                </a:solidFill>
              </a:rPr>
              <a:t> </a:t>
            </a:r>
            <a:r>
              <a:rPr lang="en-IE" sz="2400" b="1" dirty="0" smtClean="0">
                <a:solidFill>
                  <a:schemeClr val="accent2"/>
                </a:solidFill>
              </a:rPr>
              <a:t>National Inclusion Strategies and protection regime in Ireland</a:t>
            </a:r>
            <a:r>
              <a:rPr lang="en-US" sz="24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>Deaglán Ó Briain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>Department of Justice and Equality</a:t>
            </a:r>
            <a:br>
              <a:rPr lang="en-US" sz="24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en-US" sz="28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>				</a:t>
            </a:r>
            <a:r>
              <a:rPr lang="en-US" sz="2400" b="1" dirty="0" smtClean="0">
                <a:solidFill>
                  <a:schemeClr val="accent2"/>
                </a:solidFill>
                <a:latin typeface="Arial" charset="0"/>
                <a:cs typeface="Times New Roman" pitchFamily="18" charset="0"/>
              </a:rPr>
              <a:t>10 December 2015</a:t>
            </a:r>
            <a:endParaRPr lang="en-US" sz="2400" b="1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4000" b="1" dirty="0" smtClean="0">
                <a:effectLst/>
              </a:rPr>
              <a:t>National </a:t>
            </a:r>
            <a:r>
              <a:rPr lang="en-US" sz="4000" b="1" dirty="0" err="1" smtClean="0">
                <a:effectLst/>
              </a:rPr>
              <a:t>Sectoral</a:t>
            </a:r>
            <a:r>
              <a:rPr lang="en-US" sz="4000" b="1" dirty="0" smtClean="0">
                <a:effectLst/>
              </a:rPr>
              <a:t> Strategies, </a:t>
            </a:r>
            <a:r>
              <a:rPr lang="en-US" sz="2000" b="1" dirty="0" smtClean="0">
                <a:effectLst/>
              </a:rPr>
              <a:t>continued </a:t>
            </a:r>
            <a:endParaRPr lang="en-US" sz="2000" b="1" dirty="0">
              <a:effectLst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5017400"/>
          </a:xfrm>
          <a:noFill/>
          <a:ln/>
        </p:spPr>
        <p:txBody>
          <a:bodyPr wrap="square">
            <a:spAutoFit/>
          </a:bodyPr>
          <a:lstStyle/>
          <a:p>
            <a:pPr marL="514350" indent="-514350"/>
            <a:r>
              <a:rPr lang="en-GB" sz="2400" dirty="0" smtClean="0"/>
              <a:t>Disability:</a:t>
            </a:r>
            <a:br>
              <a:rPr lang="en-GB" sz="2400" dirty="0" smtClean="0"/>
            </a:br>
            <a:endParaRPr lang="en-GB" sz="2400" dirty="0" smtClean="0"/>
          </a:p>
          <a:p>
            <a:pPr marL="914400" lvl="1" indent="-514350"/>
            <a:r>
              <a:rPr lang="en-GB" sz="2000" dirty="0" smtClean="0"/>
              <a:t>New Inclusion Strategy 2016 – 2019</a:t>
            </a:r>
            <a:br>
              <a:rPr lang="en-GB" sz="2000" dirty="0" smtClean="0"/>
            </a:br>
            <a:endParaRPr lang="en-GB" sz="2000" dirty="0" smtClean="0"/>
          </a:p>
          <a:p>
            <a:pPr marL="914400" lvl="1" indent="-514350"/>
            <a:r>
              <a:rPr lang="en-GB" sz="2000" dirty="0" smtClean="0"/>
              <a:t>3 Phase consultation process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  <a:p>
            <a:pPr marL="914400" lvl="1" indent="-514350"/>
            <a:r>
              <a:rPr lang="en-GB" sz="2000" dirty="0" smtClean="0"/>
              <a:t>Steering group: Departments, agencies and civil society</a:t>
            </a:r>
            <a:br>
              <a:rPr lang="en-GB" sz="2000" dirty="0" smtClean="0"/>
            </a:br>
            <a:endParaRPr lang="en-GB" sz="2000" dirty="0" smtClean="0"/>
          </a:p>
          <a:p>
            <a:pPr marL="914400" lvl="1" indent="-514350"/>
            <a:r>
              <a:rPr lang="en-GB" sz="2000" dirty="0" err="1" smtClean="0"/>
              <a:t>Sectoral</a:t>
            </a:r>
            <a:r>
              <a:rPr lang="en-GB" sz="2000" dirty="0" smtClean="0"/>
              <a:t> consultative committees</a:t>
            </a:r>
          </a:p>
          <a:p>
            <a:pPr marL="914400" lvl="1" indent="-514350">
              <a:buNone/>
            </a:pPr>
            <a:endParaRPr lang="en-GB" sz="2000" dirty="0" smtClean="0"/>
          </a:p>
          <a:p>
            <a:pPr marL="914400" lvl="1" indent="-514350"/>
            <a:r>
              <a:rPr lang="en-GB" sz="2000" dirty="0" err="1" smtClean="0"/>
              <a:t>Sectoral</a:t>
            </a:r>
            <a:r>
              <a:rPr lang="en-GB" sz="2000" dirty="0" smtClean="0"/>
              <a:t> plans: e.g. Employment, transport, education, children</a:t>
            </a:r>
            <a:br>
              <a:rPr lang="en-GB" sz="2000" dirty="0" smtClean="0"/>
            </a:br>
            <a:endParaRPr lang="en-GB" sz="2000" dirty="0" smtClean="0"/>
          </a:p>
          <a:p>
            <a:pPr marL="914400" lvl="1" indent="-514350"/>
            <a:r>
              <a:rPr lang="en-GB" sz="2000" dirty="0" smtClean="0"/>
              <a:t>National Disability Authority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800" b="1" dirty="0"/>
              <a:t>	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4242-1A83-46A0-9CC7-CF66D4CCFE83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4000" b="1" dirty="0" smtClean="0">
                <a:effectLst/>
              </a:rPr>
              <a:t>Irish Human Rights and Equality Commission </a:t>
            </a:r>
            <a:endParaRPr lang="en-US" sz="2000" b="1" dirty="0">
              <a:effectLst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229492"/>
          </a:xfrm>
          <a:noFill/>
          <a:ln/>
        </p:spPr>
        <p:txBody>
          <a:bodyPr wrap="square">
            <a:spAutoFit/>
          </a:bodyPr>
          <a:lstStyle/>
          <a:p>
            <a:pPr marL="514350" indent="-514350"/>
            <a:r>
              <a:rPr lang="en-GB" sz="2400" dirty="0" smtClean="0"/>
              <a:t>Merger of Equality Authority and Human Rights Commission</a:t>
            </a:r>
          </a:p>
          <a:p>
            <a:pPr marL="514350" indent="-514350"/>
            <a:endParaRPr lang="en-GB" sz="2400" b="1" dirty="0" smtClean="0"/>
          </a:p>
          <a:p>
            <a:pPr marL="514350" indent="-360000">
              <a:spcBef>
                <a:spcPts val="0"/>
              </a:spcBef>
            </a:pPr>
            <a:r>
              <a:rPr lang="en-GB" sz="2400" dirty="0" smtClean="0"/>
              <a:t>Broad mandate, equality and human rights issues;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360000">
              <a:spcBef>
                <a:spcPts val="0"/>
              </a:spcBef>
            </a:pPr>
            <a:r>
              <a:rPr lang="en-GB" sz="2400" dirty="0" smtClean="0"/>
              <a:t>Independence from Government;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360000">
              <a:spcBef>
                <a:spcPts val="0"/>
              </a:spcBef>
            </a:pPr>
            <a:r>
              <a:rPr lang="en-GB" sz="2400" dirty="0" smtClean="0"/>
              <a:t>Support public bodies  - positive duty re equality and human rights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360000">
              <a:spcBef>
                <a:spcPts val="0"/>
              </a:spcBef>
            </a:pPr>
            <a:r>
              <a:rPr lang="en-GB" sz="2400" dirty="0" smtClean="0"/>
              <a:t>Intercultural understanding in a diverse society.</a:t>
            </a:r>
            <a:endParaRPr lang="en-US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4242-1A83-46A0-9CC7-CF66D4CCFE83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4000" b="1" dirty="0" smtClean="0">
                <a:effectLst/>
              </a:rPr>
              <a:t>An over-arching human rights plan?</a:t>
            </a:r>
            <a:endParaRPr lang="en-US" sz="2000" b="1" dirty="0">
              <a:effectLst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776"/>
            <a:ext cx="7772400" cy="5423665"/>
          </a:xfrm>
          <a:noFill/>
          <a:ln/>
        </p:spPr>
        <p:txBody>
          <a:bodyPr wrap="square">
            <a:spAutoFit/>
          </a:bodyPr>
          <a:lstStyle/>
          <a:p>
            <a:pPr marL="514350" indent="-514350"/>
            <a:r>
              <a:rPr lang="en-GB" sz="2400" b="1" dirty="0" smtClean="0"/>
              <a:t>Key future challenges:</a:t>
            </a:r>
          </a:p>
          <a:p>
            <a:pPr marL="914400" lvl="1" indent="-514350"/>
            <a:r>
              <a:rPr lang="en-GB" sz="2000" dirty="0" smtClean="0"/>
              <a:t>People </a:t>
            </a:r>
            <a:r>
              <a:rPr lang="en-GB" sz="2000" smtClean="0"/>
              <a:t>with </a:t>
            </a:r>
            <a:r>
              <a:rPr lang="en-GB" sz="2000" smtClean="0"/>
              <a:t>Disabilities</a:t>
            </a:r>
            <a:r>
              <a:rPr lang="en-GB" sz="2000" dirty="0" smtClean="0"/>
              <a:t>	</a:t>
            </a:r>
          </a:p>
          <a:p>
            <a:pPr marL="914400" lvl="1" indent="-514350"/>
            <a:r>
              <a:rPr lang="en-GB" sz="2000" dirty="0" smtClean="0"/>
              <a:t>Travellers and Roma</a:t>
            </a:r>
          </a:p>
          <a:p>
            <a:pPr marL="914400" lvl="1" indent="-514350"/>
            <a:r>
              <a:rPr lang="en-GB" sz="2000" dirty="0" smtClean="0"/>
              <a:t>Housing and social protection</a:t>
            </a:r>
          </a:p>
          <a:p>
            <a:pPr marL="914400" lvl="1" indent="-514350"/>
            <a:r>
              <a:rPr lang="en-GB" sz="2000" dirty="0" smtClean="0"/>
              <a:t>Migrant Integration</a:t>
            </a:r>
            <a:r>
              <a:rPr lang="en-GB" sz="2000" b="1" dirty="0" smtClean="0"/>
              <a:t/>
            </a:r>
            <a:br>
              <a:rPr lang="en-GB" sz="2000" b="1" dirty="0" smtClean="0"/>
            </a:br>
            <a:endParaRPr lang="en-GB" sz="2000" b="1" dirty="0" smtClean="0"/>
          </a:p>
          <a:p>
            <a:pPr marL="514350" indent="-514350"/>
            <a:r>
              <a:rPr lang="en-GB" sz="2400" b="1" dirty="0" smtClean="0"/>
              <a:t>For:</a:t>
            </a:r>
          </a:p>
          <a:p>
            <a:pPr marL="914400" lvl="1" indent="-514350"/>
            <a:r>
              <a:rPr lang="en-GB" sz="2000" dirty="0" smtClean="0"/>
              <a:t>Coherence and overview</a:t>
            </a:r>
          </a:p>
          <a:p>
            <a:pPr marL="914400" lvl="1" indent="-514350"/>
            <a:r>
              <a:rPr lang="en-GB" sz="2000" dirty="0" smtClean="0"/>
              <a:t>Identify and fill gaps</a:t>
            </a:r>
          </a:p>
          <a:p>
            <a:pPr marL="914400" lvl="1" indent="-514350"/>
            <a:endParaRPr lang="en-GB" sz="2400" b="1" dirty="0" smtClean="0"/>
          </a:p>
          <a:p>
            <a:pPr marL="514350" indent="-514350"/>
            <a:r>
              <a:rPr lang="en-GB" sz="2400" b="1" dirty="0" smtClean="0"/>
              <a:t>Against:</a:t>
            </a:r>
          </a:p>
          <a:p>
            <a:pPr marL="914400" lvl="1" indent="-514350"/>
            <a:r>
              <a:rPr lang="en-GB" sz="2000" dirty="0" smtClean="0"/>
              <a:t>Outward looking</a:t>
            </a:r>
          </a:p>
          <a:p>
            <a:pPr marL="914400" lvl="1" indent="-514350"/>
            <a:r>
              <a:rPr lang="en-GB" sz="2000" dirty="0" smtClean="0"/>
              <a:t>Diversion of resources</a:t>
            </a:r>
          </a:p>
          <a:p>
            <a:pPr marL="914400" lvl="1" indent="-514350"/>
            <a:r>
              <a:rPr lang="en-GB" sz="2000" dirty="0" smtClean="0"/>
              <a:t>Who delivers?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4242-1A83-46A0-9CC7-CF66D4CCFE83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4000" b="1" dirty="0" smtClean="0">
                <a:effectLst/>
              </a:rPr>
              <a:t>Content of presentation </a:t>
            </a:r>
            <a:endParaRPr lang="en-US" b="1" dirty="0">
              <a:effectLst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8840"/>
            <a:ext cx="7772400" cy="3786294"/>
          </a:xfrm>
          <a:noFill/>
          <a:ln/>
        </p:spPr>
        <p:txBody>
          <a:bodyPr wrap="square">
            <a:spAutoFit/>
          </a:bodyPr>
          <a:lstStyle/>
          <a:p>
            <a:pPr marL="514350" indent="-514350"/>
            <a:r>
              <a:rPr lang="en-GB" sz="2400" dirty="0" smtClean="0"/>
              <a:t>The landscape:  Constitution, rights and institutions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National Inclusion Strategies; People with </a:t>
            </a:r>
            <a:r>
              <a:rPr lang="en-GB" sz="2400" dirty="0" smtClean="0"/>
              <a:t>Disabilities; and </a:t>
            </a:r>
            <a:r>
              <a:rPr lang="en-GB" sz="2400" dirty="0" smtClean="0"/>
              <a:t>Traveller and Roma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Irish Human Rights and Equality Commission </a:t>
            </a:r>
          </a:p>
          <a:p>
            <a:pPr marL="514350" indent="-514350"/>
            <a:endParaRPr lang="en-GB" sz="2400" dirty="0" smtClean="0"/>
          </a:p>
          <a:p>
            <a:pPr marL="514350" indent="-514350"/>
            <a:r>
              <a:rPr lang="en-GB" sz="2400" dirty="0" smtClean="0"/>
              <a:t>An over-arching National Human Rights Plan?</a:t>
            </a:r>
          </a:p>
          <a:p>
            <a:pPr>
              <a:buFont typeface="Monotype Sorts" pitchFamily="2" charset="2"/>
              <a:buNone/>
            </a:pPr>
            <a:r>
              <a:rPr lang="en-GB" sz="2400" dirty="0"/>
              <a:t>	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4242-1A83-46A0-9CC7-CF66D4CCFE8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4000" b="1" dirty="0" smtClean="0">
                <a:effectLst/>
              </a:rPr>
              <a:t>The landscape; Constitution </a:t>
            </a:r>
            <a:endParaRPr lang="en-US" sz="2000" b="1" dirty="0">
              <a:effectLst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808112"/>
          </a:xfrm>
          <a:noFill/>
          <a:ln/>
        </p:spPr>
        <p:txBody>
          <a:bodyPr wrap="square">
            <a:spAutoFit/>
          </a:bodyPr>
          <a:lstStyle/>
          <a:p>
            <a:pPr marL="514350" indent="-514350"/>
            <a:r>
              <a:rPr lang="en-GB" sz="2400" dirty="0" smtClean="0"/>
              <a:t>Enactment by referendum in 1937; amendment by referendum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Preamble: “ We the people ... do hereby enact and give to ourselves this Constitution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Article 6: All powers of government derive from the people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Article 40: all citizens as human persons equal before the law</a:t>
            </a:r>
            <a:br>
              <a:rPr lang="en-GB" sz="2400" dirty="0" smtClean="0"/>
            </a:br>
            <a:r>
              <a:rPr lang="en-GB" sz="2800" b="1" dirty="0"/>
              <a:t>	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4242-1A83-46A0-9CC7-CF66D4CCFE8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4000" b="1" dirty="0" smtClean="0">
                <a:effectLst/>
              </a:rPr>
              <a:t>The landscape; Constitution, </a:t>
            </a:r>
            <a:r>
              <a:rPr lang="en-US" sz="2000" b="1" dirty="0" smtClean="0">
                <a:effectLst/>
              </a:rPr>
              <a:t>continued </a:t>
            </a:r>
            <a:endParaRPr lang="en-US" sz="2000" b="1" dirty="0">
              <a:effectLst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438780"/>
          </a:xfrm>
          <a:noFill/>
          <a:ln/>
        </p:spPr>
        <p:txBody>
          <a:bodyPr wrap="square">
            <a:spAutoFit/>
          </a:bodyPr>
          <a:lstStyle/>
          <a:p>
            <a:pPr marL="514350" indent="-514350"/>
            <a:r>
              <a:rPr lang="en-GB" sz="2400" dirty="0" smtClean="0"/>
              <a:t>Article 40.6: personal liberty, inviolability of dwelling,  freedom of expression, assembly, association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Article 43: Property rights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Article 44: Freedom of religion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err="1" smtClean="0"/>
              <a:t>Unenumerated</a:t>
            </a:r>
            <a:r>
              <a:rPr lang="en-GB" sz="2400" dirty="0" smtClean="0"/>
              <a:t> rights, Article 40.3.1: “personal rights of the citizen”.  Bodily integrity, privacy, earn a livelihood, health</a:t>
            </a:r>
            <a:br>
              <a:rPr lang="en-GB" sz="2400" dirty="0" smtClean="0"/>
            </a:br>
            <a:r>
              <a:rPr lang="en-GB" sz="2800" dirty="0"/>
              <a:t>	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4242-1A83-46A0-9CC7-CF66D4CCFE8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4000" b="1" dirty="0" smtClean="0">
                <a:effectLst/>
              </a:rPr>
              <a:t>The landscape; Institutions</a:t>
            </a:r>
            <a:endParaRPr lang="en-US" sz="2000" b="1" dirty="0">
              <a:effectLst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752"/>
            <a:ext cx="7772400" cy="4611135"/>
          </a:xfrm>
          <a:noFill/>
          <a:ln/>
        </p:spPr>
        <p:txBody>
          <a:bodyPr wrap="square">
            <a:spAutoFit/>
          </a:bodyPr>
          <a:lstStyle/>
          <a:p>
            <a:pPr marL="514350" indent="-514350"/>
            <a:r>
              <a:rPr lang="en-GB" sz="2400" dirty="0" smtClean="0"/>
              <a:t>Separation of powers: Parliament, Government and Courts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Supreme Court and High Court – serve as constitutional courts.  Strong focus on protecting individuals.  In recent decades, progressive restrictions on power of  </a:t>
            </a:r>
            <a:br>
              <a:rPr lang="en-GB" sz="2400" dirty="0" smtClean="0"/>
            </a:br>
            <a:endParaRPr lang="en-GB" sz="2400" dirty="0" smtClean="0"/>
          </a:p>
          <a:p>
            <a:pPr marL="914400" lvl="1" indent="-514350"/>
            <a:r>
              <a:rPr lang="en-GB" sz="2000" dirty="0" smtClean="0"/>
              <a:t>Parliament to conduct inquiries – findings against individuals; and </a:t>
            </a:r>
          </a:p>
          <a:p>
            <a:pPr marL="914400" lvl="1" indent="-514350"/>
            <a:r>
              <a:rPr lang="en-GB" sz="2000" dirty="0" smtClean="0"/>
              <a:t>Government to make legislation</a:t>
            </a:r>
            <a:r>
              <a:rPr lang="en-GB" sz="2400" dirty="0" smtClean="0"/>
              <a:t/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Parliamentary human rights committee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4242-1A83-46A0-9CC7-CF66D4CCFE8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4000" b="1" dirty="0" smtClean="0">
                <a:effectLst/>
              </a:rPr>
              <a:t>The landscape; Institutions, </a:t>
            </a:r>
            <a:r>
              <a:rPr lang="en-US" sz="2000" b="1" dirty="0" smtClean="0">
                <a:effectLst/>
              </a:rPr>
              <a:t>continued </a:t>
            </a:r>
            <a:endParaRPr lang="en-US" sz="2000" b="1" dirty="0">
              <a:effectLst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5103578"/>
          </a:xfrm>
          <a:noFill/>
          <a:ln/>
        </p:spPr>
        <p:txBody>
          <a:bodyPr wrap="square">
            <a:spAutoFit/>
          </a:bodyPr>
          <a:lstStyle/>
          <a:p>
            <a:pPr marL="514350" indent="-514350"/>
            <a:r>
              <a:rPr lang="en-GB" sz="2400" dirty="0" smtClean="0"/>
              <a:t>Government coordination on human rights issues:</a:t>
            </a:r>
          </a:p>
          <a:p>
            <a:pPr marL="514350" indent="-514350">
              <a:buNone/>
            </a:pPr>
            <a:endParaRPr lang="en-GB" sz="2400" dirty="0" smtClean="0"/>
          </a:p>
          <a:p>
            <a:pPr marL="914400" lvl="1" indent="-514350"/>
            <a:r>
              <a:rPr lang="en-GB" sz="2000" dirty="0" smtClean="0"/>
              <a:t>Cabinet Committees: Social Policy, Employment</a:t>
            </a:r>
          </a:p>
          <a:p>
            <a:pPr marL="914400" lvl="1" indent="-514350">
              <a:buNone/>
            </a:pPr>
            <a:endParaRPr lang="en-GB" sz="2000" dirty="0" smtClean="0"/>
          </a:p>
          <a:p>
            <a:pPr marL="914400" lvl="1" indent="-514350"/>
            <a:r>
              <a:rPr lang="en-GB" sz="2000" dirty="0" err="1" smtClean="0"/>
              <a:t>Sectoral</a:t>
            </a:r>
            <a:r>
              <a:rPr lang="en-GB" sz="2000" dirty="0" smtClean="0"/>
              <a:t> interdepartmental and interagency committees</a:t>
            </a:r>
          </a:p>
          <a:p>
            <a:pPr marL="914400" lvl="1" indent="-514350"/>
            <a:endParaRPr lang="en-GB" sz="2000" dirty="0" smtClean="0"/>
          </a:p>
          <a:p>
            <a:pPr marL="914400" lvl="1" indent="-514350"/>
            <a:r>
              <a:rPr lang="en-GB" sz="2000" dirty="0" smtClean="0"/>
              <a:t>UPR interdepartmental committee (Justice </a:t>
            </a:r>
            <a:r>
              <a:rPr lang="en-GB" sz="2000" smtClean="0"/>
              <a:t>and Equality)</a:t>
            </a:r>
            <a:endParaRPr lang="en-GB" sz="2000" dirty="0" smtClean="0"/>
          </a:p>
          <a:p>
            <a:pPr marL="914400" lvl="1" indent="-514350">
              <a:buNone/>
            </a:pPr>
            <a:endParaRPr lang="en-GB" sz="2000" dirty="0" smtClean="0"/>
          </a:p>
          <a:p>
            <a:pPr marL="914400" lvl="1" indent="-514350"/>
            <a:r>
              <a:rPr lang="en-GB" sz="2000" dirty="0" smtClean="0"/>
              <a:t>Human Rights Committee (international instruments) (Foreign Affairs)</a:t>
            </a:r>
          </a:p>
          <a:p>
            <a:pPr marL="914400" lvl="1" indent="-514350"/>
            <a:endParaRPr lang="en-GB" sz="2000" dirty="0" smtClean="0"/>
          </a:p>
          <a:p>
            <a:pPr marL="514350" indent="-514350"/>
            <a:r>
              <a:rPr lang="en-GB" sz="2400" dirty="0" smtClean="0"/>
              <a:t>Social Inclusion Community Activation Programme (local government)</a:t>
            </a:r>
            <a:r>
              <a:rPr lang="en-GB" sz="3200" dirty="0"/>
              <a:t>	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4242-1A83-46A0-9CC7-CF66D4CCFE8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4000" b="1" dirty="0" smtClean="0">
                <a:effectLst/>
              </a:rPr>
              <a:t>The landscape; Institutions, </a:t>
            </a:r>
            <a:r>
              <a:rPr lang="en-US" sz="2000" b="1" dirty="0" smtClean="0">
                <a:effectLst/>
              </a:rPr>
              <a:t>continued </a:t>
            </a:r>
            <a:endParaRPr lang="en-US" sz="2000" b="1" dirty="0">
              <a:effectLst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5374421"/>
          </a:xfrm>
          <a:noFill/>
          <a:ln/>
        </p:spPr>
        <p:txBody>
          <a:bodyPr wrap="square">
            <a:spAutoFit/>
          </a:bodyPr>
          <a:lstStyle/>
          <a:p>
            <a:pPr marL="514350" indent="-514350"/>
            <a:r>
              <a:rPr lang="en-GB" sz="2400" dirty="0" smtClean="0"/>
              <a:t>Irish Human Rights and Equality Commission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Ombudsman and Information Commissioner 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Ombudsman for Children</a:t>
            </a:r>
          </a:p>
          <a:p>
            <a:pPr marL="514350" indent="-514350"/>
            <a:endParaRPr lang="en-GB" sz="2400" dirty="0" smtClean="0"/>
          </a:p>
          <a:p>
            <a:pPr marL="514350" indent="-514350"/>
            <a:r>
              <a:rPr lang="en-GB" sz="2400" dirty="0" smtClean="0"/>
              <a:t>National Disability Authority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Workplace Relations Commission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endParaRPr lang="en-GB" sz="2400" b="1" dirty="0" smtClean="0"/>
          </a:p>
          <a:p>
            <a:pPr marL="514350" indent="-514350"/>
            <a:r>
              <a:rPr lang="en-GB" sz="1600" b="1" dirty="0" smtClean="0"/>
              <a:t>Data Protection, Financial Services, Press Ombudsman, Inspector of Prisons, Health Information and Quality Authority (HIQA), Appeals Bodies (e.g. Social Security)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800" b="1" dirty="0"/>
              <a:t>	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4242-1A83-46A0-9CC7-CF66D4CCFE8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4000" b="1" dirty="0" smtClean="0">
                <a:effectLst/>
              </a:rPr>
              <a:t>National </a:t>
            </a:r>
            <a:r>
              <a:rPr lang="en-US" sz="4000" b="1" dirty="0" err="1" smtClean="0">
                <a:effectLst/>
              </a:rPr>
              <a:t>Sectoral</a:t>
            </a:r>
            <a:r>
              <a:rPr lang="en-US" sz="4000" b="1" dirty="0" smtClean="0">
                <a:effectLst/>
              </a:rPr>
              <a:t> Strategies</a:t>
            </a:r>
            <a:endParaRPr lang="en-US" sz="2000" b="1" dirty="0">
              <a:effectLst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5423665"/>
          </a:xfrm>
          <a:noFill/>
          <a:ln/>
        </p:spPr>
        <p:txBody>
          <a:bodyPr wrap="square">
            <a:spAutoFit/>
          </a:bodyPr>
          <a:lstStyle/>
          <a:p>
            <a:pPr marL="514350" indent="-514350"/>
            <a:r>
              <a:rPr lang="en-GB" sz="2400" dirty="0" smtClean="0"/>
              <a:t>Gender - National Women’s Strategy, Violence Against Women and Children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Children – protection and early years (childcare)</a:t>
            </a:r>
          </a:p>
          <a:p>
            <a:pPr marL="514350" indent="-514350"/>
            <a:endParaRPr lang="en-GB" sz="2400" dirty="0" smtClean="0"/>
          </a:p>
          <a:p>
            <a:pPr marL="514350" indent="-514350"/>
            <a:r>
              <a:rPr lang="en-GB" sz="2400" dirty="0" smtClean="0"/>
              <a:t>Migrant Integration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2400" dirty="0" smtClean="0"/>
              <a:t>Health – Healthy Ireland, sexual health, obesity</a:t>
            </a:r>
            <a:br>
              <a:rPr lang="en-GB" sz="2400" dirty="0" smtClean="0"/>
            </a:br>
            <a:endParaRPr lang="en-GB" sz="2400" dirty="0" smtClean="0"/>
          </a:p>
          <a:p>
            <a:pPr marL="514350" indent="-514350"/>
            <a:r>
              <a:rPr lang="en-GB" sz="1600" b="1" dirty="0" smtClean="0"/>
              <a:t>Carers</a:t>
            </a:r>
            <a:r>
              <a:rPr lang="en-GB" sz="1600" b="1" dirty="0" smtClean="0"/>
              <a:t>, Older People, Social Inclusion and anti-poverty</a:t>
            </a:r>
            <a:br>
              <a:rPr lang="en-GB" sz="1600" b="1" dirty="0" smtClean="0"/>
            </a:br>
            <a:endParaRPr lang="en-GB" sz="1600" b="1" dirty="0" smtClean="0"/>
          </a:p>
          <a:p>
            <a:pPr marL="514350" indent="-514350"/>
            <a:r>
              <a:rPr lang="en-GB" sz="1600" b="1" dirty="0" smtClean="0"/>
              <a:t>LGBTI</a:t>
            </a:r>
          </a:p>
          <a:p>
            <a:pPr marL="914400" lvl="1" indent="-514350">
              <a:buNone/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800" b="1" dirty="0"/>
              <a:t>	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4242-1A83-46A0-9CC7-CF66D4CCFE8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  <a:noFill/>
          <a:ln/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l"/>
            <a:r>
              <a:rPr lang="en-US" sz="4000" b="1" dirty="0" smtClean="0">
                <a:effectLst/>
              </a:rPr>
              <a:t>National </a:t>
            </a:r>
            <a:r>
              <a:rPr lang="en-US" sz="4000" b="1" dirty="0" err="1" smtClean="0">
                <a:effectLst/>
              </a:rPr>
              <a:t>Sectoral</a:t>
            </a:r>
            <a:r>
              <a:rPr lang="en-US" sz="4000" b="1" dirty="0" smtClean="0">
                <a:effectLst/>
              </a:rPr>
              <a:t> Strategies, </a:t>
            </a:r>
            <a:r>
              <a:rPr lang="en-US" sz="2000" b="1" dirty="0" smtClean="0">
                <a:effectLst/>
              </a:rPr>
              <a:t>continued </a:t>
            </a:r>
            <a:endParaRPr lang="en-US" sz="2000" b="1" dirty="0">
              <a:effectLst/>
            </a:endParaRP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5103578"/>
          </a:xfrm>
          <a:noFill/>
          <a:ln/>
        </p:spPr>
        <p:txBody>
          <a:bodyPr wrap="square">
            <a:spAutoFit/>
          </a:bodyPr>
          <a:lstStyle/>
          <a:p>
            <a:pPr marL="514350" indent="-514350"/>
            <a:r>
              <a:rPr lang="en-GB" sz="2400" dirty="0" smtClean="0"/>
              <a:t>Travellers and Roma:</a:t>
            </a:r>
            <a:br>
              <a:rPr lang="en-GB" sz="2400" dirty="0" smtClean="0"/>
            </a:br>
            <a:endParaRPr lang="en-GB" sz="2400" dirty="0" smtClean="0"/>
          </a:p>
          <a:p>
            <a:pPr marL="914400" lvl="1" indent="-514350"/>
            <a:r>
              <a:rPr lang="en-GB" sz="2000" dirty="0" smtClean="0"/>
              <a:t>New Inclusion Strategy 2016 – 2019</a:t>
            </a:r>
            <a:br>
              <a:rPr lang="en-GB" sz="2000" dirty="0" smtClean="0"/>
            </a:br>
            <a:endParaRPr lang="en-GB" sz="2000" dirty="0" smtClean="0"/>
          </a:p>
          <a:p>
            <a:pPr marL="914400" lvl="1" indent="-514350"/>
            <a:r>
              <a:rPr lang="en-GB" sz="2000" dirty="0" smtClean="0"/>
              <a:t>3 Phase consultation process:</a:t>
            </a:r>
            <a:br>
              <a:rPr lang="en-GB" sz="2000" dirty="0" smtClean="0"/>
            </a:br>
            <a:endParaRPr lang="en-GB" sz="2000" dirty="0" smtClean="0"/>
          </a:p>
          <a:p>
            <a:pPr marL="1314450" lvl="2" indent="-514350"/>
            <a:r>
              <a:rPr lang="en-GB" sz="1600" dirty="0" smtClean="0"/>
              <a:t>Phase 1: themes</a:t>
            </a:r>
          </a:p>
          <a:p>
            <a:pPr marL="1314450" lvl="2" indent="-514350"/>
            <a:r>
              <a:rPr lang="en-GB" sz="1600" dirty="0" smtClean="0"/>
              <a:t>Phase 2: Objectives</a:t>
            </a:r>
          </a:p>
          <a:p>
            <a:pPr marL="1314450" lvl="2" indent="-514350"/>
            <a:r>
              <a:rPr lang="en-GB" sz="1600" dirty="0" smtClean="0"/>
              <a:t>Phase 3: Actions, commitments and timescales</a:t>
            </a:r>
            <a:br>
              <a:rPr lang="en-GB" sz="1600" dirty="0" smtClean="0"/>
            </a:br>
            <a:endParaRPr lang="en-GB" sz="1600" dirty="0" smtClean="0"/>
          </a:p>
          <a:p>
            <a:pPr marL="914400" lvl="1" indent="-514350"/>
            <a:r>
              <a:rPr lang="en-GB" sz="2000" dirty="0" smtClean="0"/>
              <a:t>Steering group: Departments, agencies and civil society</a:t>
            </a:r>
            <a:br>
              <a:rPr lang="en-GB" sz="2000" dirty="0" smtClean="0"/>
            </a:br>
            <a:endParaRPr lang="en-GB" sz="2000" dirty="0" smtClean="0"/>
          </a:p>
          <a:p>
            <a:pPr marL="914400" lvl="1" indent="-514350"/>
            <a:r>
              <a:rPr lang="en-GB" sz="2000" dirty="0" err="1" smtClean="0"/>
              <a:t>Sectoral</a:t>
            </a:r>
            <a:r>
              <a:rPr lang="en-GB" sz="2000" dirty="0" smtClean="0"/>
              <a:t> consultative committees, local interagency groups</a:t>
            </a:r>
          </a:p>
          <a:p>
            <a:pPr marL="914400" lvl="1" indent="-514350">
              <a:buNone/>
            </a:pPr>
            <a:endParaRPr lang="en-GB" sz="2000" dirty="0" smtClean="0"/>
          </a:p>
          <a:p>
            <a:pPr marL="914400" lvl="1" indent="-514350"/>
            <a:r>
              <a:rPr lang="en-GB" sz="2000" dirty="0" smtClean="0"/>
              <a:t>“Sub-strategies”: e.g. Traveller health, Roma needs assessment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4242-1A83-46A0-9CC7-CF66D4CCFE83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 paper">
  <a:themeElements>
    <a:clrScheme name="">
      <a:dk1>
        <a:srgbClr val="000000"/>
      </a:dk1>
      <a:lt1>
        <a:srgbClr val="FFFFFF"/>
      </a:lt1>
      <a:dk2>
        <a:srgbClr val="5252FF"/>
      </a:dk2>
      <a:lt2>
        <a:srgbClr val="F6BF69"/>
      </a:lt2>
      <a:accent1>
        <a:srgbClr val="00FFFF"/>
      </a:accent1>
      <a:accent2>
        <a:srgbClr val="FCFF09"/>
      </a:accent2>
      <a:accent3>
        <a:srgbClr val="B3B3FF"/>
      </a:accent3>
      <a:accent4>
        <a:srgbClr val="DADADA"/>
      </a:accent4>
      <a:accent5>
        <a:srgbClr val="AAFFFF"/>
      </a:accent5>
      <a:accent6>
        <a:srgbClr val="E4E707"/>
      </a:accent6>
      <a:hlink>
        <a:srgbClr val="FC0128"/>
      </a:hlink>
      <a:folHlink>
        <a:srgbClr val="3365FB"/>
      </a:folHlink>
    </a:clrScheme>
    <a:fontScheme name="White paper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White pap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 pap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 pap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 pap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 pap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 pap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 pap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4258</TotalTime>
  <Words>2075</Words>
  <Application>Microsoft Office PowerPoint</Application>
  <PresentationFormat>On-screen Show (4:3)</PresentationFormat>
  <Paragraphs>195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White paper</vt:lpstr>
      <vt:lpstr> “Council of Europe, National Human Rights Institutions, Equality Bodies and Ombudsman Offices Promoting Equality and Social Inclusion”   National Inclusion Strategies and protection regime in Ireland  Deaglán Ó Briain Department of Justice and Equality      10 December 2015</vt:lpstr>
      <vt:lpstr>Content of presentation </vt:lpstr>
      <vt:lpstr>The landscape; Constitution </vt:lpstr>
      <vt:lpstr>The landscape; Constitution, continued </vt:lpstr>
      <vt:lpstr>The landscape; Institutions</vt:lpstr>
      <vt:lpstr>The landscape; Institutions, continued </vt:lpstr>
      <vt:lpstr>The landscape; Institutions, continued </vt:lpstr>
      <vt:lpstr>National Sectoral Strategies</vt:lpstr>
      <vt:lpstr>National Sectoral Strategies, continued </vt:lpstr>
      <vt:lpstr>National Sectoral Strategies, continued </vt:lpstr>
      <vt:lpstr>Irish Human Rights and Equality Commission </vt:lpstr>
      <vt:lpstr>An over-arching human rights plan?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PC1102</dc:creator>
  <cp:lastModifiedBy>obriainds</cp:lastModifiedBy>
  <cp:revision>252</cp:revision>
  <cp:lastPrinted>2000-09-26T11:14:01Z</cp:lastPrinted>
  <dcterms:created xsi:type="dcterms:W3CDTF">1995-06-17T23:31:02Z</dcterms:created>
  <dcterms:modified xsi:type="dcterms:W3CDTF">2015-12-06T21:21:56Z</dcterms:modified>
</cp:coreProperties>
</file>