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2"/>
  </p:notesMasterIdLst>
  <p:handoutMasterIdLst>
    <p:handoutMasterId r:id="rId13"/>
  </p:handoutMasterIdLst>
  <p:sldIdLst>
    <p:sldId id="264" r:id="rId5"/>
    <p:sldId id="275" r:id="rId6"/>
    <p:sldId id="277" r:id="rId7"/>
    <p:sldId id="279" r:id="rId8"/>
    <p:sldId id="280" r:id="rId9"/>
    <p:sldId id="271" r:id="rId10"/>
    <p:sldId id="276" r:id="rId11"/>
  </p:sldIdLst>
  <p:sldSz cx="9144000" cy="6858000" type="screen4x3"/>
  <p:notesSz cx="6819900" cy="9918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9" autoAdjust="0"/>
    <p:restoredTop sz="94582" autoAdjust="0"/>
  </p:normalViewPr>
  <p:slideViewPr>
    <p:cSldViewPr snapToGrid="0" snapToObjects="1">
      <p:cViewPr varScale="1">
        <p:scale>
          <a:sx n="107" d="100"/>
          <a:sy n="10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01/02/2016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01/02/2016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7" tIns="47819" rIns="95637" bIns="478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2"/>
            <a:ext cx="5455920" cy="4463415"/>
          </a:xfrm>
          <a:prstGeom prst="rect">
            <a:avLst/>
          </a:prstGeom>
        </p:spPr>
        <p:txBody>
          <a:bodyPr vert="horz" lIns="95637" tIns="47819" rIns="95637" bIns="47819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5637" tIns="47819" rIns="95637" bIns="47819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192-FC75-7948-A90E-BB39401BDF96}" type="datetime1">
              <a:rPr lang="fr-FR" smtClean="0"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9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90AFD07-AF74-EB42-967E-34D07760D19F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Name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 smtClean="0"/>
              <a:t>COE</a:t>
            </a:r>
            <a:endParaRPr lang="fr-FR" dirty="0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238625"/>
            <a:ext cx="9144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altLang="fr-FR" sz="3200" dirty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200" dirty="0">
                <a:solidFill>
                  <a:srgbClr val="0D347D"/>
                </a:solidFill>
              </a:rPr>
              <a:t>A new educational game </a:t>
            </a:r>
            <a:r>
              <a:rPr lang="fr-FR" altLang="fr-FR" sz="3200" dirty="0">
                <a:solidFill>
                  <a:srgbClr val="0D347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altLang="fr-FR" sz="3200" dirty="0">
                <a:solidFill>
                  <a:srgbClr val="0D347D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"/>
            <a:ext cx="9160477" cy="3798477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COE / Sophie Lobey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>
                <a:latin typeface="Arial Narrow" charset="0"/>
                <a:ea typeface="Arial Narrow" charset="0"/>
                <a:cs typeface="Arial Narrow" charset="0"/>
              </a:rPr>
              <a:t>COE</a:t>
            </a:r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 A NEW EDUCATIONAL GAME</a:t>
            </a:r>
            <a:r>
              <a:rPr lang="en-GB" sz="1800" b="1" dirty="0" smtClean="0">
                <a:solidFill>
                  <a:srgbClr val="0D347D"/>
                </a:solidFill>
              </a:rPr>
              <a:t> </a:t>
            </a:r>
            <a:endParaRPr lang="fr-FR" altLang="fr-FR" sz="1800" b="1" dirty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1231901"/>
            <a:ext cx="7491289" cy="659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0D347D"/>
                </a:solidFill>
              </a:rPr>
              <a:t>A </a:t>
            </a:r>
            <a:r>
              <a:rPr lang="en-GB" sz="3600" dirty="0">
                <a:solidFill>
                  <a:srgbClr val="0D347D"/>
                </a:solidFill>
              </a:rPr>
              <a:t>new educational game </a:t>
            </a:r>
            <a:endParaRPr lang="fr-FR" altLang="fr-FR" sz="3600" dirty="0" smtClean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altLang="fr-FR" sz="3600" dirty="0">
              <a:solidFill>
                <a:srgbClr val="0044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10215" y="1926452"/>
            <a:ext cx="6066654" cy="38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fr-FR" sz="1800" b="1" dirty="0"/>
          </a:p>
          <a:p>
            <a:pPr marL="0" indent="0" fontAlgn="base">
              <a:buNone/>
            </a:pPr>
            <a:r>
              <a:rPr lang="fr-FR" sz="1800" b="1" dirty="0" err="1" smtClean="0"/>
              <a:t>Aim</a:t>
            </a:r>
            <a:endParaRPr lang="fr-FR" sz="1800" b="1" dirty="0" smtClean="0"/>
          </a:p>
          <a:p>
            <a:pPr marL="0" indent="0" fontAlgn="base">
              <a:buNone/>
            </a:pPr>
            <a:r>
              <a:rPr lang="en-GB" sz="1800" dirty="0" smtClean="0"/>
              <a:t>To teach pupils </a:t>
            </a:r>
            <a:r>
              <a:rPr lang="en-GB" sz="1800" dirty="0"/>
              <a:t>more about Europe’s shared </a:t>
            </a:r>
            <a:r>
              <a:rPr lang="en-GB" sz="1800" dirty="0" smtClean="0"/>
              <a:t>values, illustrating the three fields of action of the Council of Europe: </a:t>
            </a:r>
            <a:br>
              <a:rPr lang="en-GB" sz="1800" dirty="0" smtClean="0"/>
            </a:br>
            <a:r>
              <a:rPr lang="en-GB" sz="1800" b="1" dirty="0" smtClean="0"/>
              <a:t>human rights, democracy and the rule of law</a:t>
            </a:r>
            <a:r>
              <a:rPr lang="en-GB" sz="1800" dirty="0" smtClean="0"/>
              <a:t>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The </a:t>
            </a:r>
            <a:r>
              <a:rPr lang="en-GB" sz="1800" b="1" dirty="0" smtClean="0"/>
              <a:t>six </a:t>
            </a:r>
            <a:r>
              <a:rPr lang="en-GB" sz="1800" b="1" dirty="0"/>
              <a:t>values selected </a:t>
            </a:r>
            <a:r>
              <a:rPr lang="en-GB" sz="1800" dirty="0" smtClean="0"/>
              <a:t>are: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freedom </a:t>
            </a:r>
            <a:r>
              <a:rPr lang="en-GB" sz="1800" dirty="0"/>
              <a:t>of </a:t>
            </a:r>
            <a:r>
              <a:rPr lang="en-GB" sz="1800" dirty="0" smtClean="0"/>
              <a:t>expression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a </a:t>
            </a:r>
            <a:r>
              <a:rPr lang="en-GB" sz="1800" dirty="0"/>
              <a:t>fair justice </a:t>
            </a:r>
            <a:r>
              <a:rPr lang="en-GB" sz="1800" dirty="0" smtClean="0"/>
              <a:t>system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gender equality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abolition </a:t>
            </a:r>
            <a:r>
              <a:rPr lang="en-GB" sz="1800" dirty="0"/>
              <a:t>of the death </a:t>
            </a:r>
            <a:r>
              <a:rPr lang="en-GB" sz="1800" dirty="0" smtClean="0"/>
              <a:t>penalty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free elections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diversity/non-discrimination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20" y="3693111"/>
            <a:ext cx="5022116" cy="212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4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>
                <a:latin typeface="Arial Narrow" charset="0"/>
                <a:ea typeface="Arial Narrow" charset="0"/>
                <a:cs typeface="Arial Narrow" charset="0"/>
              </a:rPr>
              <a:t>COE</a:t>
            </a:r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3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 A NEW EDUCATIONAL GAME</a:t>
            </a:r>
            <a:r>
              <a:rPr lang="en-GB" sz="1800" b="1" dirty="0" smtClean="0">
                <a:solidFill>
                  <a:srgbClr val="0D347D"/>
                </a:solidFill>
              </a:rPr>
              <a:t> </a:t>
            </a:r>
            <a:endParaRPr lang="fr-FR" altLang="fr-FR" sz="1800" b="1" dirty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1231901"/>
            <a:ext cx="7535677" cy="765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fr-FR" sz="3600" dirty="0">
              <a:solidFill>
                <a:srgbClr val="0044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472174" y="1446999"/>
            <a:ext cx="4214626" cy="49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2000" b="1" dirty="0"/>
              <a:t>Presentation</a:t>
            </a:r>
          </a:p>
          <a:p>
            <a:pPr marL="0" indent="0" fontAlgn="base">
              <a:buNone/>
            </a:pPr>
            <a:r>
              <a:rPr lang="en-GB" sz="2000" dirty="0"/>
              <a:t>The brochure </a:t>
            </a:r>
            <a:r>
              <a:rPr lang="en-GB" sz="2000" dirty="0" smtClean="0"/>
              <a:t>includes a </a:t>
            </a:r>
            <a:r>
              <a:rPr lang="en-GB" sz="2000" dirty="0"/>
              <a:t>board game for pupils aged </a:t>
            </a:r>
            <a:r>
              <a:rPr lang="en-GB" sz="2000" dirty="0" smtClean="0"/>
              <a:t>8–12 </a:t>
            </a:r>
            <a:r>
              <a:rPr lang="en-GB" sz="2000" dirty="0"/>
              <a:t>(end of primary/ start of secondary school</a:t>
            </a:r>
            <a:r>
              <a:rPr lang="en-GB" sz="2000" dirty="0" smtClean="0"/>
              <a:t>) and useful information for teachers. </a:t>
            </a:r>
            <a:endParaRPr lang="en-GB" sz="2000" dirty="0"/>
          </a:p>
          <a:p>
            <a:pPr marL="0" indent="0" fontAlgn="base">
              <a:buNone/>
            </a:pPr>
            <a:r>
              <a:rPr lang="en-GB" sz="2000" b="1" dirty="0" smtClean="0"/>
              <a:t>Objective</a:t>
            </a:r>
            <a:endParaRPr lang="en-GB" sz="2000" b="1" dirty="0"/>
          </a:p>
          <a:p>
            <a:pPr marL="0" indent="0" fontAlgn="base">
              <a:buNone/>
            </a:pPr>
            <a:r>
              <a:rPr lang="en-GB" sz="2000" dirty="0"/>
              <a:t>Pupils can have fun taking part in team challenges and discussing all the issues while testing their knowledge of democracy and human </a:t>
            </a:r>
            <a:r>
              <a:rPr lang="en-GB" sz="2000" dirty="0" smtClean="0"/>
              <a:t>rights. </a:t>
            </a:r>
          </a:p>
          <a:p>
            <a:pPr marL="0" indent="0" fontAlgn="base">
              <a:buNone/>
            </a:pPr>
            <a:r>
              <a:rPr lang="en-GB" sz="2000" dirty="0" smtClean="0"/>
              <a:t>This </a:t>
            </a:r>
            <a:r>
              <a:rPr lang="en-GB" sz="2000" dirty="0"/>
              <a:t>is a great opportunity to combine classroom play activity with discussion about the core values that enable us to live together in society.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2" y="2225161"/>
            <a:ext cx="4227251" cy="313695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12700"/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>
                <a:latin typeface="Arial Narrow" charset="0"/>
                <a:ea typeface="Arial Narrow" charset="0"/>
                <a:cs typeface="Arial Narrow" charset="0"/>
              </a:rPr>
              <a:t>COE</a:t>
            </a:r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4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 A NEW EDUCATIONAL GAME</a:t>
            </a:r>
            <a:r>
              <a:rPr lang="en-GB" sz="1800" b="1" dirty="0" smtClean="0">
                <a:solidFill>
                  <a:srgbClr val="0D347D"/>
                </a:solidFill>
              </a:rPr>
              <a:t> </a:t>
            </a:r>
            <a:endParaRPr lang="fr-FR" altLang="fr-FR" sz="1800" b="1" dirty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1231901"/>
            <a:ext cx="7535677" cy="765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fr-FR" sz="3600" dirty="0">
              <a:solidFill>
                <a:srgbClr val="0044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472174" y="2166151"/>
            <a:ext cx="4524111" cy="21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r-FR" sz="2000" b="1" dirty="0" err="1"/>
              <a:t>Specifications</a:t>
            </a:r>
            <a:endParaRPr lang="fr-FR" sz="2000" b="1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600" dirty="0"/>
              <a:t>The game </a:t>
            </a:r>
            <a:r>
              <a:rPr lang="en-GB" sz="1600" dirty="0" smtClean="0"/>
              <a:t>includes: 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GB" sz="1600" dirty="0" smtClean="0"/>
              <a:t>1 </a:t>
            </a:r>
            <a:r>
              <a:rPr lang="en-GB" sz="1600" dirty="0"/>
              <a:t>board for use by the class (A1 poster </a:t>
            </a:r>
            <a:r>
              <a:rPr lang="en-GB" sz="1600" dirty="0" smtClean="0"/>
              <a:t>format)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GB" sz="1600" dirty="0" smtClean="0"/>
              <a:t>48 </a:t>
            </a:r>
            <a:r>
              <a:rPr lang="en-GB" sz="1600" dirty="0"/>
              <a:t>cut-out </a:t>
            </a:r>
            <a:r>
              <a:rPr lang="en-GB" sz="1600" dirty="0" smtClean="0"/>
              <a:t>cards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GB" sz="1600" dirty="0" smtClean="0"/>
              <a:t>6 </a:t>
            </a:r>
            <a:r>
              <a:rPr lang="en-GB" sz="1600" dirty="0"/>
              <a:t>playing </a:t>
            </a:r>
            <a:r>
              <a:rPr lang="en-GB" sz="1600" dirty="0" smtClean="0"/>
              <a:t>pieces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GB" sz="1600" dirty="0" smtClean="0"/>
              <a:t>1 </a:t>
            </a:r>
            <a:r>
              <a:rPr lang="en-GB" sz="1600" dirty="0"/>
              <a:t>make-it-yourself </a:t>
            </a:r>
            <a:r>
              <a:rPr lang="en-GB" sz="1600" dirty="0" smtClean="0"/>
              <a:t>dice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GB" sz="1600" dirty="0" smtClean="0"/>
              <a:t>1 diploma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GB" sz="1600" dirty="0" smtClean="0"/>
              <a:t>a </a:t>
            </a:r>
            <a:r>
              <a:rPr lang="en-GB" sz="1600" dirty="0"/>
              <a:t>glossary and some advice for teachers.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4" y="1997477"/>
            <a:ext cx="4015051" cy="32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>
                <a:latin typeface="Arial Narrow" charset="0"/>
                <a:ea typeface="Arial Narrow" charset="0"/>
                <a:cs typeface="Arial Narrow" charset="0"/>
              </a:rPr>
              <a:t>COE</a:t>
            </a:r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5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 A NEW EDUCATIONAL GAME</a:t>
            </a:r>
            <a:r>
              <a:rPr lang="en-GB" sz="2400" b="1" dirty="0">
                <a:solidFill>
                  <a:srgbClr val="0D347D"/>
                </a:solidFill>
              </a:rPr>
              <a:t> </a:t>
            </a:r>
            <a:endParaRPr lang="fr-FR" altLang="fr-FR" sz="2400" b="1" dirty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37351" y="2281562"/>
            <a:ext cx="529997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fr-FR" sz="2000" b="1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Printed</a:t>
            </a:r>
            <a:r>
              <a:rPr lang="fr-FR" sz="2000" b="1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versions: </a:t>
            </a:r>
          </a:p>
          <a:p>
            <a:pPr>
              <a:defRPr/>
            </a:pP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	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Available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in French (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January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2016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) 	English 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German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(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April 2016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fr-FR" sz="2000" b="1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000" b="1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Digital versions: 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	</a:t>
            </a:r>
            <a:endParaRPr lang="fr-FR" sz="2000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	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Available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in March</a:t>
            </a:r>
          </a:p>
          <a:p>
            <a:pPr>
              <a:defRPr/>
            </a:pP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* </a:t>
            </a:r>
            <a:r>
              <a:rPr lang="fr-FR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play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online on </a:t>
            </a:r>
            <a:r>
              <a:rPr lang="fr-FR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classroom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projection </a:t>
            </a:r>
            <a:r>
              <a:rPr lang="fr-FR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screen</a:t>
            </a:r>
            <a:endParaRPr lang="fr-FR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* </a:t>
            </a:r>
            <a:r>
              <a:rPr lang="fr-FR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download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the 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files</a:t>
            </a: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* USB </a:t>
            </a:r>
            <a:r>
              <a:rPr lang="fr-FR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key</a:t>
            </a:r>
            <a:r>
              <a:rPr lang="fr-FR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version</a:t>
            </a:r>
            <a:endParaRPr lang="fr-FR" dirty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09605" y="1380724"/>
            <a:ext cx="5114977" cy="738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600" dirty="0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Versions</a:t>
            </a:r>
            <a:endParaRPr lang="en-US" altLang="fr-FR" sz="3600" dirty="0">
              <a:solidFill>
                <a:srgbClr val="00448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95" y="3655707"/>
            <a:ext cx="3314527" cy="20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9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>
                <a:latin typeface="Arial Narrow" charset="0"/>
                <a:ea typeface="Arial Narrow" charset="0"/>
                <a:cs typeface="Arial Narrow" charset="0"/>
              </a:rPr>
              <a:t>COE</a:t>
            </a:r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6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 A NEW EDUCATIONAL GAME</a:t>
            </a:r>
            <a:r>
              <a:rPr lang="en-GB" sz="2400" b="1" dirty="0">
                <a:solidFill>
                  <a:srgbClr val="0D347D"/>
                </a:solidFill>
              </a:rPr>
              <a:t> </a:t>
            </a:r>
            <a:endParaRPr lang="fr-FR" altLang="fr-FR" sz="2400" b="1" dirty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09105" y="2556767"/>
            <a:ext cx="56106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Content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validated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by the Council of Europe</a:t>
            </a:r>
            <a:b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</a:br>
            <a:endParaRPr lang="fr-FR" sz="1000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Easy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to use (1½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hour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activity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in class, all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included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in one brochure)</a:t>
            </a:r>
          </a:p>
          <a:p>
            <a:pPr>
              <a:defRPr/>
            </a:pPr>
            <a:endParaRPr lang="fr-FR" sz="1000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Tested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in classes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very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positive feedback on the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experience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and relevance</a:t>
            </a:r>
          </a:p>
          <a:p>
            <a:pPr>
              <a:defRPr/>
            </a:pPr>
            <a:endParaRPr lang="fr-FR" sz="1000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Starting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points for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additional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discussions in class (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glossary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advice</a:t>
            </a:r>
            <a:r>
              <a:rPr lang="fr-FR" sz="2000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for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teachers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included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fr-FR" sz="1000" dirty="0" smtClean="0"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Practical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format 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(</a:t>
            </a:r>
            <a:r>
              <a:rPr lang="fr-FR" sz="2000" dirty="0" err="1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h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andy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size/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easy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produce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disseminate</a:t>
            </a:r>
            <a:r>
              <a:rPr lang="fr-FR" sz="2000" dirty="0" smtClean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2652" y="1432759"/>
            <a:ext cx="5968713" cy="738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600" dirty="0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Relevance</a:t>
            </a:r>
            <a:endParaRPr lang="en-US" altLang="fr-FR" sz="3600" dirty="0">
              <a:solidFill>
                <a:srgbClr val="00448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89" y="1610409"/>
            <a:ext cx="1369004" cy="211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8" y="1624162"/>
            <a:ext cx="1353187" cy="209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05" y="3772575"/>
            <a:ext cx="1346787" cy="20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9" y="3772575"/>
            <a:ext cx="1353185" cy="20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01/02/2016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>
                <a:latin typeface="Arial Narrow" charset="0"/>
                <a:ea typeface="Arial Narrow" charset="0"/>
                <a:cs typeface="Arial Narrow" charset="0"/>
              </a:rPr>
              <a:t>COE</a:t>
            </a:r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7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 – A QUESTION OF VALUES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 A NEW EDUCATIONAL GAME</a:t>
            </a:r>
            <a:r>
              <a:rPr lang="en-GB" sz="2400" b="1" dirty="0">
                <a:solidFill>
                  <a:srgbClr val="0D347D"/>
                </a:solidFill>
              </a:rPr>
              <a:t> </a:t>
            </a:r>
            <a:endParaRPr lang="fr-FR" altLang="fr-FR" sz="2400" b="1" dirty="0">
              <a:solidFill>
                <a:srgbClr val="0D34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1231900"/>
            <a:ext cx="7632700" cy="10674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600" dirty="0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Possible </a:t>
            </a:r>
            <a:r>
              <a:rPr lang="fr-FR" altLang="fr-FR" sz="3600" dirty="0" err="1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co</a:t>
            </a:r>
            <a:r>
              <a:rPr lang="fr-FR" altLang="fr-FR" sz="3600" dirty="0" err="1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fr-FR" altLang="fr-FR" sz="3600" dirty="0" err="1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operation</a:t>
            </a:r>
            <a:r>
              <a:rPr lang="fr-FR" altLang="fr-FR" sz="3600" dirty="0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fr-FR" altLang="fr-FR" sz="3600" dirty="0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fr-FR" altLang="fr-FR" sz="3600" dirty="0" err="1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members</a:t>
            </a:r>
            <a:r>
              <a:rPr lang="fr-FR" altLang="fr-FR" sz="3600" dirty="0" smtClean="0">
                <a:solidFill>
                  <a:srgbClr val="004489"/>
                </a:solidFill>
                <a:latin typeface="Arial" charset="0"/>
                <a:ea typeface="Arial" charset="0"/>
                <a:cs typeface="Arial" charset="0"/>
              </a:rPr>
              <a:t> states</a:t>
            </a:r>
            <a:endParaRPr lang="en-US" altLang="fr-FR" sz="3600" dirty="0">
              <a:solidFill>
                <a:srgbClr val="0044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287262" y="2894120"/>
            <a:ext cx="7424938" cy="32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2400" dirty="0" smtClean="0"/>
              <a:t>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translated</a:t>
            </a:r>
            <a:r>
              <a:rPr lang="fr-FR" sz="2400" dirty="0" smtClean="0"/>
              <a:t> </a:t>
            </a:r>
            <a:r>
              <a:rPr lang="fr-FR" sz="2400" dirty="0" err="1" smtClean="0"/>
              <a:t>into</a:t>
            </a:r>
            <a:r>
              <a:rPr lang="fr-FR" sz="2400" dirty="0" smtClean="0"/>
              <a:t> the </a:t>
            </a:r>
            <a:r>
              <a:rPr lang="fr-FR" sz="2400" dirty="0" err="1" smtClean="0"/>
              <a:t>languages</a:t>
            </a:r>
            <a:r>
              <a:rPr lang="fr-FR" sz="2400" dirty="0" smtClean="0"/>
              <a:t> of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member</a:t>
            </a:r>
            <a:r>
              <a:rPr lang="fr-FR" sz="2400" dirty="0" smtClean="0"/>
              <a:t> states and </a:t>
            </a:r>
            <a:r>
              <a:rPr lang="fr-FR" sz="2400" dirty="0" err="1" smtClean="0"/>
              <a:t>into</a:t>
            </a:r>
            <a:r>
              <a:rPr lang="fr-FR" sz="2400" dirty="0" smtClean="0"/>
              <a:t> </a:t>
            </a:r>
            <a:r>
              <a:rPr lang="fr-FR" sz="2400" dirty="0" err="1" smtClean="0"/>
              <a:t>minority</a:t>
            </a:r>
            <a:r>
              <a:rPr lang="fr-FR" sz="2400" dirty="0" smtClean="0"/>
              <a:t> and 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 </a:t>
            </a:r>
            <a:r>
              <a:rPr lang="fr-FR" sz="2400" dirty="0" err="1" smtClean="0"/>
              <a:t>languages</a:t>
            </a:r>
            <a:endParaRPr lang="fr-FR" sz="2400" dirty="0"/>
          </a:p>
          <a:p>
            <a:pPr fontAlgn="base"/>
            <a:r>
              <a:rPr lang="fr-FR" sz="2400" dirty="0" err="1" smtClean="0"/>
              <a:t>Print</a:t>
            </a:r>
            <a:r>
              <a:rPr lang="fr-FR" sz="2400" dirty="0" smtClean="0"/>
              <a:t> version – </a:t>
            </a:r>
            <a:r>
              <a:rPr lang="fr-FR" sz="2400" dirty="0"/>
              <a:t>t</a:t>
            </a:r>
            <a:r>
              <a:rPr lang="fr-FR" sz="2400" dirty="0" smtClean="0"/>
              <a:t>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produced</a:t>
            </a:r>
            <a:r>
              <a:rPr lang="fr-FR" sz="2400" dirty="0" smtClean="0"/>
              <a:t> and </a:t>
            </a:r>
            <a:r>
              <a:rPr lang="fr-FR" sz="2400" dirty="0" err="1" smtClean="0"/>
              <a:t>disseminated</a:t>
            </a:r>
            <a:r>
              <a:rPr lang="fr-FR" sz="2400" dirty="0" smtClean="0"/>
              <a:t> in </a:t>
            </a:r>
            <a:r>
              <a:rPr lang="fr-FR" sz="2400" dirty="0" err="1" smtClean="0"/>
              <a:t>schools</a:t>
            </a:r>
            <a:r>
              <a:rPr lang="fr-FR" sz="2400" dirty="0" smtClean="0"/>
              <a:t> at national and / or 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(unit </a:t>
            </a:r>
            <a:r>
              <a:rPr lang="fr-FR" sz="2400" dirty="0" err="1" smtClean="0"/>
              <a:t>cost</a:t>
            </a:r>
            <a:r>
              <a:rPr lang="fr-FR" sz="2400" dirty="0" smtClean="0"/>
              <a:t>  </a:t>
            </a:r>
            <a:r>
              <a:rPr lang="fr-FR" sz="2400" dirty="0" err="1" smtClean="0"/>
              <a:t>less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</a:t>
            </a:r>
            <a:r>
              <a:rPr lang="fr-FR" sz="2400" dirty="0"/>
              <a:t>€2)</a:t>
            </a:r>
          </a:p>
          <a:p>
            <a:pPr fontAlgn="base"/>
            <a:r>
              <a:rPr lang="fr-FR" sz="2400" dirty="0" smtClean="0"/>
              <a:t>Digital version –  </a:t>
            </a:r>
            <a:r>
              <a:rPr lang="fr-FR" sz="2400" dirty="0"/>
              <a:t>t</a:t>
            </a:r>
            <a:r>
              <a:rPr lang="fr-FR" sz="2400" dirty="0" smtClean="0"/>
              <a:t>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produced</a:t>
            </a:r>
            <a:r>
              <a:rPr lang="fr-FR" sz="2400" dirty="0" smtClean="0"/>
              <a:t> and </a:t>
            </a:r>
            <a:r>
              <a:rPr lang="fr-FR" sz="2400" dirty="0" err="1" smtClean="0"/>
              <a:t>promoted</a:t>
            </a:r>
            <a:r>
              <a:rPr lang="fr-FR" sz="2400" dirty="0" smtClean="0"/>
              <a:t> at national / 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(production </a:t>
            </a:r>
            <a:r>
              <a:rPr lang="fr-FR" sz="2400" dirty="0" err="1" smtClean="0"/>
              <a:t>cost</a:t>
            </a:r>
            <a:r>
              <a:rPr lang="fr-FR" sz="2400" dirty="0" smtClean="0"/>
              <a:t> </a:t>
            </a:r>
            <a:r>
              <a:rPr lang="fr-FR" sz="2400" dirty="0" err="1" smtClean="0"/>
              <a:t>after</a:t>
            </a:r>
            <a:r>
              <a:rPr lang="fr-FR" sz="2400" dirty="0" smtClean="0"/>
              <a:t> translation: </a:t>
            </a:r>
            <a:r>
              <a:rPr lang="fr-FR" sz="2400" dirty="0"/>
              <a:t>€1000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74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1_Conception personnalisée</vt:lpstr>
      <vt:lpstr>Conception personnalisée</vt:lpstr>
      <vt:lpstr>4_Conception personnalisée</vt:lpstr>
      <vt:lpstr>3_Conception personnalisée</vt:lpstr>
      <vt:lpstr>Europe – A question of values   A new educational game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2016-02-01T14:16:33Z</dcterms:modified>
</cp:coreProperties>
</file>