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58" r:id="rId10"/>
    <p:sldId id="267" r:id="rId11"/>
    <p:sldId id="259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Freedom(s) – </a:t>
            </a:r>
            <a:r>
              <a:rPr lang="en-US" b="1" i="1" dirty="0"/>
              <a:t>Learning activities for secondary schools on the case  law of the European Court of Human Rights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9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676400" y="172605"/>
            <a:ext cx="5791200" cy="6761595"/>
            <a:chOff x="0" y="0"/>
            <a:chExt cx="6824" cy="9658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6803" cy="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10" y="10"/>
              <a:ext cx="6804" cy="9638"/>
              <a:chOff x="10" y="10"/>
              <a:chExt cx="6804" cy="9638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10" y="10"/>
                <a:ext cx="6804" cy="9638"/>
              </a:xfrm>
              <a:custGeom>
                <a:avLst/>
                <a:gdLst>
                  <a:gd name="T0" fmla="+- 0 10 10"/>
                  <a:gd name="T1" fmla="*/ T0 w 6804"/>
                  <a:gd name="T2" fmla="+- 0 10 10"/>
                  <a:gd name="T3" fmla="*/ 10 h 9638"/>
                  <a:gd name="T4" fmla="+- 0 6813 10"/>
                  <a:gd name="T5" fmla="*/ T4 w 6804"/>
                  <a:gd name="T6" fmla="+- 0 10 10"/>
                  <a:gd name="T7" fmla="*/ 10 h 9638"/>
                  <a:gd name="T8" fmla="+- 0 6813 10"/>
                  <a:gd name="T9" fmla="*/ T8 w 6804"/>
                  <a:gd name="T10" fmla="+- 0 9648 10"/>
                  <a:gd name="T11" fmla="*/ 9648 h 9638"/>
                  <a:gd name="T12" fmla="+- 0 10 10"/>
                  <a:gd name="T13" fmla="*/ T12 w 6804"/>
                  <a:gd name="T14" fmla="+- 0 9648 10"/>
                  <a:gd name="T15" fmla="*/ 9648 h 9638"/>
                  <a:gd name="T16" fmla="+- 0 10 10"/>
                  <a:gd name="T17" fmla="*/ T16 w 6804"/>
                  <a:gd name="T18" fmla="+- 0 10 10"/>
                  <a:gd name="T19" fmla="*/ 10 h 96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04" h="9638">
                    <a:moveTo>
                      <a:pt x="0" y="0"/>
                    </a:moveTo>
                    <a:lnTo>
                      <a:pt x="6803" y="0"/>
                    </a:lnTo>
                    <a:lnTo>
                      <a:pt x="6803" y="9638"/>
                    </a:lnTo>
                    <a:lnTo>
                      <a:pt x="0" y="963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657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concepts and topics involved;</a:t>
            </a:r>
            <a:endParaRPr lang="en-GB" dirty="0"/>
          </a:p>
          <a:p>
            <a:r>
              <a:rPr lang="en-US" dirty="0" smtClean="0"/>
              <a:t>the </a:t>
            </a:r>
            <a:r>
              <a:rPr lang="en-US" dirty="0"/>
              <a:t>learning objectives;</a:t>
            </a:r>
            <a:endParaRPr lang="en-GB" dirty="0"/>
          </a:p>
          <a:p>
            <a:r>
              <a:rPr lang="en-US" dirty="0" smtClean="0"/>
              <a:t>the </a:t>
            </a:r>
            <a:r>
              <a:rPr lang="en-US" dirty="0"/>
              <a:t>activity </a:t>
            </a:r>
            <a:r>
              <a:rPr lang="en-US" dirty="0" smtClean="0"/>
              <a:t>plan </a:t>
            </a:r>
          </a:p>
          <a:p>
            <a:pPr lvl="1"/>
            <a:r>
              <a:rPr lang="en-US" dirty="0" smtClean="0"/>
              <a:t>guidelines </a:t>
            </a:r>
            <a:r>
              <a:rPr lang="en-US" dirty="0"/>
              <a:t>on how to </a:t>
            </a:r>
            <a:r>
              <a:rPr lang="en-US" dirty="0" err="1"/>
              <a:t>organise</a:t>
            </a:r>
            <a:r>
              <a:rPr lang="en-US" dirty="0"/>
              <a:t> the 45-minute activity in terms of method, teacher activities and student activities;</a:t>
            </a:r>
            <a:endParaRPr lang="en-GB" dirty="0"/>
          </a:p>
          <a:p>
            <a:r>
              <a:rPr lang="en-US" dirty="0" smtClean="0"/>
              <a:t>pedagogical support 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33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short…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each of us can make a difference;</a:t>
            </a:r>
          </a:p>
          <a:p>
            <a:endParaRPr lang="en-US" dirty="0"/>
          </a:p>
          <a:p>
            <a:r>
              <a:rPr lang="en-US" dirty="0" smtClean="0"/>
              <a:t>Why each of us should try to make a difference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0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9203525" cy="56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1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rights </a:t>
            </a:r>
            <a:r>
              <a:rPr lang="en-GB" i="1" dirty="0"/>
              <a:t>for young 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learning “about” democracy and human </a:t>
            </a:r>
            <a:r>
              <a:rPr lang="en-US" dirty="0" smtClean="0"/>
              <a:t>rights</a:t>
            </a:r>
          </a:p>
          <a:p>
            <a:pPr lvl="1"/>
            <a:r>
              <a:rPr lang="en-US" dirty="0" smtClean="0"/>
              <a:t>know </a:t>
            </a:r>
            <a:r>
              <a:rPr lang="en-US" dirty="0"/>
              <a:t>their human rights and understand the conditions they depend </a:t>
            </a:r>
            <a:r>
              <a:rPr lang="en-US" dirty="0" smtClean="0"/>
              <a:t>upon;</a:t>
            </a:r>
            <a:endParaRPr lang="en-GB" dirty="0"/>
          </a:p>
          <a:p>
            <a:r>
              <a:rPr lang="en-US" dirty="0"/>
              <a:t>learning “through” democracy and human </a:t>
            </a:r>
            <a:r>
              <a:rPr lang="en-US" dirty="0" smtClean="0"/>
              <a:t>rights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nderstand how to exercise </a:t>
            </a:r>
            <a:r>
              <a:rPr lang="en-US" dirty="0"/>
              <a:t>human rights and </a:t>
            </a:r>
            <a:r>
              <a:rPr lang="en-US" dirty="0" smtClean="0"/>
              <a:t>to respect </a:t>
            </a:r>
            <a:r>
              <a:rPr lang="en-US" dirty="0"/>
              <a:t>the rights of </a:t>
            </a:r>
            <a:r>
              <a:rPr lang="en-US" dirty="0" smtClean="0"/>
              <a:t>others;</a:t>
            </a:r>
            <a:endParaRPr lang="en-GB" dirty="0"/>
          </a:p>
          <a:p>
            <a:r>
              <a:rPr lang="en-US" dirty="0"/>
              <a:t>learning “for” democracy and human </a:t>
            </a:r>
            <a:r>
              <a:rPr lang="en-US" dirty="0" smtClean="0"/>
              <a:t>rights</a:t>
            </a:r>
          </a:p>
          <a:p>
            <a:pPr lvl="1"/>
            <a:r>
              <a:rPr lang="en-US" dirty="0" smtClean="0"/>
              <a:t>have </a:t>
            </a:r>
            <a:r>
              <a:rPr lang="en-US" dirty="0"/>
              <a:t>the skills to be confident and willing to exercise </a:t>
            </a:r>
            <a:r>
              <a:rPr lang="en-US" dirty="0" smtClean="0"/>
              <a:t>human </a:t>
            </a:r>
            <a:r>
              <a:rPr lang="en-US" dirty="0"/>
              <a:t>rights, with a sense of responsibility towards others and their </a:t>
            </a:r>
            <a:r>
              <a:rPr lang="en-US" dirty="0" smtClean="0"/>
              <a:t>community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67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296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0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52400" y="152400"/>
            <a:ext cx="8991600" cy="6477000"/>
            <a:chOff x="0" y="0"/>
            <a:chExt cx="6214" cy="4272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0" y="10"/>
              <a:ext cx="6194" cy="4252"/>
              <a:chOff x="10" y="10"/>
              <a:chExt cx="6194" cy="4252"/>
            </a:xfrm>
          </p:grpSpPr>
          <p:sp>
            <p:nvSpPr>
              <p:cNvPr id="7" name="Freeform 15"/>
              <p:cNvSpPr>
                <a:spLocks/>
              </p:cNvSpPr>
              <p:nvPr/>
            </p:nvSpPr>
            <p:spPr bwMode="auto">
              <a:xfrm>
                <a:off x="10" y="10"/>
                <a:ext cx="6194" cy="4252"/>
              </a:xfrm>
              <a:custGeom>
                <a:avLst/>
                <a:gdLst>
                  <a:gd name="T0" fmla="+- 0 10 10"/>
                  <a:gd name="T1" fmla="*/ T0 w 6194"/>
                  <a:gd name="T2" fmla="+- 0 10 10"/>
                  <a:gd name="T3" fmla="*/ 10 h 4252"/>
                  <a:gd name="T4" fmla="+- 0 6204 10"/>
                  <a:gd name="T5" fmla="*/ T4 w 6194"/>
                  <a:gd name="T6" fmla="+- 0 10 10"/>
                  <a:gd name="T7" fmla="*/ 10 h 4252"/>
                  <a:gd name="T8" fmla="+- 0 6204 10"/>
                  <a:gd name="T9" fmla="*/ T8 w 6194"/>
                  <a:gd name="T10" fmla="+- 0 4262 10"/>
                  <a:gd name="T11" fmla="*/ 4262 h 4252"/>
                  <a:gd name="T12" fmla="+- 0 10 10"/>
                  <a:gd name="T13" fmla="*/ T12 w 6194"/>
                  <a:gd name="T14" fmla="+- 0 4262 10"/>
                  <a:gd name="T15" fmla="*/ 4262 h 4252"/>
                  <a:gd name="T16" fmla="+- 0 10 10"/>
                  <a:gd name="T17" fmla="*/ T16 w 6194"/>
                  <a:gd name="T18" fmla="+- 0 10 10"/>
                  <a:gd name="T19" fmla="*/ 10 h 42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194" h="4252">
                    <a:moveTo>
                      <a:pt x="0" y="0"/>
                    </a:moveTo>
                    <a:lnTo>
                      <a:pt x="6194" y="0"/>
                    </a:lnTo>
                    <a:lnTo>
                      <a:pt x="6194" y="4252"/>
                    </a:lnTo>
                    <a:lnTo>
                      <a:pt x="0" y="4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" y="10"/>
                <a:ext cx="6194" cy="4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1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" y="1319"/>
                <a:ext cx="439" cy="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" y="1071"/>
                <a:ext cx="481" cy="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" y="1078"/>
                <a:ext cx="438" cy="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5" y="1072"/>
                <a:ext cx="76" cy="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6" y="1100"/>
                <a:ext cx="452" cy="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9" y="1357"/>
                <a:ext cx="361" cy="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548"/>
                <a:ext cx="384" cy="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1" y="3548"/>
                <a:ext cx="415" cy="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5" y="3571"/>
                <a:ext cx="76" cy="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0" y="10"/>
              <a:ext cx="6194" cy="4252"/>
              <a:chOff x="10" y="10"/>
              <a:chExt cx="6194" cy="4252"/>
            </a:xfrm>
          </p:grpSpPr>
          <p:sp>
            <p:nvSpPr>
              <p:cNvPr id="6" name="Freeform 3"/>
              <p:cNvSpPr>
                <a:spLocks/>
              </p:cNvSpPr>
              <p:nvPr/>
            </p:nvSpPr>
            <p:spPr bwMode="auto">
              <a:xfrm>
                <a:off x="10" y="10"/>
                <a:ext cx="6194" cy="4252"/>
              </a:xfrm>
              <a:custGeom>
                <a:avLst/>
                <a:gdLst>
                  <a:gd name="T0" fmla="+- 0 10 10"/>
                  <a:gd name="T1" fmla="*/ T0 w 6194"/>
                  <a:gd name="T2" fmla="+- 0 10 10"/>
                  <a:gd name="T3" fmla="*/ 10 h 4252"/>
                  <a:gd name="T4" fmla="+- 0 6204 10"/>
                  <a:gd name="T5" fmla="*/ T4 w 6194"/>
                  <a:gd name="T6" fmla="+- 0 10 10"/>
                  <a:gd name="T7" fmla="*/ 10 h 4252"/>
                  <a:gd name="T8" fmla="+- 0 6204 10"/>
                  <a:gd name="T9" fmla="*/ T8 w 6194"/>
                  <a:gd name="T10" fmla="+- 0 4262 10"/>
                  <a:gd name="T11" fmla="*/ 4262 h 4252"/>
                  <a:gd name="T12" fmla="+- 0 10 10"/>
                  <a:gd name="T13" fmla="*/ T12 w 6194"/>
                  <a:gd name="T14" fmla="+- 0 4262 10"/>
                  <a:gd name="T15" fmla="*/ 4262 h 4252"/>
                  <a:gd name="T16" fmla="+- 0 10 10"/>
                  <a:gd name="T17" fmla="*/ T16 w 6194"/>
                  <a:gd name="T18" fmla="+- 0 10 10"/>
                  <a:gd name="T19" fmla="*/ 10 h 42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194" h="4252">
                    <a:moveTo>
                      <a:pt x="0" y="0"/>
                    </a:moveTo>
                    <a:lnTo>
                      <a:pt x="6194" y="0"/>
                    </a:lnTo>
                    <a:lnTo>
                      <a:pt x="6194" y="4252"/>
                    </a:lnTo>
                    <a:lnTo>
                      <a:pt x="0" y="425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153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52400" y="152400"/>
            <a:ext cx="8839200" cy="6477000"/>
            <a:chOff x="0" y="0"/>
            <a:chExt cx="6806" cy="4811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0" y="10"/>
              <a:ext cx="6786" cy="4791"/>
              <a:chOff x="10" y="10"/>
              <a:chExt cx="6786" cy="4791"/>
            </a:xfrm>
          </p:grpSpPr>
          <p:sp>
            <p:nvSpPr>
              <p:cNvPr id="7" name="Freeform 28"/>
              <p:cNvSpPr>
                <a:spLocks/>
              </p:cNvSpPr>
              <p:nvPr/>
            </p:nvSpPr>
            <p:spPr bwMode="auto">
              <a:xfrm>
                <a:off x="10" y="10"/>
                <a:ext cx="6786" cy="4791"/>
              </a:xfrm>
              <a:custGeom>
                <a:avLst/>
                <a:gdLst>
                  <a:gd name="T0" fmla="+- 0 10 10"/>
                  <a:gd name="T1" fmla="*/ T0 w 6786"/>
                  <a:gd name="T2" fmla="+- 0 10 10"/>
                  <a:gd name="T3" fmla="*/ 10 h 4791"/>
                  <a:gd name="T4" fmla="+- 0 6796 10"/>
                  <a:gd name="T5" fmla="*/ T4 w 6786"/>
                  <a:gd name="T6" fmla="+- 0 10 10"/>
                  <a:gd name="T7" fmla="*/ 10 h 4791"/>
                  <a:gd name="T8" fmla="+- 0 6796 10"/>
                  <a:gd name="T9" fmla="*/ T8 w 6786"/>
                  <a:gd name="T10" fmla="+- 0 4801 10"/>
                  <a:gd name="T11" fmla="*/ 4801 h 4791"/>
                  <a:gd name="T12" fmla="+- 0 10 10"/>
                  <a:gd name="T13" fmla="*/ T12 w 6786"/>
                  <a:gd name="T14" fmla="+- 0 4801 10"/>
                  <a:gd name="T15" fmla="*/ 4801 h 4791"/>
                  <a:gd name="T16" fmla="+- 0 10 10"/>
                  <a:gd name="T17" fmla="*/ T16 w 6786"/>
                  <a:gd name="T18" fmla="+- 0 10 10"/>
                  <a:gd name="T19" fmla="*/ 10 h 47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86" h="4791">
                    <a:moveTo>
                      <a:pt x="0" y="0"/>
                    </a:moveTo>
                    <a:lnTo>
                      <a:pt x="6786" y="0"/>
                    </a:lnTo>
                    <a:lnTo>
                      <a:pt x="6786" y="4791"/>
                    </a:lnTo>
                    <a:lnTo>
                      <a:pt x="0" y="4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3099" name="Picture 2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" y="10"/>
                <a:ext cx="6786" cy="4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8" name="Picture 2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" y="2565"/>
                <a:ext cx="329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7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" y="2721"/>
                <a:ext cx="416" cy="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6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" y="768"/>
                <a:ext cx="81" cy="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5" name="Picture 2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" y="825"/>
                <a:ext cx="185" cy="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4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" y="1543"/>
                <a:ext cx="108" cy="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3" name="Picture 2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" y="464"/>
                <a:ext cx="275" cy="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2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" y="218"/>
                <a:ext cx="394" cy="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1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176"/>
                <a:ext cx="148" cy="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0" name="Picture 1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" y="156"/>
                <a:ext cx="459" cy="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9" name="Picture 1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0" y="223"/>
                <a:ext cx="119" cy="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1" y="298"/>
                <a:ext cx="293" cy="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7" name="Picture 15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3" y="520"/>
                <a:ext cx="188" cy="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6" name="Picture 14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2" y="305"/>
                <a:ext cx="282" cy="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5" name="Picture 1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3" y="144"/>
                <a:ext cx="315" cy="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9" y="115"/>
                <a:ext cx="374" cy="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3" name="Picture 1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7" y="138"/>
                <a:ext cx="165" cy="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5" y="222"/>
                <a:ext cx="311" cy="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" y="447"/>
                <a:ext cx="195" cy="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2" y="710"/>
                <a:ext cx="164" cy="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" y="1905"/>
                <a:ext cx="1872" cy="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" y="4608"/>
                <a:ext cx="791" cy="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" y="2253"/>
                <a:ext cx="1111" cy="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0" y="10"/>
              <a:ext cx="6786" cy="4791"/>
              <a:chOff x="10" y="10"/>
              <a:chExt cx="6786" cy="4791"/>
            </a:xfrm>
          </p:grpSpPr>
          <p:sp>
            <p:nvSpPr>
              <p:cNvPr id="6" name="Freeform 3"/>
              <p:cNvSpPr>
                <a:spLocks/>
              </p:cNvSpPr>
              <p:nvPr/>
            </p:nvSpPr>
            <p:spPr bwMode="auto">
              <a:xfrm>
                <a:off x="10" y="10"/>
                <a:ext cx="6786" cy="4791"/>
              </a:xfrm>
              <a:custGeom>
                <a:avLst/>
                <a:gdLst>
                  <a:gd name="T0" fmla="+- 0 10 10"/>
                  <a:gd name="T1" fmla="*/ T0 w 6786"/>
                  <a:gd name="T2" fmla="+- 0 10 10"/>
                  <a:gd name="T3" fmla="*/ 10 h 4791"/>
                  <a:gd name="T4" fmla="+- 0 6796 10"/>
                  <a:gd name="T5" fmla="*/ T4 w 6786"/>
                  <a:gd name="T6" fmla="+- 0 10 10"/>
                  <a:gd name="T7" fmla="*/ 10 h 4791"/>
                  <a:gd name="T8" fmla="+- 0 6796 10"/>
                  <a:gd name="T9" fmla="*/ T8 w 6786"/>
                  <a:gd name="T10" fmla="+- 0 4801 10"/>
                  <a:gd name="T11" fmla="*/ 4801 h 4791"/>
                  <a:gd name="T12" fmla="+- 0 10 10"/>
                  <a:gd name="T13" fmla="*/ T12 w 6786"/>
                  <a:gd name="T14" fmla="+- 0 4801 10"/>
                  <a:gd name="T15" fmla="*/ 4801 h 4791"/>
                  <a:gd name="T16" fmla="+- 0 10 10"/>
                  <a:gd name="T17" fmla="*/ T16 w 6786"/>
                  <a:gd name="T18" fmla="+- 0 10 10"/>
                  <a:gd name="T19" fmla="*/ 10 h 47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786" h="4791">
                    <a:moveTo>
                      <a:pt x="0" y="0"/>
                    </a:moveTo>
                    <a:lnTo>
                      <a:pt x="6786" y="0"/>
                    </a:lnTo>
                    <a:lnTo>
                      <a:pt x="6786" y="4791"/>
                    </a:lnTo>
                    <a:lnTo>
                      <a:pt x="0" y="479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062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52400" y="152400"/>
            <a:ext cx="8915400" cy="6477000"/>
            <a:chOff x="0" y="0"/>
            <a:chExt cx="6824" cy="4676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0" y="10"/>
              <a:ext cx="6804" cy="4656"/>
              <a:chOff x="10" y="10"/>
              <a:chExt cx="6804" cy="465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>
                <a:off x="10" y="10"/>
                <a:ext cx="6804" cy="4656"/>
              </a:xfrm>
              <a:custGeom>
                <a:avLst/>
                <a:gdLst>
                  <a:gd name="T0" fmla="+- 0 10 10"/>
                  <a:gd name="T1" fmla="*/ T0 w 6804"/>
                  <a:gd name="T2" fmla="+- 0 10 10"/>
                  <a:gd name="T3" fmla="*/ 10 h 4656"/>
                  <a:gd name="T4" fmla="+- 0 6813 10"/>
                  <a:gd name="T5" fmla="*/ T4 w 6804"/>
                  <a:gd name="T6" fmla="+- 0 10 10"/>
                  <a:gd name="T7" fmla="*/ 10 h 4656"/>
                  <a:gd name="T8" fmla="+- 0 6813 10"/>
                  <a:gd name="T9" fmla="*/ T8 w 6804"/>
                  <a:gd name="T10" fmla="+- 0 4666 10"/>
                  <a:gd name="T11" fmla="*/ 4666 h 4656"/>
                  <a:gd name="T12" fmla="+- 0 10 10"/>
                  <a:gd name="T13" fmla="*/ T12 w 6804"/>
                  <a:gd name="T14" fmla="+- 0 4666 10"/>
                  <a:gd name="T15" fmla="*/ 4666 h 4656"/>
                  <a:gd name="T16" fmla="+- 0 10 10"/>
                  <a:gd name="T17" fmla="*/ T16 w 6804"/>
                  <a:gd name="T18" fmla="+- 0 10 10"/>
                  <a:gd name="T19" fmla="*/ 10 h 46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04" h="4656">
                    <a:moveTo>
                      <a:pt x="0" y="0"/>
                    </a:moveTo>
                    <a:lnTo>
                      <a:pt x="6803" y="0"/>
                    </a:lnTo>
                    <a:lnTo>
                      <a:pt x="6803" y="4656"/>
                    </a:lnTo>
                    <a:lnTo>
                      <a:pt x="0" y="46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4115" name="Picture 1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" y="10"/>
                <a:ext cx="6803" cy="4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4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" y="1370"/>
                <a:ext cx="160" cy="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8" y="1419"/>
                <a:ext cx="258" cy="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0" y="1546"/>
                <a:ext cx="493" cy="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1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3" y="4404"/>
                <a:ext cx="465" cy="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" name="Picture 1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9" y="4404"/>
                <a:ext cx="356" cy="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9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0" y="4426"/>
                <a:ext cx="71" cy="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1053"/>
                <a:ext cx="315" cy="1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7" name="Picture 1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" y="671"/>
                <a:ext cx="192" cy="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888"/>
                <a:ext cx="130" cy="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5" name="Picture 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" y="455"/>
                <a:ext cx="201" cy="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" y="266"/>
                <a:ext cx="213" cy="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8" y="177"/>
                <a:ext cx="261" cy="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0" y="195"/>
                <a:ext cx="212" cy="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2" y="204"/>
                <a:ext cx="164" cy="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0" y="10"/>
              <a:ext cx="6804" cy="4656"/>
              <a:chOff x="10" y="10"/>
              <a:chExt cx="6804" cy="4656"/>
            </a:xfrm>
          </p:grpSpPr>
          <p:sp>
            <p:nvSpPr>
              <p:cNvPr id="6" name="Freeform 3"/>
              <p:cNvSpPr>
                <a:spLocks/>
              </p:cNvSpPr>
              <p:nvPr/>
            </p:nvSpPr>
            <p:spPr bwMode="auto">
              <a:xfrm>
                <a:off x="10" y="10"/>
                <a:ext cx="6804" cy="4656"/>
              </a:xfrm>
              <a:custGeom>
                <a:avLst/>
                <a:gdLst>
                  <a:gd name="T0" fmla="+- 0 10 10"/>
                  <a:gd name="T1" fmla="*/ T0 w 6804"/>
                  <a:gd name="T2" fmla="+- 0 10 10"/>
                  <a:gd name="T3" fmla="*/ 10 h 4656"/>
                  <a:gd name="T4" fmla="+- 0 6813 10"/>
                  <a:gd name="T5" fmla="*/ T4 w 6804"/>
                  <a:gd name="T6" fmla="+- 0 10 10"/>
                  <a:gd name="T7" fmla="*/ 10 h 4656"/>
                  <a:gd name="T8" fmla="+- 0 6813 10"/>
                  <a:gd name="T9" fmla="*/ T8 w 6804"/>
                  <a:gd name="T10" fmla="+- 0 4666 10"/>
                  <a:gd name="T11" fmla="*/ 4666 h 4656"/>
                  <a:gd name="T12" fmla="+- 0 10 10"/>
                  <a:gd name="T13" fmla="*/ T12 w 6804"/>
                  <a:gd name="T14" fmla="+- 0 4666 10"/>
                  <a:gd name="T15" fmla="*/ 4666 h 4656"/>
                  <a:gd name="T16" fmla="+- 0 10 10"/>
                  <a:gd name="T17" fmla="*/ T16 w 6804"/>
                  <a:gd name="T18" fmla="+- 0 10 10"/>
                  <a:gd name="T19" fmla="*/ 10 h 46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04" h="4656">
                    <a:moveTo>
                      <a:pt x="0" y="0"/>
                    </a:moveTo>
                    <a:lnTo>
                      <a:pt x="6803" y="0"/>
                    </a:lnTo>
                    <a:lnTo>
                      <a:pt x="6803" y="4656"/>
                    </a:lnTo>
                    <a:lnTo>
                      <a:pt x="0" y="465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617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52400" y="152400"/>
            <a:ext cx="8991600" cy="6553200"/>
            <a:chOff x="0" y="0"/>
            <a:chExt cx="6824" cy="4714"/>
          </a:xfrm>
        </p:grpSpPr>
        <p:pic>
          <p:nvPicPr>
            <p:cNvPr id="5135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10"/>
              <a:ext cx="6769" cy="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136"/>
              <a:ext cx="539" cy="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" y="574"/>
              <a:ext cx="202" cy="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" y="427"/>
              <a:ext cx="124" cy="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" y="816"/>
              <a:ext cx="252" cy="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" y="1232"/>
              <a:ext cx="125" cy="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" y="1376"/>
              <a:ext cx="206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" y="2116"/>
              <a:ext cx="498" cy="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" y="2139"/>
              <a:ext cx="253" cy="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" y="2163"/>
              <a:ext cx="244" cy="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" y="2270"/>
              <a:ext cx="130" cy="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" y="2361"/>
              <a:ext cx="370" cy="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10" y="10"/>
              <a:ext cx="6804" cy="4694"/>
              <a:chOff x="10" y="10"/>
              <a:chExt cx="6804" cy="4694"/>
            </a:xfrm>
          </p:grpSpPr>
          <p:sp>
            <p:nvSpPr>
              <p:cNvPr id="5" name="Freeform 3"/>
              <p:cNvSpPr>
                <a:spLocks/>
              </p:cNvSpPr>
              <p:nvPr/>
            </p:nvSpPr>
            <p:spPr bwMode="auto">
              <a:xfrm>
                <a:off x="10" y="10"/>
                <a:ext cx="6804" cy="4694"/>
              </a:xfrm>
              <a:custGeom>
                <a:avLst/>
                <a:gdLst>
                  <a:gd name="T0" fmla="+- 0 10 10"/>
                  <a:gd name="T1" fmla="*/ T0 w 6804"/>
                  <a:gd name="T2" fmla="+- 0 10 10"/>
                  <a:gd name="T3" fmla="*/ 10 h 4694"/>
                  <a:gd name="T4" fmla="+- 0 6813 10"/>
                  <a:gd name="T5" fmla="*/ T4 w 6804"/>
                  <a:gd name="T6" fmla="+- 0 10 10"/>
                  <a:gd name="T7" fmla="*/ 10 h 4694"/>
                  <a:gd name="T8" fmla="+- 0 6813 10"/>
                  <a:gd name="T9" fmla="*/ T8 w 6804"/>
                  <a:gd name="T10" fmla="+- 0 4704 10"/>
                  <a:gd name="T11" fmla="*/ 4704 h 4694"/>
                  <a:gd name="T12" fmla="+- 0 10 10"/>
                  <a:gd name="T13" fmla="*/ T12 w 6804"/>
                  <a:gd name="T14" fmla="+- 0 4704 10"/>
                  <a:gd name="T15" fmla="*/ 4704 h 4694"/>
                  <a:gd name="T16" fmla="+- 0 10 10"/>
                  <a:gd name="T17" fmla="*/ T16 w 6804"/>
                  <a:gd name="T18" fmla="+- 0 10 10"/>
                  <a:gd name="T19" fmla="*/ 10 h 46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04" h="4694">
                    <a:moveTo>
                      <a:pt x="0" y="0"/>
                    </a:moveTo>
                    <a:lnTo>
                      <a:pt x="6803" y="0"/>
                    </a:lnTo>
                    <a:lnTo>
                      <a:pt x="6803" y="4694"/>
                    </a:lnTo>
                    <a:lnTo>
                      <a:pt x="0" y="46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65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Introducing the cases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facts;</a:t>
            </a:r>
            <a:endParaRPr lang="en-GB" dirty="0"/>
          </a:p>
          <a:p>
            <a:r>
              <a:rPr lang="en-US" dirty="0" smtClean="0"/>
              <a:t>the </a:t>
            </a:r>
            <a:r>
              <a:rPr lang="en-US" dirty="0"/>
              <a:t>legal challenge: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response from the </a:t>
            </a:r>
            <a:r>
              <a:rPr lang="en-US" dirty="0" smtClean="0"/>
              <a:t>Strasbourg Court;</a:t>
            </a:r>
            <a:endParaRPr lang="en-GB" dirty="0"/>
          </a:p>
          <a:p>
            <a:r>
              <a:rPr lang="en-US" dirty="0" smtClean="0"/>
              <a:t>what </a:t>
            </a:r>
            <a:r>
              <a:rPr lang="en-US" dirty="0"/>
              <a:t>happened next, e.g. the impact of the Court’s decision on national law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07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188</Words>
  <Application>Microsoft Office PowerPoint</Application>
  <PresentationFormat>On-screen Show (4:3)</PresentationFormat>
  <Paragraphs>23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Freedom(s) – Learning activities for secondary schools on the case  law of the European Court of Human Rights </vt:lpstr>
      <vt:lpstr>PowerPoint Presentation</vt:lpstr>
      <vt:lpstr>Human rights for young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 the cases</vt:lpstr>
      <vt:lpstr>PowerPoint Presentation</vt:lpstr>
      <vt:lpstr>Learning activities</vt:lpstr>
      <vt:lpstr>In short…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Freedom(s) – Learning activities for secondary schools on the case  law of the European Court of Human Rights</dc:title>
  <dc:creator>Jim</dc:creator>
  <cp:lastModifiedBy>Jim</cp:lastModifiedBy>
  <cp:revision>3</cp:revision>
  <dcterms:created xsi:type="dcterms:W3CDTF">2006-08-16T00:00:00Z</dcterms:created>
  <dcterms:modified xsi:type="dcterms:W3CDTF">2015-04-10T07:40:39Z</dcterms:modified>
</cp:coreProperties>
</file>