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524" r:id="rId3"/>
    <p:sldId id="526" r:id="rId4"/>
    <p:sldId id="408" r:id="rId5"/>
    <p:sldId id="369" r:id="rId6"/>
    <p:sldId id="425" r:id="rId7"/>
    <p:sldId id="430" r:id="rId8"/>
    <p:sldId id="432" r:id="rId9"/>
    <p:sldId id="440" r:id="rId10"/>
    <p:sldId id="443" r:id="rId11"/>
    <p:sldId id="445" r:id="rId12"/>
    <p:sldId id="450" r:id="rId13"/>
    <p:sldId id="475" r:id="rId14"/>
    <p:sldId id="525" r:id="rId15"/>
    <p:sldId id="506" r:id="rId16"/>
  </p:sldIdLst>
  <p:sldSz cx="9144000" cy="6858000" type="screen4x3"/>
  <p:notesSz cx="6667500" cy="99044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9" userDrawn="1">
          <p15:clr>
            <a:srgbClr val="A4A3A4"/>
          </p15:clr>
        </p15:guide>
        <p15:guide id="2" pos="21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704" autoAdjust="0"/>
    <p:restoredTop sz="74228" autoAdjust="0"/>
  </p:normalViewPr>
  <p:slideViewPr>
    <p:cSldViewPr>
      <p:cViewPr>
        <p:scale>
          <a:sx n="80" d="100"/>
          <a:sy n="80" d="100"/>
        </p:scale>
        <p:origin x="-1363" y="-2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3259" y="-101"/>
      </p:cViewPr>
      <p:guideLst>
        <p:guide orient="horz" pos="311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77" cy="495776"/>
          </a:xfrm>
          <a:prstGeom prst="rect">
            <a:avLst/>
          </a:prstGeom>
        </p:spPr>
        <p:txBody>
          <a:bodyPr vert="horz" lIns="90599" tIns="45299" rIns="90599" bIns="45299" rtlCol="0"/>
          <a:lstStyle>
            <a:lvl1pPr algn="l">
              <a:defRPr sz="1200"/>
            </a:lvl1pPr>
          </a:lstStyle>
          <a:p>
            <a:endParaRPr lang="en-GB"/>
          </a:p>
        </p:txBody>
      </p:sp>
      <p:sp>
        <p:nvSpPr>
          <p:cNvPr id="3" name="Date Placeholder 2"/>
          <p:cNvSpPr>
            <a:spLocks noGrp="1"/>
          </p:cNvSpPr>
          <p:nvPr>
            <p:ph type="dt" sz="quarter" idx="1"/>
          </p:nvPr>
        </p:nvSpPr>
        <p:spPr>
          <a:xfrm>
            <a:off x="3775967" y="0"/>
            <a:ext cx="2889977" cy="495776"/>
          </a:xfrm>
          <a:prstGeom prst="rect">
            <a:avLst/>
          </a:prstGeom>
        </p:spPr>
        <p:txBody>
          <a:bodyPr vert="horz" lIns="90599" tIns="45299" rIns="90599" bIns="45299" rtlCol="0"/>
          <a:lstStyle>
            <a:lvl1pPr algn="r">
              <a:defRPr sz="1200"/>
            </a:lvl1pPr>
          </a:lstStyle>
          <a:p>
            <a:fld id="{0A0FC597-3F5E-4E51-8053-1FDF48293E01}" type="datetimeFigureOut">
              <a:rPr lang="en-GB" smtClean="0"/>
              <a:pPr/>
              <a:t>05/12/2015</a:t>
            </a:fld>
            <a:endParaRPr lang="en-GB"/>
          </a:p>
        </p:txBody>
      </p:sp>
      <p:sp>
        <p:nvSpPr>
          <p:cNvPr id="4" name="Footer Placeholder 3"/>
          <p:cNvSpPr>
            <a:spLocks noGrp="1"/>
          </p:cNvSpPr>
          <p:nvPr>
            <p:ph type="ftr" sz="quarter" idx="2"/>
          </p:nvPr>
        </p:nvSpPr>
        <p:spPr>
          <a:xfrm>
            <a:off x="0" y="9407054"/>
            <a:ext cx="2889977" cy="495775"/>
          </a:xfrm>
          <a:prstGeom prst="rect">
            <a:avLst/>
          </a:prstGeom>
        </p:spPr>
        <p:txBody>
          <a:bodyPr vert="horz" lIns="90599" tIns="45299" rIns="90599" bIns="45299" rtlCol="0" anchor="b"/>
          <a:lstStyle>
            <a:lvl1pPr algn="l">
              <a:defRPr sz="1200"/>
            </a:lvl1pPr>
          </a:lstStyle>
          <a:p>
            <a:endParaRPr lang="en-GB"/>
          </a:p>
        </p:txBody>
      </p:sp>
      <p:sp>
        <p:nvSpPr>
          <p:cNvPr id="5" name="Slide Number Placeholder 4"/>
          <p:cNvSpPr>
            <a:spLocks noGrp="1"/>
          </p:cNvSpPr>
          <p:nvPr>
            <p:ph type="sldNum" sz="quarter" idx="3"/>
          </p:nvPr>
        </p:nvSpPr>
        <p:spPr>
          <a:xfrm>
            <a:off x="3775967" y="9407054"/>
            <a:ext cx="2889977" cy="495775"/>
          </a:xfrm>
          <a:prstGeom prst="rect">
            <a:avLst/>
          </a:prstGeom>
        </p:spPr>
        <p:txBody>
          <a:bodyPr vert="horz" lIns="90599" tIns="45299" rIns="90599" bIns="45299" rtlCol="0" anchor="b"/>
          <a:lstStyle>
            <a:lvl1pPr algn="r">
              <a:defRPr sz="1200"/>
            </a:lvl1pPr>
          </a:lstStyle>
          <a:p>
            <a:fld id="{EA94886A-C295-4532-9D8D-C161C419E9FA}" type="slidenum">
              <a:rPr lang="en-GB" smtClean="0"/>
              <a:pPr/>
              <a:t>‹#›</a:t>
            </a:fld>
            <a:endParaRPr lang="en-GB"/>
          </a:p>
        </p:txBody>
      </p:sp>
    </p:spTree>
    <p:extLst>
      <p:ext uri="{BB962C8B-B14F-4D97-AF65-F5344CB8AC3E}">
        <p14:creationId xmlns:p14="http://schemas.microsoft.com/office/powerpoint/2010/main" val="2899807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5221"/>
          </a:xfrm>
          <a:prstGeom prst="rect">
            <a:avLst/>
          </a:prstGeom>
        </p:spPr>
        <p:txBody>
          <a:bodyPr vert="horz" lIns="90599" tIns="45299" rIns="90599" bIns="45299" rtlCol="0"/>
          <a:lstStyle>
            <a:lvl1pPr algn="l">
              <a:defRPr sz="1200"/>
            </a:lvl1pPr>
          </a:lstStyle>
          <a:p>
            <a:endParaRPr lang="en-GB"/>
          </a:p>
        </p:txBody>
      </p:sp>
      <p:sp>
        <p:nvSpPr>
          <p:cNvPr id="3" name="Date Placeholder 2"/>
          <p:cNvSpPr>
            <a:spLocks noGrp="1"/>
          </p:cNvSpPr>
          <p:nvPr>
            <p:ph type="dt" idx="1"/>
          </p:nvPr>
        </p:nvSpPr>
        <p:spPr>
          <a:xfrm>
            <a:off x="3776708" y="0"/>
            <a:ext cx="2889250" cy="495221"/>
          </a:xfrm>
          <a:prstGeom prst="rect">
            <a:avLst/>
          </a:prstGeom>
        </p:spPr>
        <p:txBody>
          <a:bodyPr vert="horz" lIns="90599" tIns="45299" rIns="90599" bIns="45299" rtlCol="0"/>
          <a:lstStyle>
            <a:lvl1pPr algn="r">
              <a:defRPr sz="1200"/>
            </a:lvl1pPr>
          </a:lstStyle>
          <a:p>
            <a:fld id="{BC3555AF-7057-43BC-AF6C-197313E26E8E}" type="datetimeFigureOut">
              <a:rPr lang="en-GB" smtClean="0"/>
              <a:pPr/>
              <a:t>05/12/2015</a:t>
            </a:fld>
            <a:endParaRPr lang="en-GB"/>
          </a:p>
        </p:txBody>
      </p:sp>
      <p:sp>
        <p:nvSpPr>
          <p:cNvPr id="4" name="Slide Image Placeholder 3"/>
          <p:cNvSpPr>
            <a:spLocks noGrp="1" noRot="1" noChangeAspect="1"/>
          </p:cNvSpPr>
          <p:nvPr>
            <p:ph type="sldImg" idx="2"/>
          </p:nvPr>
        </p:nvSpPr>
        <p:spPr>
          <a:xfrm>
            <a:off x="857250" y="742950"/>
            <a:ext cx="4953000" cy="3714750"/>
          </a:xfrm>
          <a:prstGeom prst="rect">
            <a:avLst/>
          </a:prstGeom>
          <a:noFill/>
          <a:ln w="12700">
            <a:solidFill>
              <a:prstClr val="black"/>
            </a:solidFill>
          </a:ln>
        </p:spPr>
        <p:txBody>
          <a:bodyPr vert="horz" lIns="90599" tIns="45299" rIns="90599" bIns="45299" rtlCol="0" anchor="ctr"/>
          <a:lstStyle/>
          <a:p>
            <a:endParaRPr lang="en-GB"/>
          </a:p>
        </p:txBody>
      </p:sp>
      <p:sp>
        <p:nvSpPr>
          <p:cNvPr id="5" name="Notes Placeholder 4"/>
          <p:cNvSpPr>
            <a:spLocks noGrp="1"/>
          </p:cNvSpPr>
          <p:nvPr>
            <p:ph type="body" sz="quarter" idx="3"/>
          </p:nvPr>
        </p:nvSpPr>
        <p:spPr>
          <a:xfrm>
            <a:off x="666750" y="4704596"/>
            <a:ext cx="5334000" cy="4456986"/>
          </a:xfrm>
          <a:prstGeom prst="rect">
            <a:avLst/>
          </a:prstGeom>
        </p:spPr>
        <p:txBody>
          <a:bodyPr vert="horz" lIns="90599" tIns="45299" rIns="90599" bIns="4529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7473"/>
            <a:ext cx="2889250" cy="495221"/>
          </a:xfrm>
          <a:prstGeom prst="rect">
            <a:avLst/>
          </a:prstGeom>
        </p:spPr>
        <p:txBody>
          <a:bodyPr vert="horz" lIns="90599" tIns="45299" rIns="90599" bIns="45299" rtlCol="0" anchor="b"/>
          <a:lstStyle>
            <a:lvl1pPr algn="l">
              <a:defRPr sz="1200"/>
            </a:lvl1pPr>
          </a:lstStyle>
          <a:p>
            <a:endParaRPr lang="en-GB"/>
          </a:p>
        </p:txBody>
      </p:sp>
      <p:sp>
        <p:nvSpPr>
          <p:cNvPr id="7" name="Slide Number Placeholder 6"/>
          <p:cNvSpPr>
            <a:spLocks noGrp="1"/>
          </p:cNvSpPr>
          <p:nvPr>
            <p:ph type="sldNum" sz="quarter" idx="5"/>
          </p:nvPr>
        </p:nvSpPr>
        <p:spPr>
          <a:xfrm>
            <a:off x="3776708" y="9407473"/>
            <a:ext cx="2889250" cy="495221"/>
          </a:xfrm>
          <a:prstGeom prst="rect">
            <a:avLst/>
          </a:prstGeom>
        </p:spPr>
        <p:txBody>
          <a:bodyPr vert="horz" lIns="90599" tIns="45299" rIns="90599" bIns="45299" rtlCol="0" anchor="b"/>
          <a:lstStyle>
            <a:lvl1pPr algn="r">
              <a:defRPr sz="1200"/>
            </a:lvl1pPr>
          </a:lstStyle>
          <a:p>
            <a:fld id="{3E607365-B61F-4580-B643-C3A1E5C18B78}" type="slidenum">
              <a:rPr lang="en-GB" smtClean="0"/>
              <a:pPr/>
              <a:t>‹#›</a:t>
            </a:fld>
            <a:endParaRPr lang="en-GB"/>
          </a:p>
        </p:txBody>
      </p:sp>
    </p:spTree>
    <p:extLst>
      <p:ext uri="{BB962C8B-B14F-4D97-AF65-F5344CB8AC3E}">
        <p14:creationId xmlns:p14="http://schemas.microsoft.com/office/powerpoint/2010/main" val="4222559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bg-BG" dirty="0" smtClean="0"/>
          </a:p>
        </p:txBody>
      </p:sp>
      <p:sp>
        <p:nvSpPr>
          <p:cNvPr id="4" name="Slide Number Placeholder 3"/>
          <p:cNvSpPr>
            <a:spLocks noGrp="1"/>
          </p:cNvSpPr>
          <p:nvPr>
            <p:ph type="sldNum" sz="quarter" idx="5"/>
          </p:nvPr>
        </p:nvSpPr>
        <p:spPr/>
        <p:txBody>
          <a:bodyPr/>
          <a:lstStyle/>
          <a:p>
            <a:pPr>
              <a:defRPr/>
            </a:pPr>
            <a:fld id="{F9073FAE-7DCA-45F9-B716-8011FF3F428A}" type="slidenum">
              <a:rPr lang="en-US" smtClean="0"/>
              <a:pPr>
                <a:defRPr/>
              </a:pPr>
              <a:t>1</a:t>
            </a:fld>
            <a:endParaRPr lang="en-US" dirty="0"/>
          </a:p>
        </p:txBody>
      </p:sp>
    </p:spTree>
    <p:extLst>
      <p:ext uri="{BB962C8B-B14F-4D97-AF65-F5344CB8AC3E}">
        <p14:creationId xmlns:p14="http://schemas.microsoft.com/office/powerpoint/2010/main" val="2865912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smtClean="0"/>
          </a:p>
        </p:txBody>
      </p:sp>
      <p:sp>
        <p:nvSpPr>
          <p:cNvPr id="4" name="Slide Number Placeholder 3"/>
          <p:cNvSpPr>
            <a:spLocks noGrp="1"/>
          </p:cNvSpPr>
          <p:nvPr>
            <p:ph type="sldNum" sz="quarter" idx="5"/>
          </p:nvPr>
        </p:nvSpPr>
        <p:spPr/>
        <p:txBody>
          <a:bodyPr/>
          <a:lstStyle/>
          <a:p>
            <a:pPr>
              <a:defRPr/>
            </a:pPr>
            <a:fld id="{5CB042FB-D6C0-42F9-B0AB-D6633EDE064B}" type="slidenum">
              <a:rPr lang="en-US">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1176912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Non-discrimination and equality before and under the law constitute fundamental principles of international human rights law. The principle of equality is inseparable from the principle of human dignity and is an entitlement of every person. Respect for human rights and the principles of equality and non-discrimination are interdependent and underpin the Universal Declaration of Human Rights and all international human rights treaties.</a:t>
            </a:r>
          </a:p>
          <a:p>
            <a:endParaRPr lang="en-GB" dirty="0" smtClean="0"/>
          </a:p>
          <a:p>
            <a:r>
              <a:rPr lang="en-GB" dirty="0" smtClean="0"/>
              <a:t>What</a:t>
            </a:r>
            <a:r>
              <a:rPr lang="en-GB" baseline="0" dirty="0" smtClean="0"/>
              <a:t> are human rights? Human rights stem from the notion that we all, as human beings, have an inherent dignity that should be respected by others and by the State. Article 1 of the Universal Declaration of Human Rights states “All human beings are born free and equal in dignity and rights. They are endowed with reason and conscience and should act towards one another in a spirit of brotherhood.”</a:t>
            </a:r>
          </a:p>
          <a:p>
            <a:endParaRPr lang="en-GB" baseline="0" dirty="0" smtClean="0"/>
          </a:p>
          <a:p>
            <a:pPr defTabSz="905988">
              <a:defRPr/>
            </a:pPr>
            <a:r>
              <a:rPr lang="en-GB" baseline="0" dirty="0" smtClean="0"/>
              <a:t>This is a very broad and abstract assertion. What does it mean to be born free in dignity and rights? What does that allow us to do? In various human rights instruments – the ICCPR, the ICESCR, the ECHR, and the Constitution of Ukraine. Article 21 of the Constitution states “</a:t>
            </a:r>
            <a:r>
              <a:rPr lang="en-GB" dirty="0"/>
              <a:t>All people shall be free and equal in their dignity and rights.”.</a:t>
            </a:r>
          </a:p>
          <a:p>
            <a:pPr defTabSz="905988">
              <a:defRPr/>
            </a:pPr>
            <a:endParaRPr lang="en-GB" dirty="0"/>
          </a:p>
          <a:p>
            <a:pPr defTabSz="905988">
              <a:defRPr/>
            </a:pPr>
            <a:r>
              <a:rPr lang="en-GB" dirty="0"/>
              <a:t>The right to non-discrimination is a key element to the right to equality, but the two are not the same thing.</a:t>
            </a:r>
          </a:p>
          <a:p>
            <a:endParaRPr lang="en-GB" dirty="0"/>
          </a:p>
        </p:txBody>
      </p:sp>
      <p:sp>
        <p:nvSpPr>
          <p:cNvPr id="4" name="Slide Number Placeholder 3"/>
          <p:cNvSpPr>
            <a:spLocks noGrp="1"/>
          </p:cNvSpPr>
          <p:nvPr>
            <p:ph type="sldNum" sz="quarter" idx="10"/>
          </p:nvPr>
        </p:nvSpPr>
        <p:spPr/>
        <p:txBody>
          <a:bodyPr/>
          <a:lstStyle/>
          <a:p>
            <a:fld id="{3E607365-B61F-4580-B643-C3A1E5C18B78}" type="slidenum">
              <a:rPr lang="en-GB" smtClean="0"/>
              <a:pPr/>
              <a:t>6</a:t>
            </a:fld>
            <a:endParaRPr lang="en-GB"/>
          </a:p>
        </p:txBody>
      </p:sp>
    </p:spTree>
    <p:extLst>
      <p:ext uri="{BB962C8B-B14F-4D97-AF65-F5344CB8AC3E}">
        <p14:creationId xmlns:p14="http://schemas.microsoft.com/office/powerpoint/2010/main" val="255164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507FF1-45D2-4360-A193-815F2F1C6B2C}" type="datetime1">
              <a:rPr lang="en-GB" smtClean="0"/>
              <a:pPr/>
              <a:t>05/12/2015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3F678-4B5C-4540-9721-3891491AE594}" type="datetime1">
              <a:rPr lang="en-GB" smtClean="0"/>
              <a:pPr/>
              <a:t>05/12/2015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EC4275-403A-48F0-B583-22A8EB3780F0}" type="datetime1">
              <a:rPr lang="en-GB" smtClean="0"/>
              <a:pPr/>
              <a:t>05/12/2015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00C1B4-24D3-45B5-A461-C2A6AC5ECE24}" type="datetime1">
              <a:rPr lang="en-GB" smtClean="0"/>
              <a:pPr/>
              <a:t>05/12/2015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B6750B-55E2-4365-BFA4-19DB61604C7A}" type="datetime1">
              <a:rPr lang="en-GB" smtClean="0"/>
              <a:pPr/>
              <a:t>05/12/2015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A63CD5-3306-498D-BF00-47B0A22DA1F0}" type="datetime1">
              <a:rPr lang="en-GB" smtClean="0"/>
              <a:pPr/>
              <a:t>05/12/2015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578968-40D3-4C0D-9EF5-2143A2116535}" type="datetime1">
              <a:rPr lang="en-GB" smtClean="0"/>
              <a:pPr/>
              <a:t>05/12/2015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5AAAE5-F33B-4ED7-8529-EA1A1CCDE59D}" type="datetime1">
              <a:rPr lang="en-GB" smtClean="0"/>
              <a:pPr/>
              <a:t>05/12/2015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A98D1-BE58-4B25-BEFD-5C8A96AA5106}" type="datetime1">
              <a:rPr lang="en-GB" smtClean="0"/>
              <a:pPr/>
              <a:t>05/12/2015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3750FB-9020-43FF-A83A-E2440C693AEB}" type="datetime1">
              <a:rPr lang="en-GB" smtClean="0"/>
              <a:pPr/>
              <a:t>05/12/2015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2AA6BD-63A4-42D7-A6E3-B700F22A290E}" type="datetime1">
              <a:rPr lang="en-GB" smtClean="0"/>
              <a:pPr/>
              <a:t>05/12/2015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67688C-7C1A-4AF5-A8D9-127331B173F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49CE-6881-4EE0-87E1-01C0F4D6B375}" type="datetime1">
              <a:rPr lang="en-GB" smtClean="0"/>
              <a:pPr/>
              <a:t>05/12/2015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7688C-7C1A-4AF5-A8D9-127331B173F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3456384"/>
          </a:xfr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defRPr/>
            </a:pPr>
            <a:r>
              <a:rPr lang="en-US" sz="3600" dirty="0">
                <a:solidFill>
                  <a:schemeClr val="tx1"/>
                </a:solidFill>
              </a:rPr>
              <a:t>Stereotypes, structural inequality and human rights </a:t>
            </a:r>
            <a:r>
              <a:rPr lang="en-US" sz="2400" b="1" dirty="0" smtClean="0">
                <a:solidFill>
                  <a:schemeClr val="tx1"/>
                </a:solidFill>
              </a:rPr>
              <a:t/>
            </a:r>
            <a:br>
              <a:rPr lang="en-US" sz="2400" b="1" dirty="0" smtClean="0">
                <a:solidFill>
                  <a:schemeClr val="tx1"/>
                </a:solidFill>
              </a:rPr>
            </a:br>
            <a:r>
              <a:rPr lang="en-US" sz="2400" b="1" dirty="0" err="1" smtClean="0">
                <a:solidFill>
                  <a:schemeClr val="tx1"/>
                </a:solidFill>
              </a:rPr>
              <a:t>Dr</a:t>
            </a:r>
            <a:r>
              <a:rPr lang="en-US" sz="2400" b="1" dirty="0" smtClean="0">
                <a:solidFill>
                  <a:schemeClr val="tx1"/>
                </a:solidFill>
              </a:rPr>
              <a:t> Dimitrina Petrova</a:t>
            </a:r>
            <a:endParaRPr lang="en-US" sz="2400" b="1" dirty="0">
              <a:solidFill>
                <a:schemeClr val="tx1"/>
              </a:solidFill>
            </a:endParaRPr>
          </a:p>
        </p:txBody>
      </p:sp>
      <p:pic>
        <p:nvPicPr>
          <p:cNvPr id="5" name="Picture 4" descr="ERT Logo (Cropped).jpg"/>
          <p:cNvPicPr/>
          <p:nvPr/>
        </p:nvPicPr>
        <p:blipFill>
          <a:blip r:embed="rId3" cstate="print"/>
          <a:stretch>
            <a:fillRect/>
          </a:stretch>
        </p:blipFill>
        <p:spPr>
          <a:xfrm>
            <a:off x="0" y="6277555"/>
            <a:ext cx="1205451" cy="580445"/>
          </a:xfrm>
          <a:prstGeom prst="rect">
            <a:avLst/>
          </a:prstGeom>
        </p:spPr>
      </p:pic>
      <p:sp>
        <p:nvSpPr>
          <p:cNvPr id="6" name="Slide Number Placeholder 2"/>
          <p:cNvSpPr>
            <a:spLocks noGrp="1"/>
          </p:cNvSpPr>
          <p:nvPr>
            <p:ph type="sldNum" sz="quarter" idx="12"/>
          </p:nvPr>
        </p:nvSpPr>
        <p:spPr>
          <a:xfrm>
            <a:off x="8341568" y="6492875"/>
            <a:ext cx="802432" cy="365125"/>
          </a:xfrm>
        </p:spPr>
        <p:txBody>
          <a:bodyPr/>
          <a:lstStyle/>
          <a:p>
            <a:fld id="{EA67688C-7C1A-4AF5-A8D9-127331B173F3}" type="slidenum">
              <a:rPr lang="en-GB" sz="2800" b="1" smtClean="0">
                <a:solidFill>
                  <a:srgbClr val="FFC000"/>
                </a:solidFill>
              </a:rPr>
              <a:pPr/>
              <a:t>1</a:t>
            </a:fld>
            <a:endParaRPr lang="en-GB" sz="2800" b="1" dirty="0">
              <a:solidFill>
                <a:srgbClr val="FFC000"/>
              </a:solidFil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528861" y="1628800"/>
            <a:ext cx="8229600" cy="4525963"/>
          </a:xfrm>
        </p:spPr>
        <p:txBody>
          <a:bodyPr>
            <a:normAutofit/>
          </a:bodyPr>
          <a:lstStyle/>
          <a:p>
            <a:pPr>
              <a:spcBef>
                <a:spcPts val="0"/>
              </a:spcBef>
            </a:pPr>
            <a:r>
              <a:rPr lang="en-GB" sz="3600" dirty="0" smtClean="0"/>
              <a:t>Direct discrimination</a:t>
            </a:r>
          </a:p>
          <a:p>
            <a:pPr>
              <a:spcBef>
                <a:spcPts val="0"/>
              </a:spcBef>
            </a:pPr>
            <a:r>
              <a:rPr lang="en-GB" sz="3600" dirty="0" smtClean="0"/>
              <a:t>Indirect discrimination</a:t>
            </a:r>
          </a:p>
          <a:p>
            <a:pPr>
              <a:spcBef>
                <a:spcPts val="0"/>
              </a:spcBef>
            </a:pPr>
            <a:r>
              <a:rPr lang="en-GB" sz="3600" dirty="0" smtClean="0"/>
              <a:t>Harassment</a:t>
            </a:r>
          </a:p>
          <a:p>
            <a:pPr>
              <a:spcBef>
                <a:spcPts val="0"/>
              </a:spcBef>
            </a:pPr>
            <a:r>
              <a:rPr lang="en-GB" sz="3600" dirty="0" smtClean="0"/>
              <a:t>Failure to make reasonable accommodation</a:t>
            </a:r>
          </a:p>
          <a:p>
            <a:pPr marL="0" indent="0">
              <a:spcBef>
                <a:spcPts val="0"/>
              </a:spcBef>
              <a:buNone/>
            </a:pPr>
            <a:r>
              <a:rPr lang="en-GB" sz="3600" dirty="0" smtClean="0"/>
              <a:t>Systemic discrimination and structural inequality</a:t>
            </a:r>
          </a:p>
          <a:p>
            <a:pPr>
              <a:spcBef>
                <a:spcPts val="0"/>
              </a:spcBef>
            </a:pPr>
            <a:endParaRPr lang="en-GB" sz="3600" dirty="0" smtClean="0"/>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What?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GB" sz="4000" b="1" dirty="0" smtClean="0">
                <a:solidFill>
                  <a:schemeClr val="tx1"/>
                </a:solidFill>
                <a:latin typeface="+mj-lt"/>
                <a:ea typeface="+mj-ea"/>
                <a:cs typeface="+mj-cs"/>
              </a:rPr>
              <a:t>Forms of Prohibited Conduct</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7" name="Picture 6" descr="ERT Logo (Cropped).jpg"/>
          <p:cNvPicPr/>
          <p:nvPr/>
        </p:nvPicPr>
        <p:blipFill>
          <a:blip r:embed="rId2" cstate="print"/>
          <a:stretch>
            <a:fillRect/>
          </a:stretch>
        </p:blipFill>
        <p:spPr>
          <a:xfrm>
            <a:off x="0" y="6277555"/>
            <a:ext cx="1205451" cy="580445"/>
          </a:xfrm>
          <a:prstGeom prst="rect">
            <a:avLst/>
          </a:prstGeom>
        </p:spPr>
      </p:pic>
      <p:sp>
        <p:nvSpPr>
          <p:cNvPr id="8"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391861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pPr marL="365760" indent="-256032" defTabSz="762000">
              <a:spcBef>
                <a:spcPts val="0"/>
              </a:spcBef>
              <a:buNone/>
              <a:defRPr/>
            </a:pPr>
            <a:r>
              <a:rPr lang="en-GB" sz="2000" dirty="0" smtClean="0"/>
              <a:t>An </a:t>
            </a:r>
            <a:r>
              <a:rPr lang="en-GB" sz="2000" dirty="0"/>
              <a:t>act of discrimination may be committed </a:t>
            </a:r>
            <a:r>
              <a:rPr lang="en-GB" sz="2000" b="1" dirty="0"/>
              <a:t>intentionally </a:t>
            </a:r>
            <a:r>
              <a:rPr lang="en-GB" sz="2000" b="1" i="1" dirty="0"/>
              <a:t>or</a:t>
            </a:r>
            <a:r>
              <a:rPr lang="en-GB" sz="2000" b="1" dirty="0"/>
              <a:t> unintentionally</a:t>
            </a:r>
            <a:r>
              <a:rPr lang="en-GB" sz="2000" dirty="0" smtClean="0"/>
              <a:t>.</a:t>
            </a:r>
            <a:endParaRPr lang="en-GB" sz="2000" dirty="0"/>
          </a:p>
          <a:p>
            <a:pPr marL="365760" indent="-256032" defTabSz="762000">
              <a:spcBef>
                <a:spcPts val="0"/>
              </a:spcBef>
              <a:buNone/>
              <a:defRPr/>
            </a:pPr>
            <a:endParaRPr lang="en-GB" altLang="en-US" sz="2000" u="sng" dirty="0" smtClean="0"/>
          </a:p>
          <a:p>
            <a:pPr marL="365760" indent="-256032" defTabSz="762000">
              <a:spcBef>
                <a:spcPts val="0"/>
              </a:spcBef>
              <a:buNone/>
              <a:defRPr/>
            </a:pPr>
            <a:r>
              <a:rPr lang="en-GB" altLang="en-US" sz="2000" u="sng" dirty="0" smtClean="0"/>
              <a:t>Example</a:t>
            </a:r>
            <a:r>
              <a:rPr lang="en-GB" altLang="en-US" sz="2000" dirty="0"/>
              <a:t>: </a:t>
            </a:r>
            <a:r>
              <a:rPr lang="en-GB" altLang="en-US" sz="2000" i="1" dirty="0"/>
              <a:t>R v Birmingham City Council ex parte EOC </a:t>
            </a:r>
            <a:r>
              <a:rPr lang="en-GB" altLang="en-US" sz="2000" dirty="0"/>
              <a:t>(1989) – Council provided equal number of places for boys and girls in its grammar schools – direct discrimination against girls despite lack of </a:t>
            </a:r>
            <a:r>
              <a:rPr lang="en-GB" altLang="en-US" sz="2000" dirty="0" smtClean="0"/>
              <a:t>intent.</a:t>
            </a:r>
            <a:endParaRPr lang="en-GB" altLang="en-US" sz="2000" dirty="0"/>
          </a:p>
          <a:p>
            <a:pPr marL="365760" indent="-256032" defTabSz="762000">
              <a:spcBef>
                <a:spcPts val="0"/>
              </a:spcBef>
              <a:buNone/>
              <a:defRPr/>
            </a:pPr>
            <a:endParaRPr lang="en-GB" sz="2000" dirty="0" smtClean="0">
              <a:cs typeface="Arial" charset="0"/>
            </a:endParaRPr>
          </a:p>
          <a:p>
            <a:pPr marL="365760" indent="-256032" defTabSz="762000">
              <a:spcBef>
                <a:spcPts val="0"/>
              </a:spcBef>
              <a:buNone/>
              <a:defRPr/>
            </a:pPr>
            <a:r>
              <a:rPr lang="en-GB" sz="2000" dirty="0" smtClean="0">
                <a:cs typeface="Arial" charset="0"/>
              </a:rPr>
              <a:t>Motive </a:t>
            </a:r>
            <a:r>
              <a:rPr lang="en-GB" sz="2000" dirty="0">
                <a:cs typeface="Arial" charset="0"/>
              </a:rPr>
              <a:t>or intention is irrelevant </a:t>
            </a:r>
            <a:r>
              <a:rPr lang="en-GB" sz="2000" dirty="0" smtClean="0">
                <a:cs typeface="Arial" charset="0"/>
              </a:rPr>
              <a:t>– the link is one of </a:t>
            </a:r>
            <a:r>
              <a:rPr lang="en-GB" sz="2000" b="1" dirty="0" smtClean="0">
                <a:cs typeface="Arial" charset="0"/>
              </a:rPr>
              <a:t>causation</a:t>
            </a:r>
          </a:p>
          <a:p>
            <a:pPr marL="1165860" lvl="2" indent="-256032" defTabSz="762000">
              <a:spcBef>
                <a:spcPts val="0"/>
              </a:spcBef>
              <a:defRPr/>
            </a:pPr>
            <a:r>
              <a:rPr lang="en-GB" sz="1600" dirty="0" smtClean="0">
                <a:cs typeface="Arial" charset="0"/>
              </a:rPr>
              <a:t>The </a:t>
            </a:r>
            <a:r>
              <a:rPr lang="en-GB" sz="1600" dirty="0">
                <a:cs typeface="Arial" charset="0"/>
              </a:rPr>
              <a:t>“but for” </a:t>
            </a:r>
            <a:r>
              <a:rPr lang="en-GB" sz="1600" dirty="0" smtClean="0">
                <a:cs typeface="Arial" charset="0"/>
              </a:rPr>
              <a:t>test</a:t>
            </a:r>
          </a:p>
          <a:p>
            <a:pPr marL="765810" lvl="1" indent="-256032" defTabSz="762000">
              <a:spcBef>
                <a:spcPts val="0"/>
              </a:spcBef>
              <a:defRPr/>
            </a:pPr>
            <a:r>
              <a:rPr lang="en-GB" sz="2000" dirty="0" smtClean="0">
                <a:cs typeface="Arial" charset="0"/>
              </a:rPr>
              <a:t>Discrimination, when intentional, does not necessarily involve </a:t>
            </a:r>
            <a:r>
              <a:rPr lang="en-GB" sz="2000" dirty="0">
                <a:cs typeface="Arial" charset="0"/>
              </a:rPr>
              <a:t>bad </a:t>
            </a:r>
            <a:r>
              <a:rPr lang="en-GB" sz="2000" dirty="0" smtClean="0">
                <a:cs typeface="Arial" charset="0"/>
              </a:rPr>
              <a:t>intent</a:t>
            </a:r>
            <a:r>
              <a:rPr lang="en-GB" sz="2000" dirty="0" smtClean="0"/>
              <a:t>.</a:t>
            </a:r>
          </a:p>
          <a:p>
            <a:pPr marL="765810" lvl="1" indent="-256032" defTabSz="762000">
              <a:spcBef>
                <a:spcPts val="0"/>
              </a:spcBef>
              <a:defRPr/>
            </a:pPr>
            <a:r>
              <a:rPr lang="en-GB" sz="2000" dirty="0" smtClean="0"/>
              <a:t>Discrimination may have been committed with good intent in favour of the plaintiff.</a:t>
            </a:r>
          </a:p>
          <a:p>
            <a:pPr marL="765810" lvl="1" indent="-256032" defTabSz="762000">
              <a:spcBef>
                <a:spcPts val="0"/>
              </a:spcBef>
              <a:defRPr/>
            </a:pPr>
            <a:endParaRPr lang="en-GB" sz="2000" dirty="0"/>
          </a:p>
          <a:p>
            <a:pPr marL="509778" lvl="1" indent="0" defTabSz="762000">
              <a:spcBef>
                <a:spcPts val="0"/>
              </a:spcBef>
              <a:buNone/>
              <a:defRPr/>
            </a:pPr>
            <a:r>
              <a:rPr lang="en-GB" sz="2000" b="1" dirty="0" smtClean="0"/>
              <a:t>Note: This approach in modern equality law fights stereotypes more effectively because it does not necessarily presume or prove guilt. </a:t>
            </a:r>
            <a:endParaRPr lang="en-GB" sz="2000" b="1" dirty="0"/>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What?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GB" sz="4000" b="1" dirty="0" smtClean="0">
                <a:solidFill>
                  <a:schemeClr val="tx1"/>
                </a:solidFill>
                <a:latin typeface="+mj-lt"/>
                <a:ea typeface="+mj-ea"/>
                <a:cs typeface="+mj-cs"/>
              </a:rPr>
              <a:t>Direct Discrimination:</a:t>
            </a:r>
          </a:p>
          <a:p>
            <a:pPr algn="ctr">
              <a:spcBef>
                <a:spcPct val="0"/>
              </a:spcBef>
              <a:defRPr/>
            </a:pPr>
            <a:r>
              <a:rPr lang="en-GB" sz="4000" b="1" dirty="0">
                <a:solidFill>
                  <a:schemeClr val="tx1"/>
                </a:solidFill>
              </a:rPr>
              <a:t>“For a reason related to</a:t>
            </a:r>
            <a:r>
              <a:rPr lang="en-GB" sz="4000" b="1" dirty="0" smtClean="0">
                <a:solidFill>
                  <a:schemeClr val="tx1"/>
                </a:solidFill>
              </a:rPr>
              <a:t>”</a:t>
            </a:r>
            <a:r>
              <a:rPr lang="en-GB" sz="4000" b="1" dirty="0" smtClean="0">
                <a:solidFill>
                  <a:schemeClr val="tx1"/>
                </a:solidFill>
                <a:latin typeface="+mj-lt"/>
                <a:ea typeface="+mj-ea"/>
                <a:cs typeface="+mj-cs"/>
              </a:rPr>
              <a:t> </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7" name="Picture 6" descr="ERT Logo (Cropped).jpg"/>
          <p:cNvPicPr/>
          <p:nvPr/>
        </p:nvPicPr>
        <p:blipFill>
          <a:blip r:embed="rId2" cstate="print"/>
          <a:stretch>
            <a:fillRect/>
          </a:stretch>
        </p:blipFill>
        <p:spPr>
          <a:xfrm>
            <a:off x="0" y="6277555"/>
            <a:ext cx="1205451" cy="580445"/>
          </a:xfrm>
          <a:prstGeom prst="rect">
            <a:avLst/>
          </a:prstGeom>
        </p:spPr>
      </p:pic>
      <p:sp>
        <p:nvSpPr>
          <p:cNvPr id="8"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3154076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What?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GB" sz="4000" b="1" dirty="0" smtClean="0">
                <a:solidFill>
                  <a:schemeClr val="tx1"/>
                </a:solidFill>
                <a:latin typeface="+mj-lt"/>
                <a:ea typeface="+mj-ea"/>
                <a:cs typeface="+mj-cs"/>
              </a:rPr>
              <a:t>Indirect Discrimination</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a:spLocks noGrp="1"/>
          </p:cNvSpPr>
          <p:nvPr>
            <p:ph idx="1"/>
          </p:nvPr>
        </p:nvSpPr>
        <p:spPr>
          <a:xfrm>
            <a:off x="467544" y="2276872"/>
            <a:ext cx="8229600" cy="4104456"/>
          </a:xfrm>
        </p:spPr>
        <p:txBody>
          <a:bodyPr>
            <a:noAutofit/>
          </a:bodyPr>
          <a:lstStyle/>
          <a:p>
            <a:pPr marL="365760" indent="-256032">
              <a:spcBef>
                <a:spcPts val="0"/>
              </a:spcBef>
              <a:buNone/>
              <a:defRPr/>
            </a:pPr>
            <a:r>
              <a:rPr lang="en-GB" sz="2800" dirty="0" smtClean="0"/>
              <a:t>Indirect discrimination occurs when:</a:t>
            </a:r>
          </a:p>
          <a:p>
            <a:pPr marL="765810" lvl="1" indent="-256032">
              <a:spcBef>
                <a:spcPts val="0"/>
              </a:spcBef>
              <a:defRPr/>
            </a:pPr>
            <a:r>
              <a:rPr lang="en-GB" dirty="0" smtClean="0"/>
              <a:t>a provision, criterion or practice;</a:t>
            </a:r>
          </a:p>
          <a:p>
            <a:pPr marL="765810" lvl="1" indent="-256032">
              <a:spcBef>
                <a:spcPts val="0"/>
              </a:spcBef>
              <a:defRPr/>
            </a:pPr>
            <a:r>
              <a:rPr lang="en-GB" dirty="0" smtClean="0"/>
              <a:t>would put persons having a status or a characteristic associated with one or more prohibited grounds;</a:t>
            </a:r>
          </a:p>
          <a:p>
            <a:pPr marL="765810" lvl="1" indent="-256032">
              <a:spcBef>
                <a:spcPts val="0"/>
              </a:spcBef>
              <a:defRPr/>
            </a:pPr>
            <a:r>
              <a:rPr lang="en-GB" dirty="0" smtClean="0"/>
              <a:t>at a particular disadvantage compared with other persons;</a:t>
            </a:r>
          </a:p>
          <a:p>
            <a:pPr marL="765810" lvl="1" indent="-256032">
              <a:spcBef>
                <a:spcPts val="0"/>
              </a:spcBef>
              <a:defRPr/>
            </a:pPr>
            <a:r>
              <a:rPr lang="en-GB" dirty="0" smtClean="0"/>
              <a:t>and cannot be </a:t>
            </a:r>
            <a:r>
              <a:rPr lang="en-GB" dirty="0"/>
              <a:t>justified. </a:t>
            </a:r>
            <a:endParaRPr lang="en-GB" dirty="0" smtClean="0"/>
          </a:p>
          <a:p>
            <a:pPr marL="509778" lvl="1" indent="0">
              <a:spcBef>
                <a:spcPts val="0"/>
              </a:spcBef>
              <a:buNone/>
              <a:defRPr/>
            </a:pPr>
            <a:r>
              <a:rPr lang="en-GB" b="1" dirty="0" smtClean="0"/>
              <a:t>Note</a:t>
            </a:r>
            <a:r>
              <a:rPr lang="en-GB" dirty="0"/>
              <a:t>: The role of indirect discrimination in creating </a:t>
            </a:r>
            <a:r>
              <a:rPr lang="en-GB" dirty="0" smtClean="0"/>
              <a:t>and </a:t>
            </a:r>
            <a:r>
              <a:rPr lang="en-GB" dirty="0"/>
              <a:t>maintaining structural inequality</a:t>
            </a:r>
          </a:p>
          <a:p>
            <a:pPr marL="765810" lvl="1" indent="-256032">
              <a:spcBef>
                <a:spcPts val="0"/>
              </a:spcBef>
              <a:defRPr/>
            </a:pPr>
            <a:endParaRPr lang="en-GB" dirty="0" smtClean="0"/>
          </a:p>
        </p:txBody>
      </p:sp>
      <p:sp>
        <p:nvSpPr>
          <p:cNvPr id="8" name="TextBox 7"/>
          <p:cNvSpPr txBox="1"/>
          <p:nvPr/>
        </p:nvSpPr>
        <p:spPr>
          <a:xfrm>
            <a:off x="323528" y="1628800"/>
            <a:ext cx="8640960" cy="738664"/>
          </a:xfrm>
          <a:prstGeom prst="rect">
            <a:avLst/>
          </a:prstGeom>
          <a:noFill/>
        </p:spPr>
        <p:txBody>
          <a:bodyPr wrap="square" rtlCol="0">
            <a:spAutoFit/>
          </a:bodyPr>
          <a:lstStyle/>
          <a:p>
            <a:pPr algn="ctr"/>
            <a:r>
              <a:rPr lang="en-GB" sz="2400" b="1" u="sng" dirty="0" smtClean="0"/>
              <a:t>Declaration of Principles of Equality: Principle 5</a:t>
            </a:r>
          </a:p>
          <a:p>
            <a:endParaRPr lang="en-GB" dirty="0"/>
          </a:p>
        </p:txBody>
      </p:sp>
      <p:pic>
        <p:nvPicPr>
          <p:cNvPr id="10" name="Picture 9" descr="ERT Logo (Cropped).jpg"/>
          <p:cNvPicPr/>
          <p:nvPr/>
        </p:nvPicPr>
        <p:blipFill>
          <a:blip r:embed="rId2" cstate="print"/>
          <a:stretch>
            <a:fillRect/>
          </a:stretch>
        </p:blipFill>
        <p:spPr>
          <a:xfrm>
            <a:off x="0" y="6277555"/>
            <a:ext cx="1205451" cy="580445"/>
          </a:xfrm>
          <a:prstGeom prst="rect">
            <a:avLst/>
          </a:prstGeom>
        </p:spPr>
      </p:pic>
      <p:sp>
        <p:nvSpPr>
          <p:cNvPr id="11"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1168620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b="1" dirty="0" smtClean="0"/>
              <a:t>What is positive action (also known as “affirmative action”)?</a:t>
            </a:r>
          </a:p>
          <a:p>
            <a:endParaRPr lang="en-GB" b="1" dirty="0" smtClean="0"/>
          </a:p>
          <a:p>
            <a:r>
              <a:rPr lang="en-GB" dirty="0" smtClean="0"/>
              <a:t>Positive action, includes a range of legislative, administrative and policy measures to </a:t>
            </a:r>
            <a:r>
              <a:rPr lang="en-GB" u="sng" dirty="0" smtClean="0"/>
              <a:t>overcome past disadvantage </a:t>
            </a:r>
            <a:r>
              <a:rPr lang="en-GB" dirty="0" smtClean="0"/>
              <a:t>and </a:t>
            </a:r>
            <a:r>
              <a:rPr lang="en-GB" u="sng" dirty="0" smtClean="0"/>
              <a:t>accelerate progress towards equality</a:t>
            </a:r>
            <a:r>
              <a:rPr lang="en-GB" dirty="0" smtClean="0"/>
              <a:t> of particular groups</a:t>
            </a:r>
          </a:p>
          <a:p>
            <a:r>
              <a:rPr lang="en-GB" dirty="0" smtClean="0"/>
              <a:t>Context-specific – different states require, permit or prohibit positive action, and apply positive action in different ways for different groups or areas of life</a:t>
            </a:r>
          </a:p>
          <a:p>
            <a:r>
              <a:rPr lang="en-GB" dirty="0" smtClean="0"/>
              <a:t>The role of positive action in fighting stereotypes</a:t>
            </a:r>
          </a:p>
          <a:p>
            <a:endParaRPr lang="en-GB" dirty="0"/>
          </a:p>
        </p:txBody>
      </p:sp>
      <p:sp>
        <p:nvSpPr>
          <p:cNvPr id="4" name="Title 2"/>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Positive Action</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pic>
        <p:nvPicPr>
          <p:cNvPr id="10" name="Picture 9" descr="ERT Logo (Cropped).jpg"/>
          <p:cNvPicPr/>
          <p:nvPr/>
        </p:nvPicPr>
        <p:blipFill>
          <a:blip r:embed="rId2" cstate="print"/>
          <a:stretch>
            <a:fillRect/>
          </a:stretch>
        </p:blipFill>
        <p:spPr>
          <a:xfrm>
            <a:off x="0" y="6277555"/>
            <a:ext cx="1205451" cy="580445"/>
          </a:xfrm>
          <a:prstGeom prst="rect">
            <a:avLst/>
          </a:prstGeom>
        </p:spPr>
      </p:pic>
    </p:spTree>
    <p:extLst>
      <p:ext uri="{BB962C8B-B14F-4D97-AF65-F5344CB8AC3E}">
        <p14:creationId xmlns:p14="http://schemas.microsoft.com/office/powerpoint/2010/main" val="349262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b="1" dirty="0" smtClean="0"/>
              <a:t>Burden of proof</a:t>
            </a:r>
            <a:endParaRPr lang="en-GB" b="1" dirty="0"/>
          </a:p>
        </p:txBody>
      </p:sp>
      <p:sp>
        <p:nvSpPr>
          <p:cNvPr id="3" name="Content Placeholder 2"/>
          <p:cNvSpPr>
            <a:spLocks noGrp="1"/>
          </p:cNvSpPr>
          <p:nvPr>
            <p:ph idx="1"/>
          </p:nvPr>
        </p:nvSpPr>
        <p:spPr/>
        <p:txBody>
          <a:bodyPr/>
          <a:lstStyle/>
          <a:p>
            <a:r>
              <a:rPr lang="en-GB" dirty="0" smtClean="0"/>
              <a:t>As </a:t>
            </a:r>
            <a:r>
              <a:rPr lang="en-US" dirty="0" smtClean="0"/>
              <a:t>people </a:t>
            </a:r>
            <a:r>
              <a:rPr lang="en-US" dirty="0"/>
              <a:t>rarely advertise their prejudices and may </a:t>
            </a:r>
            <a:r>
              <a:rPr lang="en-US" dirty="0" smtClean="0"/>
              <a:t>not even be aware </a:t>
            </a:r>
            <a:r>
              <a:rPr lang="en-US" dirty="0"/>
              <a:t>of them, </a:t>
            </a:r>
            <a:r>
              <a:rPr lang="en-US" dirty="0" smtClean="0"/>
              <a:t>discrimination </a:t>
            </a:r>
            <a:r>
              <a:rPr lang="en-US" dirty="0"/>
              <a:t>has normally to be proved by inference rather </a:t>
            </a:r>
            <a:r>
              <a:rPr lang="en-US" dirty="0" smtClean="0"/>
              <a:t>than </a:t>
            </a:r>
            <a:r>
              <a:rPr lang="en-US" dirty="0"/>
              <a:t>direct </a:t>
            </a:r>
            <a:r>
              <a:rPr lang="en-US" dirty="0" smtClean="0"/>
              <a:t>evidence.</a:t>
            </a:r>
          </a:p>
          <a:p>
            <a:r>
              <a:rPr lang="en-US" dirty="0" smtClean="0"/>
              <a:t>The reversal of the burden of proof as a contribution to fighting stereotypes.</a:t>
            </a:r>
            <a:endParaRPr lang="en-US" dirty="0"/>
          </a:p>
          <a:p>
            <a:endParaRPr lang="en-GB" dirty="0"/>
          </a:p>
        </p:txBody>
      </p:sp>
      <p:sp>
        <p:nvSpPr>
          <p:cNvPr id="4" name="Slide Number Placeholder 3"/>
          <p:cNvSpPr>
            <a:spLocks noGrp="1"/>
          </p:cNvSpPr>
          <p:nvPr>
            <p:ph type="sldNum" sz="quarter" idx="12"/>
          </p:nvPr>
        </p:nvSpPr>
        <p:spPr/>
        <p:txBody>
          <a:bodyPr/>
          <a:lstStyle/>
          <a:p>
            <a:fld id="{EA67688C-7C1A-4AF5-A8D9-127331B173F3}" type="slidenum">
              <a:rPr lang="en-GB" smtClean="0"/>
              <a:pPr/>
              <a:t>14</a:t>
            </a:fld>
            <a:endParaRPr lang="en-GB"/>
          </a:p>
        </p:txBody>
      </p:sp>
    </p:spTree>
    <p:extLst>
      <p:ext uri="{BB962C8B-B14F-4D97-AF65-F5344CB8AC3E}">
        <p14:creationId xmlns:p14="http://schemas.microsoft.com/office/powerpoint/2010/main" val="29517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GB" altLang="en-US" sz="2400" b="1" dirty="0"/>
              <a:t>Direct discrimination through stereotyping</a:t>
            </a:r>
            <a:r>
              <a:rPr lang="en-GB" altLang="en-US" sz="2400" dirty="0"/>
              <a:t> – 2005 – </a:t>
            </a:r>
            <a:r>
              <a:rPr lang="en-GB" altLang="en-US" sz="2400" i="1" dirty="0"/>
              <a:t>R (ERRC) v Immigration Officer </a:t>
            </a:r>
            <a:r>
              <a:rPr lang="en-GB" altLang="en-US" sz="2400" dirty="0"/>
              <a:t>(Prague Airport case) </a:t>
            </a:r>
          </a:p>
          <a:p>
            <a:pPr algn="just"/>
            <a:r>
              <a:rPr lang="en-GB" sz="2400" b="1" dirty="0" smtClean="0"/>
              <a:t>Indirect discrimination</a:t>
            </a:r>
            <a:r>
              <a:rPr lang="en-GB" sz="2400" dirty="0" smtClean="0"/>
              <a:t>, building on U.S. </a:t>
            </a:r>
            <a:r>
              <a:rPr lang="en-GB" altLang="en-US" sz="2400" dirty="0" smtClean="0"/>
              <a:t>Supreme </a:t>
            </a:r>
            <a:r>
              <a:rPr lang="en-GB" altLang="en-US" sz="2400" dirty="0"/>
              <a:t>Court </a:t>
            </a:r>
            <a:r>
              <a:rPr lang="en-GB" altLang="en-US" sz="2400" i="1" dirty="0" err="1"/>
              <a:t>Grigg</a:t>
            </a:r>
            <a:r>
              <a:rPr lang="en-GB" altLang="en-US" sz="2400" i="1" dirty="0"/>
              <a:t> v Duke Power Co </a:t>
            </a:r>
            <a:r>
              <a:rPr lang="en-GB" altLang="en-US" sz="2400" dirty="0"/>
              <a:t>(1971) </a:t>
            </a:r>
            <a:r>
              <a:rPr lang="en-GB" altLang="en-US" sz="2400" dirty="0" smtClean="0"/>
              <a:t>– disadvantaging black workers; ECJ</a:t>
            </a:r>
            <a:r>
              <a:rPr lang="en-GB" altLang="en-US" sz="2400" dirty="0"/>
              <a:t>: </a:t>
            </a:r>
            <a:r>
              <a:rPr lang="en-GB" altLang="en-US" sz="2400" i="1" dirty="0"/>
              <a:t>Case C-170/84 </a:t>
            </a:r>
            <a:r>
              <a:rPr lang="en-GB" altLang="en-US" sz="2400" i="1" dirty="0" err="1"/>
              <a:t>Bilka</a:t>
            </a:r>
            <a:r>
              <a:rPr lang="en-GB" altLang="en-US" sz="2400" i="1" dirty="0"/>
              <a:t> </a:t>
            </a:r>
            <a:r>
              <a:rPr lang="en-GB" altLang="en-US" sz="2400" i="1" dirty="0" err="1"/>
              <a:t>Kaufhaus</a:t>
            </a:r>
            <a:r>
              <a:rPr lang="en-GB" altLang="en-US" sz="2400" i="1" dirty="0"/>
              <a:t> </a:t>
            </a:r>
            <a:r>
              <a:rPr lang="en-GB" altLang="en-US" sz="2400" dirty="0"/>
              <a:t>(1986</a:t>
            </a:r>
            <a:r>
              <a:rPr lang="en-GB" altLang="en-US" sz="2400" dirty="0" smtClean="0"/>
              <a:t>) – European definition; </a:t>
            </a:r>
            <a:r>
              <a:rPr lang="en-GB" altLang="en-US" sz="2400" i="1" dirty="0" smtClean="0"/>
              <a:t>DH </a:t>
            </a:r>
            <a:r>
              <a:rPr lang="en-GB" altLang="en-US" sz="2400" i="1" dirty="0"/>
              <a:t>v Czech Republic </a:t>
            </a:r>
            <a:r>
              <a:rPr lang="en-GB" altLang="en-US" sz="2400" dirty="0" err="1"/>
              <a:t>ECtHR</a:t>
            </a:r>
            <a:r>
              <a:rPr lang="en-GB" altLang="en-US" sz="2400" dirty="0"/>
              <a:t> GC </a:t>
            </a:r>
            <a:r>
              <a:rPr lang="en-GB" altLang="en-US" sz="2400" dirty="0" smtClean="0"/>
              <a:t>(2007) – critical </a:t>
            </a:r>
            <a:r>
              <a:rPr lang="en-GB" altLang="en-US" sz="2400" dirty="0" smtClean="0">
                <a:latin typeface="+mj-lt"/>
              </a:rPr>
              <a:t>re-interpretation of ECHR concept</a:t>
            </a:r>
          </a:p>
          <a:p>
            <a:pPr algn="just"/>
            <a:r>
              <a:rPr lang="en-GB" sz="2400" b="1" dirty="0" smtClean="0">
                <a:latin typeface="+mj-lt"/>
              </a:rPr>
              <a:t>Discrimination </a:t>
            </a:r>
            <a:r>
              <a:rPr lang="en-GB" sz="2400" b="1" dirty="0"/>
              <a:t>by association - </a:t>
            </a:r>
            <a:r>
              <a:rPr lang="en-GB" sz="2400" dirty="0"/>
              <a:t>CJEU – </a:t>
            </a:r>
            <a:r>
              <a:rPr lang="en-GB" sz="2400" i="1" dirty="0"/>
              <a:t>Coleman </a:t>
            </a:r>
            <a:r>
              <a:rPr lang="en-GB" sz="2400" dirty="0"/>
              <a:t>(2009)</a:t>
            </a:r>
            <a:r>
              <a:rPr lang="en-GB" sz="2400" i="1" dirty="0"/>
              <a:t> </a:t>
            </a:r>
            <a:endParaRPr lang="en-GB" sz="2400" i="1" dirty="0" smtClean="0"/>
          </a:p>
          <a:p>
            <a:pPr algn="just"/>
            <a:r>
              <a:rPr lang="en-GB" sz="2400" b="1" dirty="0" smtClean="0"/>
              <a:t>Systemic discrimination and </a:t>
            </a:r>
            <a:r>
              <a:rPr lang="en-GB" sz="2400" b="1"/>
              <a:t>structural </a:t>
            </a:r>
            <a:r>
              <a:rPr lang="en-GB" sz="2400" b="1" smtClean="0"/>
              <a:t>inequality </a:t>
            </a:r>
            <a:r>
              <a:rPr lang="en-GB" sz="2400" dirty="0"/>
              <a:t>– Roma cases at the European Social Rights Committee (under collective complaints procedure Revised ESC)</a:t>
            </a:r>
            <a:endParaRPr lang="en-GB" sz="2400" b="1" dirty="0"/>
          </a:p>
          <a:p>
            <a:pPr marL="0" indent="0">
              <a:buNone/>
            </a:pPr>
            <a:endParaRPr lang="en-GB" sz="2800" dirty="0"/>
          </a:p>
        </p:txBody>
      </p:sp>
      <p:sp>
        <p:nvSpPr>
          <p:cNvPr id="4" name="Slide Number Placeholder 3"/>
          <p:cNvSpPr>
            <a:spLocks noGrp="1"/>
          </p:cNvSpPr>
          <p:nvPr>
            <p:ph type="sldNum" sz="quarter" idx="12"/>
          </p:nvPr>
        </p:nvSpPr>
        <p:spPr/>
        <p:txBody>
          <a:bodyPr/>
          <a:lstStyle/>
          <a:p>
            <a:fld id="{EA67688C-7C1A-4AF5-A8D9-127331B173F3}" type="slidenum">
              <a:rPr lang="en-GB" smtClean="0"/>
              <a:pPr/>
              <a:t>15</a:t>
            </a:fld>
            <a:endParaRPr lang="en-GB"/>
          </a:p>
        </p:txBody>
      </p:sp>
      <p:sp>
        <p:nvSpPr>
          <p:cNvPr id="5" name="Title 4"/>
          <p:cNvSpPr>
            <a:spLocks noGrp="1"/>
          </p:cNvSpPr>
          <p:nvPr>
            <p:ph type="title"/>
          </p:nvPr>
        </p:nvSpPr>
        <p:spPr/>
        <p:txBody>
          <a:bodyPr/>
          <a:lstStyle/>
          <a:p>
            <a:endParaRPr lang="en-GB"/>
          </a:p>
        </p:txBody>
      </p:sp>
      <p:sp>
        <p:nvSpPr>
          <p:cNvPr id="6" name="Title 2"/>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lvl="0" algn="ctr">
              <a:spcBef>
                <a:spcPct val="0"/>
              </a:spcBef>
              <a:defRPr/>
            </a:pPr>
            <a:r>
              <a:rPr lang="en-GB" sz="4000" b="1" dirty="0" smtClean="0">
                <a:solidFill>
                  <a:schemeClr val="tx1"/>
                </a:solidFill>
                <a:latin typeface="+mj-lt"/>
                <a:ea typeface="+mj-ea"/>
                <a:cs typeface="+mj-cs"/>
              </a:rPr>
              <a:t>Case Law: Key Developments: </a:t>
            </a:r>
            <a:br>
              <a:rPr lang="en-GB" sz="4000" b="1" dirty="0" smtClean="0">
                <a:solidFill>
                  <a:schemeClr val="tx1"/>
                </a:solidFill>
                <a:latin typeface="+mj-lt"/>
                <a:ea typeface="+mj-ea"/>
                <a:cs typeface="+mj-cs"/>
              </a:rPr>
            </a:br>
            <a:r>
              <a:rPr lang="en-GB" sz="4000" b="1" dirty="0" smtClean="0">
                <a:solidFill>
                  <a:schemeClr val="tx1"/>
                </a:solidFill>
                <a:latin typeface="+mj-lt"/>
                <a:ea typeface="+mj-ea"/>
                <a:cs typeface="+mj-cs"/>
              </a:rPr>
              <a:t>1: Concept of Discrimination</a:t>
            </a:r>
            <a:endParaRPr kumimoji="0" lang="en-GB"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pic>
        <p:nvPicPr>
          <p:cNvPr id="8" name="Picture 7" descr="ERT Logo (Cropped).jpg"/>
          <p:cNvPicPr/>
          <p:nvPr/>
        </p:nvPicPr>
        <p:blipFill>
          <a:blip r:embed="rId2" cstate="print"/>
          <a:stretch>
            <a:fillRect/>
          </a:stretch>
        </p:blipFill>
        <p:spPr>
          <a:xfrm>
            <a:off x="0" y="6277555"/>
            <a:ext cx="1205451" cy="580445"/>
          </a:xfrm>
          <a:prstGeom prst="rect">
            <a:avLst/>
          </a:prstGeom>
        </p:spPr>
      </p:pic>
    </p:spTree>
    <p:extLst>
      <p:ext uri="{BB962C8B-B14F-4D97-AF65-F5344CB8AC3E}">
        <p14:creationId xmlns:p14="http://schemas.microsoft.com/office/powerpoint/2010/main" val="2287430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b="1" dirty="0" smtClean="0"/>
              <a:t>Stereotypes</a:t>
            </a:r>
            <a:endParaRPr lang="en-GB" b="1" dirty="0"/>
          </a:p>
        </p:txBody>
      </p:sp>
      <p:sp>
        <p:nvSpPr>
          <p:cNvPr id="3" name="Content Placeholder 2"/>
          <p:cNvSpPr>
            <a:spLocks noGrp="1"/>
          </p:cNvSpPr>
          <p:nvPr>
            <p:ph idx="1"/>
          </p:nvPr>
        </p:nvSpPr>
        <p:spPr/>
        <p:txBody>
          <a:bodyPr>
            <a:normAutofit fontScale="77500" lnSpcReduction="20000"/>
          </a:bodyPr>
          <a:lstStyle/>
          <a:p>
            <a:r>
              <a:rPr lang="en-GB" dirty="0" smtClean="0"/>
              <a:t>Cognitive nature of stereotypes as bias</a:t>
            </a:r>
          </a:p>
          <a:p>
            <a:r>
              <a:rPr lang="en-GB" dirty="0" smtClean="0"/>
              <a:t>Psychology of stereotyping: confirmation bias (tendency to accept information that confirms our belief)</a:t>
            </a:r>
          </a:p>
          <a:p>
            <a:r>
              <a:rPr lang="en-GB" dirty="0" smtClean="0"/>
              <a:t>What is wrong with stereotypes? – cognitive, moral and social consequences</a:t>
            </a:r>
          </a:p>
          <a:p>
            <a:r>
              <a:rPr lang="en-GB" dirty="0"/>
              <a:t>Stereotypes in society – formative </a:t>
            </a:r>
            <a:r>
              <a:rPr lang="en-GB" dirty="0" smtClean="0"/>
              <a:t>roles: the cognitive sociology of Karl Mannheim - ideologies</a:t>
            </a:r>
            <a:endParaRPr lang="en-GB" dirty="0"/>
          </a:p>
          <a:p>
            <a:r>
              <a:rPr lang="en-GB" dirty="0" smtClean="0"/>
              <a:t>Worst kind of bias is the one we are not aware of</a:t>
            </a:r>
          </a:p>
          <a:p>
            <a:r>
              <a:rPr lang="en-GB" dirty="0" smtClean="0"/>
              <a:t>From stereotypes to discrimination and inequality</a:t>
            </a:r>
          </a:p>
          <a:p>
            <a:r>
              <a:rPr lang="en-GB" dirty="0" smtClean="0"/>
              <a:t>Equality law and its enforcement – is it a better way of fighting stereotypes than human rights education?</a:t>
            </a:r>
          </a:p>
          <a:p>
            <a:pPr marL="0" indent="0">
              <a:buNone/>
            </a:pPr>
            <a:endParaRPr lang="en-GB" dirty="0"/>
          </a:p>
        </p:txBody>
      </p:sp>
      <p:sp>
        <p:nvSpPr>
          <p:cNvPr id="4" name="Slide Number Placeholder 3"/>
          <p:cNvSpPr>
            <a:spLocks noGrp="1"/>
          </p:cNvSpPr>
          <p:nvPr>
            <p:ph type="sldNum" sz="quarter" idx="12"/>
          </p:nvPr>
        </p:nvSpPr>
        <p:spPr/>
        <p:txBody>
          <a:bodyPr/>
          <a:lstStyle/>
          <a:p>
            <a:fld id="{EA67688C-7C1A-4AF5-A8D9-127331B173F3}" type="slidenum">
              <a:rPr lang="en-GB" smtClean="0"/>
              <a:pPr/>
              <a:t>2</a:t>
            </a:fld>
            <a:endParaRPr lang="en-GB"/>
          </a:p>
        </p:txBody>
      </p:sp>
    </p:spTree>
    <p:extLst>
      <p:ext uri="{BB962C8B-B14F-4D97-AF65-F5344CB8AC3E}">
        <p14:creationId xmlns:p14="http://schemas.microsoft.com/office/powerpoint/2010/main" val="44200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whole point of the law is…</a:t>
            </a:r>
            <a:endParaRPr lang="en-GB"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dirty="0"/>
              <a:t>whole point of the law is </a:t>
            </a:r>
            <a:r>
              <a:rPr lang="en-US" dirty="0" smtClean="0"/>
              <a:t>to </a:t>
            </a:r>
            <a:r>
              <a:rPr lang="en-US" dirty="0"/>
              <a:t>require suppliers to treat each person as an individual, not as a member </a:t>
            </a:r>
            <a:r>
              <a:rPr lang="en-US" dirty="0" smtClean="0"/>
              <a:t>of </a:t>
            </a:r>
            <a:r>
              <a:rPr lang="en-US" dirty="0"/>
              <a:t>a </a:t>
            </a:r>
            <a:r>
              <a:rPr lang="en-US" dirty="0" smtClean="0"/>
              <a:t>group</a:t>
            </a:r>
            <a:r>
              <a:rPr lang="en-US" dirty="0"/>
              <a:t>. The individual should not be assumed to hold the characteristics which the </a:t>
            </a:r>
            <a:r>
              <a:rPr lang="en-US" dirty="0" smtClean="0"/>
              <a:t>supplier </a:t>
            </a:r>
            <a:r>
              <a:rPr lang="en-US" dirty="0"/>
              <a:t>associates with the group, whether or not most members of the group do </a:t>
            </a:r>
            <a:r>
              <a:rPr lang="en-US" dirty="0" smtClean="0"/>
              <a:t>indeed </a:t>
            </a:r>
            <a:r>
              <a:rPr lang="en-US" dirty="0"/>
              <a:t>have such characteristics, a process sometimes referred to as stereotyping</a:t>
            </a:r>
            <a:r>
              <a:rPr lang="en-US" dirty="0" smtClean="0"/>
              <a:t>.” (Brenda Hale, </a:t>
            </a:r>
            <a:r>
              <a:rPr lang="en-GB" altLang="en-US" i="1" dirty="0"/>
              <a:t>R (ERRC) v Immigration Officer </a:t>
            </a:r>
            <a:r>
              <a:rPr lang="en-GB" altLang="en-US" dirty="0"/>
              <a:t>(Prague Airport case</a:t>
            </a:r>
            <a:r>
              <a:rPr lang="en-GB" altLang="en-US" dirty="0" smtClean="0"/>
              <a:t>)) </a:t>
            </a:r>
            <a:endParaRPr lang="en-GB" altLang="en-US" dirty="0"/>
          </a:p>
          <a:p>
            <a:pPr marL="0" indent="0">
              <a:buNone/>
            </a:pPr>
            <a:r>
              <a:rPr lang="en-US" dirty="0" smtClean="0"/>
              <a:t>  </a:t>
            </a:r>
            <a:endParaRPr lang="en-US" dirty="0"/>
          </a:p>
          <a:p>
            <a:endParaRPr lang="en-GB" dirty="0"/>
          </a:p>
        </p:txBody>
      </p:sp>
      <p:sp>
        <p:nvSpPr>
          <p:cNvPr id="4" name="Slide Number Placeholder 3"/>
          <p:cNvSpPr>
            <a:spLocks noGrp="1"/>
          </p:cNvSpPr>
          <p:nvPr>
            <p:ph type="sldNum" sz="quarter" idx="12"/>
          </p:nvPr>
        </p:nvSpPr>
        <p:spPr/>
        <p:txBody>
          <a:bodyPr/>
          <a:lstStyle/>
          <a:p>
            <a:fld id="{EA67688C-7C1A-4AF5-A8D9-127331B173F3}" type="slidenum">
              <a:rPr lang="en-GB" smtClean="0"/>
              <a:pPr/>
              <a:t>3</a:t>
            </a:fld>
            <a:endParaRPr lang="en-GB"/>
          </a:p>
        </p:txBody>
      </p:sp>
    </p:spTree>
    <p:extLst>
      <p:ext uri="{BB962C8B-B14F-4D97-AF65-F5344CB8AC3E}">
        <p14:creationId xmlns:p14="http://schemas.microsoft.com/office/powerpoint/2010/main" val="3584390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The unified human rights framework on equality;</a:t>
            </a:r>
          </a:p>
          <a:p>
            <a:r>
              <a:rPr lang="en-GB" dirty="0" smtClean="0"/>
              <a:t>Principles on Equality – Declaration of Principles on Equality 2008;</a:t>
            </a:r>
          </a:p>
          <a:p>
            <a:r>
              <a:rPr lang="en-GB" dirty="0" smtClean="0"/>
              <a:t>Essential elements of national frameworks related to equality – </a:t>
            </a:r>
          </a:p>
          <a:p>
            <a:pPr lvl="1"/>
            <a:r>
              <a:rPr lang="en-GB" dirty="0" smtClean="0"/>
              <a:t>Substantive law</a:t>
            </a:r>
          </a:p>
          <a:p>
            <a:pPr lvl="1"/>
            <a:r>
              <a:rPr lang="en-GB" dirty="0" smtClean="0"/>
              <a:t>Procedural law</a:t>
            </a:r>
          </a:p>
          <a:p>
            <a:pPr lvl="1"/>
            <a:r>
              <a:rPr lang="en-GB" dirty="0" smtClean="0"/>
              <a:t>General principles of the legislative and policy framework related to equality</a:t>
            </a:r>
            <a:endParaRPr lang="en-GB" dirty="0"/>
          </a:p>
        </p:txBody>
      </p:sp>
      <p:sp>
        <p:nvSpPr>
          <p:cNvPr id="4" name="Slide Number Placeholder 3"/>
          <p:cNvSpPr>
            <a:spLocks noGrp="1"/>
          </p:cNvSpPr>
          <p:nvPr>
            <p:ph type="sldNum" sz="quarter" idx="12"/>
          </p:nvPr>
        </p:nvSpPr>
        <p:spPr/>
        <p:txBody>
          <a:bodyPr/>
          <a:lstStyle/>
          <a:p>
            <a:fld id="{EA67688C-7C1A-4AF5-A8D9-127331B173F3}" type="slidenum">
              <a:rPr lang="en-GB" smtClean="0"/>
              <a:pPr/>
              <a:t>4</a:t>
            </a:fld>
            <a:endParaRPr lang="en-GB"/>
          </a:p>
        </p:txBody>
      </p:sp>
      <p:sp>
        <p:nvSpPr>
          <p:cNvPr id="5" name="Title 4"/>
          <p:cNvSpPr>
            <a:spLocks noGrp="1"/>
          </p:cNvSpPr>
          <p:nvPr>
            <p:ph type="title"/>
          </p:nvPr>
        </p:nvSpPr>
        <p:spPr/>
        <p:txBody>
          <a:bodyPr/>
          <a:lstStyle/>
          <a:p>
            <a:endParaRPr lang="en-GB"/>
          </a:p>
        </p:txBody>
      </p:sp>
      <p:sp>
        <p:nvSpPr>
          <p:cNvPr id="7"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lvl="0" algn="ctr">
              <a:spcBef>
                <a:spcPct val="0"/>
              </a:spcBef>
              <a:defRPr/>
            </a:pPr>
            <a:r>
              <a:rPr lang="en-GB" sz="4000" b="1" dirty="0" smtClean="0">
                <a:solidFill>
                  <a:schemeClr val="tx1"/>
                </a:solidFill>
              </a:rPr>
              <a:t>Modern Understanding of Equality</a:t>
            </a:r>
            <a:endParaRPr lang="en-US" sz="4000" b="1" dirty="0" smtClean="0">
              <a:solidFill>
                <a:schemeClr val="tx1"/>
              </a:solidFill>
            </a:endParaRPr>
          </a:p>
        </p:txBody>
      </p:sp>
      <p:pic>
        <p:nvPicPr>
          <p:cNvPr id="8" name="Picture 7" descr="ERT Logo (Cropped).jpg"/>
          <p:cNvPicPr/>
          <p:nvPr/>
        </p:nvPicPr>
        <p:blipFill>
          <a:blip r:embed="rId2" cstate="print"/>
          <a:stretch>
            <a:fillRect/>
          </a:stretch>
        </p:blipFill>
        <p:spPr>
          <a:xfrm>
            <a:off x="0" y="6277555"/>
            <a:ext cx="1205451" cy="580445"/>
          </a:xfrm>
          <a:prstGeom prst="rect">
            <a:avLst/>
          </a:prstGeom>
        </p:spPr>
      </p:pic>
      <p:sp>
        <p:nvSpPr>
          <p:cNvPr id="9"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2592539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dirty="0"/>
          </a:p>
        </p:txBody>
      </p:sp>
      <p:sp>
        <p:nvSpPr>
          <p:cNvPr id="6"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lvl="0" algn="ctr">
              <a:spcBef>
                <a:spcPct val="0"/>
              </a:spcBef>
              <a:defRPr/>
            </a:pPr>
            <a:r>
              <a:rPr lang="en-GB" sz="4000" b="1" dirty="0" smtClean="0">
                <a:solidFill>
                  <a:schemeClr val="tx1"/>
                </a:solidFill>
              </a:rPr>
              <a:t>Declaration of Principles of Equality</a:t>
            </a:r>
            <a:endParaRPr lang="en-US" sz="4000" b="1" dirty="0" smtClean="0">
              <a:solidFill>
                <a:schemeClr val="tx1"/>
              </a:solidFill>
            </a:endParaRPr>
          </a:p>
        </p:txBody>
      </p:sp>
      <p:sp>
        <p:nvSpPr>
          <p:cNvPr id="9" name="Content Placeholder 8"/>
          <p:cNvSpPr>
            <a:spLocks noGrp="1"/>
          </p:cNvSpPr>
          <p:nvPr>
            <p:ph idx="1"/>
          </p:nvPr>
        </p:nvSpPr>
        <p:spPr/>
        <p:txBody>
          <a:bodyPr>
            <a:normAutofit fontScale="92500" lnSpcReduction="20000"/>
          </a:bodyPr>
          <a:lstStyle/>
          <a:p>
            <a:r>
              <a:rPr lang="en-GB" dirty="0" smtClean="0"/>
              <a:t>27 Principles on Equality: reflecting a moral and professional consensus among human rights and equality experts</a:t>
            </a:r>
          </a:p>
          <a:p>
            <a:r>
              <a:rPr lang="en-GB" dirty="0" smtClean="0"/>
              <a:t>Why was there a need to formulate general legal principles on equality?</a:t>
            </a:r>
          </a:p>
          <a:p>
            <a:r>
              <a:rPr lang="en-GB" dirty="0" smtClean="0"/>
              <a:t>Legal basis in IHRL; relation to other systems</a:t>
            </a:r>
          </a:p>
          <a:p>
            <a:r>
              <a:rPr lang="en-GB" dirty="0" smtClean="0"/>
              <a:t>Contains substantive and procedural principles, each of which relates to essential elements of equality law</a:t>
            </a:r>
          </a:p>
          <a:p>
            <a:r>
              <a:rPr lang="en-GB" dirty="0" smtClean="0"/>
              <a:t>Guidance on complex and controversial issues </a:t>
            </a:r>
          </a:p>
          <a:p>
            <a:endParaRPr lang="en-GB" dirty="0"/>
          </a:p>
        </p:txBody>
      </p:sp>
      <p:pic>
        <p:nvPicPr>
          <p:cNvPr id="11" name="Picture 10" descr="ERT Logo (Cropped).jpg"/>
          <p:cNvPicPr/>
          <p:nvPr/>
        </p:nvPicPr>
        <p:blipFill>
          <a:blip r:embed="rId3" cstate="print"/>
          <a:stretch>
            <a:fillRect/>
          </a:stretch>
        </p:blipFill>
        <p:spPr>
          <a:xfrm>
            <a:off x="0" y="6277555"/>
            <a:ext cx="1205451" cy="580445"/>
          </a:xfrm>
          <a:prstGeom prst="rect">
            <a:avLst/>
          </a:prstGeom>
        </p:spPr>
      </p:pic>
      <p:sp>
        <p:nvSpPr>
          <p:cNvPr id="12"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1738354638"/>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The Rights to Equality and Non-Discrimination</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Oval 6"/>
          <p:cNvSpPr/>
          <p:nvPr/>
        </p:nvSpPr>
        <p:spPr>
          <a:xfrm>
            <a:off x="1043608" y="2492896"/>
            <a:ext cx="3456384" cy="34563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8" name="Oval 7"/>
          <p:cNvSpPr/>
          <p:nvPr/>
        </p:nvSpPr>
        <p:spPr>
          <a:xfrm>
            <a:off x="1475656" y="2924944"/>
            <a:ext cx="2592288" cy="25922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9" name="Oval 8"/>
          <p:cNvSpPr/>
          <p:nvPr/>
        </p:nvSpPr>
        <p:spPr>
          <a:xfrm>
            <a:off x="1907704" y="3356992"/>
            <a:ext cx="1728192" cy="17281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cxnSp>
        <p:nvCxnSpPr>
          <p:cNvPr id="10" name="Straight Connector 9"/>
          <p:cNvCxnSpPr/>
          <p:nvPr/>
        </p:nvCxnSpPr>
        <p:spPr>
          <a:xfrm flipV="1">
            <a:off x="2843808" y="2420888"/>
            <a:ext cx="2376264" cy="28803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220072" y="2132856"/>
            <a:ext cx="331236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800" dirty="0" smtClean="0"/>
              <a:t>Human Rights</a:t>
            </a:r>
            <a:endParaRPr lang="en-GB" sz="2800" dirty="0"/>
          </a:p>
        </p:txBody>
      </p:sp>
      <p:sp>
        <p:nvSpPr>
          <p:cNvPr id="12" name="Rectangle 11"/>
          <p:cNvSpPr/>
          <p:nvPr/>
        </p:nvSpPr>
        <p:spPr>
          <a:xfrm>
            <a:off x="5220072" y="3573016"/>
            <a:ext cx="3312368"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800" dirty="0" smtClean="0"/>
              <a:t>Equality</a:t>
            </a:r>
            <a:endParaRPr lang="en-GB" sz="2800" dirty="0"/>
          </a:p>
        </p:txBody>
      </p:sp>
      <p:sp>
        <p:nvSpPr>
          <p:cNvPr id="13" name="Rectangle 12"/>
          <p:cNvSpPr/>
          <p:nvPr/>
        </p:nvSpPr>
        <p:spPr>
          <a:xfrm>
            <a:off x="5220072" y="5157192"/>
            <a:ext cx="3312368" cy="5760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2800" dirty="0" smtClean="0"/>
              <a:t>Non-discrimination</a:t>
            </a:r>
            <a:endParaRPr lang="en-GB" sz="2800" dirty="0"/>
          </a:p>
        </p:txBody>
      </p:sp>
      <p:cxnSp>
        <p:nvCxnSpPr>
          <p:cNvPr id="14" name="Straight Connector 13"/>
          <p:cNvCxnSpPr/>
          <p:nvPr/>
        </p:nvCxnSpPr>
        <p:spPr>
          <a:xfrm flipV="1">
            <a:off x="3779912" y="3861048"/>
            <a:ext cx="144016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43808" y="4581128"/>
            <a:ext cx="2376264" cy="864096"/>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6" name="Picture 15" descr="ERT Logo (Cropped).jpg"/>
          <p:cNvPicPr/>
          <p:nvPr/>
        </p:nvPicPr>
        <p:blipFill>
          <a:blip r:embed="rId3" cstate="print"/>
          <a:stretch>
            <a:fillRect/>
          </a:stretch>
        </p:blipFill>
        <p:spPr>
          <a:xfrm>
            <a:off x="0" y="6277555"/>
            <a:ext cx="1205451" cy="580445"/>
          </a:xfrm>
          <a:prstGeom prst="rect">
            <a:avLst/>
          </a:prstGeom>
        </p:spPr>
      </p:pic>
      <p:sp>
        <p:nvSpPr>
          <p:cNvPr id="17"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1467735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844824"/>
            <a:ext cx="8229600" cy="4281339"/>
          </a:xfrm>
        </p:spPr>
        <p:txBody>
          <a:bodyPr>
            <a:normAutofit lnSpcReduction="10000"/>
          </a:bodyPr>
          <a:lstStyle/>
          <a:p>
            <a:pPr>
              <a:spcBef>
                <a:spcPts val="0"/>
              </a:spcBef>
            </a:pPr>
            <a:r>
              <a:rPr lang="en-GB" u="sng" dirty="0" smtClean="0"/>
              <a:t>Who</a:t>
            </a:r>
            <a:r>
              <a:rPr lang="en-GB" dirty="0" smtClean="0"/>
              <a:t> is protected? Prohibited grounds of discrimination (personal scope of anti-discrimination law)</a:t>
            </a:r>
          </a:p>
          <a:p>
            <a:pPr>
              <a:spcBef>
                <a:spcPts val="0"/>
              </a:spcBef>
            </a:pPr>
            <a:r>
              <a:rPr lang="en-GB" u="sng" dirty="0" smtClean="0"/>
              <a:t>What</a:t>
            </a:r>
            <a:r>
              <a:rPr lang="en-GB" dirty="0" smtClean="0"/>
              <a:t> is prohibited? Forms of prohibited conduct (definitions of discrimination and related concepts)</a:t>
            </a:r>
          </a:p>
          <a:p>
            <a:pPr>
              <a:spcBef>
                <a:spcPts val="0"/>
              </a:spcBef>
            </a:pPr>
            <a:r>
              <a:rPr lang="en-GB" u="sng" dirty="0" smtClean="0"/>
              <a:t>Why</a:t>
            </a:r>
            <a:r>
              <a:rPr lang="en-GB" dirty="0" smtClean="0"/>
              <a:t> is different treatment sometimes justified? Exceptions and possible justifications</a:t>
            </a:r>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4000" b="1" dirty="0" smtClean="0">
                <a:solidFill>
                  <a:schemeClr val="tx1"/>
                </a:solidFill>
                <a:latin typeface="+mj-lt"/>
                <a:ea typeface="+mj-ea"/>
                <a:cs typeface="+mj-cs"/>
              </a:rPr>
              <a:t>Stereotypes and </a:t>
            </a:r>
            <a:r>
              <a:rPr kumimoji="0" lang="en-GB" sz="4000" b="1" i="0" u="none" strike="noStrike" kern="1200" cap="none" spc="0" normalizeH="0" baseline="0" noProof="0" dirty="0" smtClean="0">
                <a:ln>
                  <a:noFill/>
                </a:ln>
                <a:solidFill>
                  <a:schemeClr val="tx1"/>
                </a:solidFill>
                <a:effectLst/>
                <a:uLnTx/>
                <a:uFillTx/>
                <a:latin typeface="+mj-lt"/>
                <a:ea typeface="+mj-ea"/>
                <a:cs typeface="+mj-cs"/>
              </a:rPr>
              <a:t>Discrimination </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7" name="Picture 6" descr="ERT Logo (Cropped).jpg"/>
          <p:cNvPicPr/>
          <p:nvPr/>
        </p:nvPicPr>
        <p:blipFill>
          <a:blip r:embed="rId2" cstate="print"/>
          <a:stretch>
            <a:fillRect/>
          </a:stretch>
        </p:blipFill>
        <p:spPr>
          <a:xfrm>
            <a:off x="0" y="6277555"/>
            <a:ext cx="1205451" cy="580445"/>
          </a:xfrm>
          <a:prstGeom prst="rect">
            <a:avLst/>
          </a:prstGeom>
        </p:spPr>
      </p:pic>
      <p:sp>
        <p:nvSpPr>
          <p:cNvPr id="8"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248934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2204864"/>
            <a:ext cx="8229600" cy="4104456"/>
          </a:xfrm>
        </p:spPr>
        <p:txBody>
          <a:bodyPr numCol="2">
            <a:normAutofit/>
          </a:bodyPr>
          <a:lstStyle/>
          <a:p>
            <a:pPr>
              <a:lnSpc>
                <a:spcPct val="120000"/>
              </a:lnSpc>
              <a:spcBef>
                <a:spcPts val="0"/>
              </a:spcBef>
            </a:pPr>
            <a:r>
              <a:rPr lang="en-GB" sz="1800" dirty="0" smtClean="0"/>
              <a:t>Race </a:t>
            </a:r>
          </a:p>
          <a:p>
            <a:pPr>
              <a:lnSpc>
                <a:spcPct val="120000"/>
              </a:lnSpc>
              <a:spcBef>
                <a:spcPts val="0"/>
              </a:spcBef>
            </a:pPr>
            <a:r>
              <a:rPr lang="en-GB" sz="1800" dirty="0" smtClean="0"/>
              <a:t>Colour </a:t>
            </a:r>
          </a:p>
          <a:p>
            <a:pPr>
              <a:lnSpc>
                <a:spcPct val="120000"/>
              </a:lnSpc>
              <a:spcBef>
                <a:spcPts val="0"/>
              </a:spcBef>
            </a:pPr>
            <a:r>
              <a:rPr lang="en-GB" sz="1800" dirty="0" smtClean="0"/>
              <a:t>Ethnicity </a:t>
            </a:r>
          </a:p>
          <a:p>
            <a:pPr>
              <a:lnSpc>
                <a:spcPct val="120000"/>
              </a:lnSpc>
              <a:spcBef>
                <a:spcPts val="0"/>
              </a:spcBef>
            </a:pPr>
            <a:r>
              <a:rPr lang="en-GB" sz="1800" dirty="0" smtClean="0"/>
              <a:t>Descent </a:t>
            </a:r>
          </a:p>
          <a:p>
            <a:pPr>
              <a:lnSpc>
                <a:spcPct val="120000"/>
              </a:lnSpc>
              <a:spcBef>
                <a:spcPts val="0"/>
              </a:spcBef>
            </a:pPr>
            <a:r>
              <a:rPr lang="en-GB" sz="1800" dirty="0" smtClean="0"/>
              <a:t>Sex</a:t>
            </a:r>
          </a:p>
          <a:p>
            <a:pPr>
              <a:lnSpc>
                <a:spcPct val="120000"/>
              </a:lnSpc>
              <a:spcBef>
                <a:spcPts val="0"/>
              </a:spcBef>
            </a:pPr>
            <a:r>
              <a:rPr lang="en-GB" sz="1800" dirty="0" smtClean="0"/>
              <a:t>Pregnancy</a:t>
            </a:r>
          </a:p>
          <a:p>
            <a:pPr>
              <a:lnSpc>
                <a:spcPct val="120000"/>
              </a:lnSpc>
              <a:spcBef>
                <a:spcPts val="0"/>
              </a:spcBef>
            </a:pPr>
            <a:r>
              <a:rPr lang="en-GB" sz="1800" dirty="0" smtClean="0"/>
              <a:t>Maternity </a:t>
            </a:r>
          </a:p>
          <a:p>
            <a:pPr>
              <a:lnSpc>
                <a:spcPct val="120000"/>
              </a:lnSpc>
              <a:spcBef>
                <a:spcPts val="0"/>
              </a:spcBef>
            </a:pPr>
            <a:r>
              <a:rPr lang="en-GB" sz="1800" dirty="0" smtClean="0"/>
              <a:t>Civil, family or carer status </a:t>
            </a:r>
          </a:p>
          <a:p>
            <a:pPr>
              <a:lnSpc>
                <a:spcPct val="120000"/>
              </a:lnSpc>
              <a:spcBef>
                <a:spcPts val="0"/>
              </a:spcBef>
            </a:pPr>
            <a:r>
              <a:rPr lang="en-GB" sz="1800" dirty="0" smtClean="0"/>
              <a:t>Language </a:t>
            </a:r>
          </a:p>
          <a:p>
            <a:pPr>
              <a:lnSpc>
                <a:spcPct val="120000"/>
              </a:lnSpc>
              <a:spcBef>
                <a:spcPts val="0"/>
              </a:spcBef>
            </a:pPr>
            <a:r>
              <a:rPr lang="en-GB" sz="1800" dirty="0" smtClean="0"/>
              <a:t>Religion or belief </a:t>
            </a:r>
          </a:p>
          <a:p>
            <a:pPr>
              <a:lnSpc>
                <a:spcPct val="120000"/>
              </a:lnSpc>
              <a:spcBef>
                <a:spcPts val="0"/>
              </a:spcBef>
            </a:pPr>
            <a:r>
              <a:rPr lang="en-GB" sz="1800" dirty="0" smtClean="0"/>
              <a:t>Political or other opinion </a:t>
            </a:r>
          </a:p>
          <a:p>
            <a:pPr>
              <a:lnSpc>
                <a:spcPct val="120000"/>
              </a:lnSpc>
              <a:spcBef>
                <a:spcPts val="0"/>
              </a:spcBef>
            </a:pPr>
            <a:r>
              <a:rPr lang="en-GB" sz="1800" dirty="0" smtClean="0"/>
              <a:t>Birth </a:t>
            </a:r>
          </a:p>
          <a:p>
            <a:pPr>
              <a:lnSpc>
                <a:spcPct val="120000"/>
              </a:lnSpc>
              <a:spcBef>
                <a:spcPts val="0"/>
              </a:spcBef>
            </a:pPr>
            <a:r>
              <a:rPr lang="en-GB" sz="1800" dirty="0" smtClean="0"/>
              <a:t>National or social origin </a:t>
            </a:r>
          </a:p>
          <a:p>
            <a:pPr>
              <a:lnSpc>
                <a:spcPct val="120000"/>
              </a:lnSpc>
              <a:spcBef>
                <a:spcPts val="0"/>
              </a:spcBef>
            </a:pPr>
            <a:r>
              <a:rPr lang="en-GB" sz="1800" dirty="0" smtClean="0"/>
              <a:t>Nationality </a:t>
            </a:r>
          </a:p>
          <a:p>
            <a:pPr>
              <a:lnSpc>
                <a:spcPct val="120000"/>
              </a:lnSpc>
              <a:spcBef>
                <a:spcPts val="0"/>
              </a:spcBef>
            </a:pPr>
            <a:r>
              <a:rPr lang="en-GB" sz="1800" dirty="0" smtClean="0"/>
              <a:t>Economic status </a:t>
            </a:r>
          </a:p>
          <a:p>
            <a:pPr>
              <a:lnSpc>
                <a:spcPct val="120000"/>
              </a:lnSpc>
              <a:spcBef>
                <a:spcPts val="0"/>
              </a:spcBef>
            </a:pPr>
            <a:r>
              <a:rPr lang="en-GB" sz="1800" dirty="0" smtClean="0"/>
              <a:t>Association with a national minority </a:t>
            </a:r>
          </a:p>
          <a:p>
            <a:pPr>
              <a:lnSpc>
                <a:spcPct val="120000"/>
              </a:lnSpc>
              <a:spcBef>
                <a:spcPts val="0"/>
              </a:spcBef>
            </a:pPr>
            <a:r>
              <a:rPr lang="en-GB" sz="1800" dirty="0" smtClean="0"/>
              <a:t>Sexual orientation </a:t>
            </a:r>
          </a:p>
          <a:p>
            <a:pPr>
              <a:lnSpc>
                <a:spcPct val="120000"/>
              </a:lnSpc>
              <a:spcBef>
                <a:spcPts val="0"/>
              </a:spcBef>
            </a:pPr>
            <a:r>
              <a:rPr lang="en-GB" sz="1800" dirty="0" smtClean="0"/>
              <a:t>Gender identity </a:t>
            </a:r>
          </a:p>
          <a:p>
            <a:pPr>
              <a:lnSpc>
                <a:spcPct val="120000"/>
              </a:lnSpc>
              <a:spcBef>
                <a:spcPts val="0"/>
              </a:spcBef>
            </a:pPr>
            <a:r>
              <a:rPr lang="en-GB" sz="1800" dirty="0" smtClean="0"/>
              <a:t>Age </a:t>
            </a:r>
          </a:p>
          <a:p>
            <a:pPr>
              <a:lnSpc>
                <a:spcPct val="120000"/>
              </a:lnSpc>
              <a:spcBef>
                <a:spcPts val="0"/>
              </a:spcBef>
            </a:pPr>
            <a:r>
              <a:rPr lang="en-GB" sz="1800" dirty="0" smtClean="0"/>
              <a:t>Disability</a:t>
            </a:r>
          </a:p>
          <a:p>
            <a:pPr>
              <a:lnSpc>
                <a:spcPct val="120000"/>
              </a:lnSpc>
              <a:spcBef>
                <a:spcPts val="0"/>
              </a:spcBef>
            </a:pPr>
            <a:r>
              <a:rPr lang="en-GB" sz="1800" dirty="0" smtClean="0"/>
              <a:t>Health status</a:t>
            </a:r>
          </a:p>
          <a:p>
            <a:pPr>
              <a:lnSpc>
                <a:spcPct val="120000"/>
              </a:lnSpc>
              <a:spcBef>
                <a:spcPts val="0"/>
              </a:spcBef>
            </a:pPr>
            <a:r>
              <a:rPr lang="en-GB" sz="1800" dirty="0" smtClean="0"/>
              <a:t>Genetic or other predisposition toward illness</a:t>
            </a:r>
          </a:p>
          <a:p>
            <a:pPr>
              <a:lnSpc>
                <a:spcPct val="120000"/>
              </a:lnSpc>
              <a:spcBef>
                <a:spcPts val="0"/>
              </a:spcBef>
            </a:pPr>
            <a:endParaRPr lang="en-GB" sz="1800" dirty="0"/>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Who?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Protected </a:t>
            </a:r>
            <a:r>
              <a:rPr kumimoji="0" lang="en-GB" sz="4000" b="1" i="0" u="none" strike="noStrike" kern="1200" cap="none" spc="0" normalizeH="0" noProof="0" dirty="0" smtClean="0">
                <a:ln>
                  <a:noFill/>
                </a:ln>
                <a:solidFill>
                  <a:schemeClr val="tx1"/>
                </a:solidFill>
                <a:effectLst/>
                <a:uLnTx/>
                <a:uFillTx/>
                <a:latin typeface="+mj-lt"/>
                <a:ea typeface="+mj-ea"/>
                <a:cs typeface="+mj-cs"/>
              </a:rPr>
              <a:t>Characteristics (Prohibited </a:t>
            </a:r>
            <a:r>
              <a:rPr kumimoji="0" lang="en-GB" sz="4000" b="1" i="0" u="none" strike="noStrike" kern="1200" cap="none" spc="0" normalizeH="0" baseline="0" noProof="0" dirty="0" smtClean="0">
                <a:ln>
                  <a:noFill/>
                </a:ln>
                <a:solidFill>
                  <a:schemeClr val="tx1"/>
                </a:solidFill>
                <a:effectLst/>
                <a:uLnTx/>
                <a:uFillTx/>
                <a:latin typeface="+mj-lt"/>
                <a:ea typeface="+mj-ea"/>
                <a:cs typeface="+mj-cs"/>
              </a:rPr>
              <a:t>Grounds)</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TextBox 6"/>
          <p:cNvSpPr txBox="1"/>
          <p:nvPr/>
        </p:nvSpPr>
        <p:spPr>
          <a:xfrm>
            <a:off x="251520" y="1628800"/>
            <a:ext cx="8640960" cy="738664"/>
          </a:xfrm>
          <a:prstGeom prst="rect">
            <a:avLst/>
          </a:prstGeom>
          <a:noFill/>
        </p:spPr>
        <p:txBody>
          <a:bodyPr wrap="square" rtlCol="0">
            <a:spAutoFit/>
          </a:bodyPr>
          <a:lstStyle/>
          <a:p>
            <a:pPr algn="ctr"/>
            <a:r>
              <a:rPr lang="en-GB" sz="2400" b="1" u="sng" dirty="0" smtClean="0"/>
              <a:t>Declaration of Principles of Equality: Principle 5</a:t>
            </a:r>
          </a:p>
          <a:p>
            <a:endParaRPr lang="en-GB" dirty="0"/>
          </a:p>
        </p:txBody>
      </p:sp>
      <p:pic>
        <p:nvPicPr>
          <p:cNvPr id="8" name="Picture 7" descr="ERT Logo (Cropped).jpg"/>
          <p:cNvPicPr/>
          <p:nvPr/>
        </p:nvPicPr>
        <p:blipFill>
          <a:blip r:embed="rId2" cstate="print"/>
          <a:stretch>
            <a:fillRect/>
          </a:stretch>
        </p:blipFill>
        <p:spPr>
          <a:xfrm>
            <a:off x="0" y="6277555"/>
            <a:ext cx="1205451" cy="580445"/>
          </a:xfrm>
          <a:prstGeom prst="rect">
            <a:avLst/>
          </a:prstGeom>
        </p:spPr>
      </p:pic>
      <p:sp>
        <p:nvSpPr>
          <p:cNvPr id="9"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1728532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2204864"/>
            <a:ext cx="8229600" cy="3921299"/>
          </a:xfrm>
        </p:spPr>
        <p:txBody>
          <a:bodyPr>
            <a:normAutofit fontScale="85000" lnSpcReduction="10000"/>
          </a:bodyPr>
          <a:lstStyle/>
          <a:p>
            <a:pPr>
              <a:lnSpc>
                <a:spcPct val="120000"/>
              </a:lnSpc>
              <a:spcBef>
                <a:spcPts val="0"/>
              </a:spcBef>
            </a:pPr>
            <a:r>
              <a:rPr lang="en-GB" dirty="0" smtClean="0"/>
              <a:t>Discrimination must also be prohibited when it is on the ground of the </a:t>
            </a:r>
            <a:r>
              <a:rPr lang="en-GB" b="1" dirty="0" smtClean="0"/>
              <a:t>association</a:t>
            </a:r>
            <a:r>
              <a:rPr lang="en-GB" dirty="0" smtClean="0"/>
              <a:t> of a person with other persons to whom a prohibited ground applies.</a:t>
            </a:r>
          </a:p>
          <a:p>
            <a:pPr>
              <a:lnSpc>
                <a:spcPct val="120000"/>
              </a:lnSpc>
              <a:spcBef>
                <a:spcPts val="0"/>
              </a:spcBef>
            </a:pPr>
            <a:endParaRPr lang="en-GB" dirty="0" smtClean="0"/>
          </a:p>
          <a:p>
            <a:pPr>
              <a:lnSpc>
                <a:spcPct val="120000"/>
              </a:lnSpc>
              <a:spcBef>
                <a:spcPts val="0"/>
              </a:spcBef>
            </a:pPr>
            <a:r>
              <a:rPr lang="en-GB" dirty="0" smtClean="0"/>
              <a:t>Discrimination must also be prohibited when it based on a </a:t>
            </a:r>
            <a:r>
              <a:rPr lang="en-GB" b="1" dirty="0" smtClean="0"/>
              <a:t>perception</a:t>
            </a:r>
            <a:r>
              <a:rPr lang="en-GB" dirty="0" smtClean="0"/>
              <a:t>, whether accurate or otherwise, of a person as having a characteristic associated with a prohibited ground.</a:t>
            </a:r>
            <a:endParaRPr lang="en-GB" dirty="0"/>
          </a:p>
        </p:txBody>
      </p:sp>
      <p:sp>
        <p:nvSpPr>
          <p:cNvPr id="4" name="Title 6"/>
          <p:cNvSpPr txBox="1">
            <a:spLocks/>
          </p:cNvSpPr>
          <p:nvPr/>
        </p:nvSpPr>
        <p:spPr bwMode="auto">
          <a:xfrm>
            <a:off x="0" y="0"/>
            <a:ext cx="9144000" cy="1524000"/>
          </a:xfrm>
          <a:prstGeom prst="rect">
            <a:avLst/>
          </a:prstGeom>
          <a:solidFill>
            <a:srgbClr val="FFC00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Who?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smtClean="0">
                <a:ln>
                  <a:noFill/>
                </a:ln>
                <a:solidFill>
                  <a:schemeClr val="tx1"/>
                </a:solidFill>
                <a:effectLst/>
                <a:uLnTx/>
                <a:uFillTx/>
                <a:latin typeface="+mj-lt"/>
                <a:ea typeface="+mj-ea"/>
                <a:cs typeface="+mj-cs"/>
              </a:rPr>
              <a:t>Discrimination by Perception and Association</a:t>
            </a: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TextBox 6"/>
          <p:cNvSpPr txBox="1"/>
          <p:nvPr/>
        </p:nvSpPr>
        <p:spPr>
          <a:xfrm>
            <a:off x="251520" y="1628800"/>
            <a:ext cx="8640960" cy="738664"/>
          </a:xfrm>
          <a:prstGeom prst="rect">
            <a:avLst/>
          </a:prstGeom>
          <a:noFill/>
        </p:spPr>
        <p:txBody>
          <a:bodyPr wrap="square" rtlCol="0">
            <a:spAutoFit/>
          </a:bodyPr>
          <a:lstStyle/>
          <a:p>
            <a:pPr algn="ctr"/>
            <a:r>
              <a:rPr lang="en-GB" sz="2400" b="1" u="sng" dirty="0" smtClean="0"/>
              <a:t>Declaration of Principles of Equality: Principle 5</a:t>
            </a:r>
          </a:p>
          <a:p>
            <a:endParaRPr lang="en-GB" dirty="0"/>
          </a:p>
        </p:txBody>
      </p:sp>
      <p:pic>
        <p:nvPicPr>
          <p:cNvPr id="8" name="Picture 7" descr="ERT Logo (Cropped).jpg"/>
          <p:cNvPicPr/>
          <p:nvPr/>
        </p:nvPicPr>
        <p:blipFill>
          <a:blip r:embed="rId2" cstate="print"/>
          <a:stretch>
            <a:fillRect/>
          </a:stretch>
        </p:blipFill>
        <p:spPr>
          <a:xfrm>
            <a:off x="0" y="6277555"/>
            <a:ext cx="1205451" cy="580445"/>
          </a:xfrm>
          <a:prstGeom prst="rect">
            <a:avLst/>
          </a:prstGeom>
        </p:spPr>
      </p:pic>
      <p:sp>
        <p:nvSpPr>
          <p:cNvPr id="9" name="Slide Number Placeholder 2"/>
          <p:cNvSpPr txBox="1">
            <a:spLocks/>
          </p:cNvSpPr>
          <p:nvPr/>
        </p:nvSpPr>
        <p:spPr>
          <a:xfrm>
            <a:off x="8341568" y="6492875"/>
            <a:ext cx="802432"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A67688C-7C1A-4AF5-A8D9-127331B173F3}" type="slidenum">
              <a:rPr kumimoji="0" lang="en-GB" sz="2800" b="1" i="0" u="none" strike="noStrike" kern="1200" cap="none" spc="0" normalizeH="0" baseline="0" noProof="0" smtClean="0">
                <a:ln>
                  <a:noFill/>
                </a:ln>
                <a:solidFill>
                  <a:srgbClr val="FFC000"/>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2800" b="1" i="0" u="none" strike="noStrike" kern="1200" cap="none" spc="0" normalizeH="0" baseline="0" noProof="0" dirty="0">
              <a:ln>
                <a:noFill/>
              </a:ln>
              <a:solidFill>
                <a:srgbClr val="FFC000"/>
              </a:solidFill>
              <a:effectLst/>
              <a:uLnTx/>
              <a:uFillTx/>
              <a:latin typeface="+mn-lt"/>
              <a:ea typeface="+mn-ea"/>
              <a:cs typeface="+mn-cs"/>
            </a:endParaRPr>
          </a:p>
        </p:txBody>
      </p:sp>
    </p:spTree>
    <p:extLst>
      <p:ext uri="{BB962C8B-B14F-4D97-AF65-F5344CB8AC3E}">
        <p14:creationId xmlns:p14="http://schemas.microsoft.com/office/powerpoint/2010/main" val="1715473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1820</TotalTime>
  <Words>1188</Words>
  <Application>Microsoft Office PowerPoint</Application>
  <PresentationFormat>On-screen Show (4:3)</PresentationFormat>
  <Paragraphs>134</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Stereotypes, structural inequality and human rights  Dr Dimitrina Petrova</vt:lpstr>
      <vt:lpstr>Stereotypes</vt:lpstr>
      <vt:lpstr>The whole point of the law 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Burden of proof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and Non-Discrimination Belarus, 2013</dc:title>
  <dc:creator>Richard Wingfield</dc:creator>
  <cp:lastModifiedBy>Dimitrina</cp:lastModifiedBy>
  <cp:revision>166</cp:revision>
  <cp:lastPrinted>2015-04-24T13:39:53Z</cp:lastPrinted>
  <dcterms:created xsi:type="dcterms:W3CDTF">2012-11-02T09:27:32Z</dcterms:created>
  <dcterms:modified xsi:type="dcterms:W3CDTF">2015-12-05T16:51:51Z</dcterms:modified>
</cp:coreProperties>
</file>