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Lst>
  <p:notesMasterIdLst>
    <p:notesMasterId r:id="rId28"/>
  </p:notesMasterIdLst>
  <p:sldIdLst>
    <p:sldId id="300" r:id="rId7"/>
    <p:sldId id="293" r:id="rId8"/>
    <p:sldId id="263" r:id="rId9"/>
    <p:sldId id="287" r:id="rId10"/>
    <p:sldId id="294" r:id="rId11"/>
    <p:sldId id="295" r:id="rId12"/>
    <p:sldId id="296" r:id="rId13"/>
    <p:sldId id="297" r:id="rId14"/>
    <p:sldId id="286" r:id="rId15"/>
    <p:sldId id="288" r:id="rId16"/>
    <p:sldId id="289" r:id="rId17"/>
    <p:sldId id="290" r:id="rId18"/>
    <p:sldId id="265" r:id="rId19"/>
    <p:sldId id="267" r:id="rId20"/>
    <p:sldId id="270" r:id="rId21"/>
    <p:sldId id="269" r:id="rId22"/>
    <p:sldId id="291" r:id="rId23"/>
    <p:sldId id="292" r:id="rId24"/>
    <p:sldId id="298" r:id="rId25"/>
    <p:sldId id="299" r:id="rId26"/>
    <p:sldId id="30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varScale="1">
        <p:scale>
          <a:sx n="102" d="100"/>
          <a:sy n="102" d="100"/>
        </p:scale>
        <p:origin x="-643"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EBF91-D8E4-4DCC-8642-3BC66FEB96A8}" type="datetimeFigureOut">
              <a:rPr lang="fr-BE" smtClean="0"/>
              <a:t>21/03/2016</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6C2F8-5E9D-47ED-AA64-98920588D046}" type="slidenum">
              <a:rPr lang="fr-BE" smtClean="0"/>
              <a:t>‹#›</a:t>
            </a:fld>
            <a:endParaRPr lang="fr-BE"/>
          </a:p>
        </p:txBody>
      </p:sp>
    </p:spTree>
    <p:extLst>
      <p:ext uri="{BB962C8B-B14F-4D97-AF65-F5344CB8AC3E}">
        <p14:creationId xmlns:p14="http://schemas.microsoft.com/office/powerpoint/2010/main" val="2639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Binding nature of a directive:</a:t>
            </a:r>
          </a:p>
          <a:p>
            <a:endParaRPr lang="en-US" dirty="0" smtClean="0"/>
          </a:p>
          <a:p>
            <a:r>
              <a:rPr lang="en-US" dirty="0" smtClean="0"/>
              <a:t>Art</a:t>
            </a:r>
            <a:r>
              <a:rPr lang="en-US" sz="1400" dirty="0" smtClean="0"/>
              <a:t>. 288 TFEU</a:t>
            </a:r>
            <a:endParaRPr lang="en-US" dirty="0" smtClean="0"/>
          </a:p>
          <a:p>
            <a:r>
              <a:rPr lang="en-US" dirty="0" smtClean="0"/>
              <a:t>A directive shall be binding, as to the result to be achieved, upon each Member State to which it is addressed, but shall leave to the national authorities the choice of form and methods.</a:t>
            </a:r>
          </a:p>
          <a:p>
            <a:r>
              <a:rPr lang="en-US" dirty="0" smtClean="0"/>
              <a:t>A decision shall be binding in its entirety. A decision which specifies those to whom it is addressed shall be binding only on them.</a:t>
            </a:r>
          </a:p>
          <a:p>
            <a:endParaRPr lang="en-US" dirty="0" smtClean="0"/>
          </a:p>
          <a:p>
            <a:pPr marL="171450" indent="-171450">
              <a:buFont typeface="Arial" pitchFamily="34" charset="0"/>
              <a:buChar char="•"/>
            </a:pPr>
            <a:r>
              <a:rPr lang="en-US" dirty="0" smtClean="0"/>
              <a:t>Denmark</a:t>
            </a:r>
            <a:r>
              <a:rPr lang="en-US" baseline="0" dirty="0" smtClean="0"/>
              <a:t> is the only MS not bound by this Directive. Ireland and the UK  opted in.</a:t>
            </a:r>
            <a:endParaRPr lang="en-US" dirty="0" smtClean="0"/>
          </a:p>
          <a:p>
            <a:endParaRPr lang="en-GB" dirty="0" smtClean="0"/>
          </a:p>
          <a:p>
            <a:pPr marL="171450" indent="-171450">
              <a:buFont typeface="Arial" pitchFamily="34" charset="0"/>
              <a:buChar char="•"/>
            </a:pPr>
            <a:r>
              <a:rPr lang="en-GB" dirty="0" smtClean="0"/>
              <a:t>Infringement procedure: Art. 258  and 260 TFEU</a:t>
            </a:r>
          </a:p>
          <a:p>
            <a:endParaRPr lang="en-GB" dirty="0" smtClean="0"/>
          </a:p>
          <a:p>
            <a:r>
              <a:rPr lang="en-GB" dirty="0" smtClean="0"/>
              <a:t>Preliminary reference procedure :  </a:t>
            </a:r>
            <a:r>
              <a:rPr lang="en-US" dirty="0" smtClean="0"/>
              <a:t>Article 267 TFEU</a:t>
            </a:r>
          </a:p>
          <a:p>
            <a:r>
              <a:rPr lang="en-US" dirty="0" smtClean="0"/>
              <a:t>(ex Article 234 TEC)</a:t>
            </a:r>
          </a:p>
          <a:p>
            <a:r>
              <a:rPr lang="en-US" dirty="0" smtClean="0"/>
              <a:t>The Court of Justice of the European Union shall have jurisdiction to give preliminary rulings concerning:</a:t>
            </a:r>
          </a:p>
          <a:p>
            <a:r>
              <a:rPr lang="en-US" dirty="0" smtClean="0"/>
              <a:t>(a) the interpretation of the Treaties;</a:t>
            </a:r>
          </a:p>
          <a:p>
            <a:r>
              <a:rPr lang="en-US" dirty="0" smtClean="0"/>
              <a:t>(b) the validity and interpretation of acts of the institutions, bodies, offices or agencies of the Union;</a:t>
            </a:r>
          </a:p>
          <a:p>
            <a:r>
              <a:rPr lang="en-US" dirty="0" smtClean="0"/>
              <a:t>Where such a question is raised before any court or tribunal of a Member State, that court or tribunal may, if it considers that a decision on the question is necessary to enable it to give judgment, request the Court to give a ruling thereon.</a:t>
            </a:r>
          </a:p>
          <a:p>
            <a:r>
              <a:rPr lang="en-US" dirty="0" smtClean="0"/>
              <a:t>Where any such question is raised in a case pending before a court or tribunal of a Member State against whose decisions there is no judicial remedy under national law, that court or tribunal shall bring the matter before the Court.</a:t>
            </a:r>
          </a:p>
          <a:p>
            <a:r>
              <a:rPr lang="en-US" b="1" dirty="0" smtClean="0"/>
              <a:t>If such a question is raised in a case pending before a court or tribunal of a Member State with regard to a person in custody, the Court of Justice of the European Union shall act with the minimum of delay.</a:t>
            </a:r>
          </a:p>
          <a:p>
            <a:pPr marL="171450" indent="-171450">
              <a:buFont typeface="Arial" pitchFamily="34" charset="0"/>
              <a:buChar char="•"/>
            </a:pPr>
            <a:r>
              <a:rPr lang="en-US" b="0" dirty="0" smtClean="0"/>
              <a:t>Direct effect: Art. 20</a:t>
            </a:r>
            <a:r>
              <a:rPr lang="en-US" b="0" baseline="0" dirty="0" smtClean="0"/>
              <a:t> (2): access to legal counselling</a:t>
            </a:r>
            <a:endParaRPr lang="en-US" b="0" dirty="0" smtClean="0"/>
          </a:p>
          <a:p>
            <a:pPr marL="171450" indent="-171450">
              <a:buFont typeface="Arial" pitchFamily="34" charset="0"/>
              <a:buChar char="•"/>
            </a:pPr>
            <a:endParaRPr lang="en-GB" b="1" dirty="0" smtClean="0"/>
          </a:p>
          <a:p>
            <a:endParaRPr lang="en-US" b="1"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775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Binding nature of a directive:</a:t>
            </a:r>
          </a:p>
          <a:p>
            <a:endParaRPr lang="en-US" dirty="0" smtClean="0"/>
          </a:p>
          <a:p>
            <a:r>
              <a:rPr lang="en-US" dirty="0" smtClean="0"/>
              <a:t>Art</a:t>
            </a:r>
            <a:r>
              <a:rPr lang="en-US" sz="1400" dirty="0" smtClean="0"/>
              <a:t>. 288 TFEU</a:t>
            </a:r>
            <a:endParaRPr lang="en-US" dirty="0" smtClean="0"/>
          </a:p>
          <a:p>
            <a:r>
              <a:rPr lang="en-US" dirty="0" smtClean="0"/>
              <a:t>A directive shall be binding, as to the result to be achieved, upon each Member State to which it is addressed, but shall leave to the national authorities the choice of form and methods.</a:t>
            </a:r>
          </a:p>
          <a:p>
            <a:r>
              <a:rPr lang="en-US" dirty="0" smtClean="0"/>
              <a:t>A decision shall be binding in its entirety. A decision which specifies those to whom it is addressed shall be binding only on them.</a:t>
            </a:r>
          </a:p>
          <a:p>
            <a:endParaRPr lang="en-US" dirty="0" smtClean="0"/>
          </a:p>
          <a:p>
            <a:pPr marL="171450" indent="-171450">
              <a:buFont typeface="Arial" pitchFamily="34" charset="0"/>
              <a:buChar char="•"/>
            </a:pPr>
            <a:r>
              <a:rPr lang="en-US" dirty="0" smtClean="0"/>
              <a:t>Denmark</a:t>
            </a:r>
            <a:r>
              <a:rPr lang="en-US" baseline="0" dirty="0" smtClean="0"/>
              <a:t> is the only MS not bound by this Directive. Ireland and the UK  opted in.</a:t>
            </a:r>
            <a:endParaRPr lang="en-US" dirty="0" smtClean="0"/>
          </a:p>
          <a:p>
            <a:endParaRPr lang="en-GB" dirty="0" smtClean="0"/>
          </a:p>
          <a:p>
            <a:pPr marL="171450" indent="-171450">
              <a:buFont typeface="Arial" pitchFamily="34" charset="0"/>
              <a:buChar char="•"/>
            </a:pPr>
            <a:r>
              <a:rPr lang="en-GB" dirty="0" smtClean="0"/>
              <a:t>Infringement procedure: Art. 258  and 260 TFEU</a:t>
            </a:r>
          </a:p>
          <a:p>
            <a:endParaRPr lang="en-GB" dirty="0" smtClean="0"/>
          </a:p>
          <a:p>
            <a:r>
              <a:rPr lang="en-GB" dirty="0" smtClean="0"/>
              <a:t>Preliminary reference procedure :  </a:t>
            </a:r>
            <a:r>
              <a:rPr lang="en-US" dirty="0" smtClean="0"/>
              <a:t>Article 267 TFEU</a:t>
            </a:r>
          </a:p>
          <a:p>
            <a:r>
              <a:rPr lang="en-US" dirty="0" smtClean="0"/>
              <a:t>(ex Article 234 TEC)</a:t>
            </a:r>
          </a:p>
          <a:p>
            <a:r>
              <a:rPr lang="en-US" dirty="0" smtClean="0"/>
              <a:t>The Court of Justice of the European Union shall have jurisdiction to give preliminary rulings concerning:</a:t>
            </a:r>
          </a:p>
          <a:p>
            <a:r>
              <a:rPr lang="en-US" dirty="0" smtClean="0"/>
              <a:t>(a) the interpretation of the Treaties;</a:t>
            </a:r>
          </a:p>
          <a:p>
            <a:r>
              <a:rPr lang="en-US" dirty="0" smtClean="0"/>
              <a:t>(b) the validity and interpretation of acts of the institutions, bodies, offices or agencies of the Union;</a:t>
            </a:r>
          </a:p>
          <a:p>
            <a:r>
              <a:rPr lang="en-US" dirty="0" smtClean="0"/>
              <a:t>Where such a question is raised before any court or tribunal of a Member State, that court or tribunal may, if it considers that a decision on the question is necessary to enable it to give judgment, request the Court to give a ruling thereon.</a:t>
            </a:r>
          </a:p>
          <a:p>
            <a:r>
              <a:rPr lang="en-US" dirty="0" smtClean="0"/>
              <a:t>Where any such question is raised in a case pending before a court or tribunal of a Member State against whose decisions there is no judicial remedy under national law, that court or tribunal shall bring the matter before the Court.</a:t>
            </a:r>
          </a:p>
          <a:p>
            <a:r>
              <a:rPr lang="en-US" b="1" dirty="0" smtClean="0"/>
              <a:t>If such a question is raised in a case pending before a court or tribunal of a Member State with regard to a person in custody, the Court of Justice of the European Union shall act with the minimum of delay.</a:t>
            </a:r>
          </a:p>
          <a:p>
            <a:pPr marL="171450" indent="-171450">
              <a:buFont typeface="Arial" pitchFamily="34" charset="0"/>
              <a:buChar char="•"/>
            </a:pPr>
            <a:r>
              <a:rPr lang="en-US" b="0" dirty="0" smtClean="0"/>
              <a:t>Direct effect: Art. 20</a:t>
            </a:r>
            <a:r>
              <a:rPr lang="en-US" b="0" baseline="0" dirty="0" smtClean="0"/>
              <a:t> (2): access to legal counselling</a:t>
            </a:r>
            <a:endParaRPr lang="en-US" b="0" dirty="0" smtClean="0"/>
          </a:p>
          <a:p>
            <a:pPr marL="171450" indent="-171450">
              <a:buFont typeface="Arial" pitchFamily="34" charset="0"/>
              <a:buChar char="•"/>
            </a:pPr>
            <a:endParaRPr lang="en-GB" b="1" dirty="0" smtClean="0"/>
          </a:p>
          <a:p>
            <a:endParaRPr lang="en-US" b="1"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4944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Comparison</a:t>
            </a:r>
            <a:r>
              <a:rPr lang="fr-BE" dirty="0" smtClean="0"/>
              <a:t> </a:t>
            </a:r>
            <a:r>
              <a:rPr lang="fr-BE" dirty="0" err="1" smtClean="0"/>
              <a:t>with</a:t>
            </a:r>
            <a:r>
              <a:rPr lang="fr-BE" baseline="0" dirty="0" smtClean="0"/>
              <a:t> Lanzarote Convention:  LC </a:t>
            </a:r>
            <a:r>
              <a:rPr lang="fr-BE" baseline="0" dirty="0" err="1" smtClean="0"/>
              <a:t>refers</a:t>
            </a:r>
            <a:r>
              <a:rPr lang="fr-BE" baseline="0" dirty="0" smtClean="0"/>
              <a:t> </a:t>
            </a:r>
            <a:r>
              <a:rPr lang="fr-BE" baseline="0" dirty="0" err="1" smtClean="0"/>
              <a:t>exclusively</a:t>
            </a:r>
            <a:r>
              <a:rPr lang="fr-BE" baseline="0" dirty="0" smtClean="0"/>
              <a:t> to identification of </a:t>
            </a:r>
            <a:r>
              <a:rPr lang="fr-BE" baseline="0" dirty="0" err="1" smtClean="0"/>
              <a:t>victims</a:t>
            </a:r>
            <a:r>
              <a:rPr lang="fr-BE" baseline="0" dirty="0" smtClean="0"/>
              <a:t> of </a:t>
            </a:r>
            <a:r>
              <a:rPr lang="fr-BE" baseline="0" dirty="0" err="1" smtClean="0"/>
              <a:t>child</a:t>
            </a:r>
            <a:r>
              <a:rPr lang="fr-BE" baseline="0" dirty="0" smtClean="0"/>
              <a:t> </a:t>
            </a:r>
            <a:r>
              <a:rPr lang="fr-BE" baseline="0" dirty="0" err="1" smtClean="0"/>
              <a:t>pornography</a:t>
            </a:r>
            <a:r>
              <a:rPr lang="fr-BE" baseline="0" dirty="0" smtClean="0"/>
              <a:t> but second part of Art. 15 (4) « in </a:t>
            </a:r>
            <a:r>
              <a:rPr lang="fr-BE" baseline="0" dirty="0" err="1" smtClean="0"/>
              <a:t>particular</a:t>
            </a:r>
            <a:r>
              <a:rPr lang="fr-BE" baseline="0" dirty="0" smtClean="0"/>
              <a:t> by… » </a:t>
            </a:r>
            <a:r>
              <a:rPr lang="fr-BE" baseline="0" dirty="0" err="1" smtClean="0"/>
              <a:t>literally</a:t>
            </a:r>
            <a:r>
              <a:rPr lang="fr-BE" baseline="0" dirty="0" smtClean="0"/>
              <a:t> corresponds </a:t>
            </a:r>
            <a:endParaRPr lang="fr-BE" dirty="0" smtClean="0"/>
          </a:p>
          <a:p>
            <a:endParaRPr lang="en-US"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9429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Comparison</a:t>
            </a:r>
            <a:r>
              <a:rPr lang="fr-BE" dirty="0" smtClean="0"/>
              <a:t> </a:t>
            </a:r>
            <a:r>
              <a:rPr lang="fr-BE" dirty="0" err="1" smtClean="0"/>
              <a:t>with</a:t>
            </a:r>
            <a:r>
              <a:rPr lang="fr-BE" baseline="0" dirty="0" smtClean="0"/>
              <a:t> Lanzarote Convention:  LC </a:t>
            </a:r>
            <a:r>
              <a:rPr lang="fr-BE" baseline="0" dirty="0" err="1" smtClean="0"/>
              <a:t>refers</a:t>
            </a:r>
            <a:r>
              <a:rPr lang="fr-BE" baseline="0" dirty="0" smtClean="0"/>
              <a:t> </a:t>
            </a:r>
            <a:r>
              <a:rPr lang="fr-BE" baseline="0" dirty="0" err="1" smtClean="0"/>
              <a:t>exclusively</a:t>
            </a:r>
            <a:r>
              <a:rPr lang="fr-BE" baseline="0" dirty="0" smtClean="0"/>
              <a:t> to identification of </a:t>
            </a:r>
            <a:r>
              <a:rPr lang="fr-BE" baseline="0" dirty="0" err="1" smtClean="0"/>
              <a:t>victims</a:t>
            </a:r>
            <a:r>
              <a:rPr lang="fr-BE" baseline="0" dirty="0" smtClean="0"/>
              <a:t> of </a:t>
            </a:r>
            <a:r>
              <a:rPr lang="fr-BE" baseline="0" dirty="0" err="1" smtClean="0"/>
              <a:t>child</a:t>
            </a:r>
            <a:r>
              <a:rPr lang="fr-BE" baseline="0" dirty="0" smtClean="0"/>
              <a:t> </a:t>
            </a:r>
            <a:r>
              <a:rPr lang="fr-BE" baseline="0" dirty="0" err="1" smtClean="0"/>
              <a:t>pornography</a:t>
            </a:r>
            <a:r>
              <a:rPr lang="fr-BE" baseline="0" dirty="0" smtClean="0"/>
              <a:t> but second part of Art. 15 (4) « in </a:t>
            </a:r>
            <a:r>
              <a:rPr lang="fr-BE" baseline="0" dirty="0" err="1" smtClean="0"/>
              <a:t>particular</a:t>
            </a:r>
            <a:r>
              <a:rPr lang="fr-BE" baseline="0" dirty="0" smtClean="0"/>
              <a:t> by… » </a:t>
            </a:r>
            <a:r>
              <a:rPr lang="fr-BE" baseline="0" dirty="0" err="1" smtClean="0"/>
              <a:t>literally</a:t>
            </a:r>
            <a:r>
              <a:rPr lang="fr-BE" baseline="0" dirty="0" smtClean="0"/>
              <a:t> corresponds </a:t>
            </a:r>
            <a:endParaRPr lang="fr-BE" dirty="0" smtClean="0"/>
          </a:p>
          <a:p>
            <a:endParaRPr lang="en-US"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7250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ICSE: International Child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Sexual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Exploitation image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database</a:t>
            </a:r>
            <a:endParaRPr kumimoji="0" lang="fr-B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VIDTF: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Victim</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identification Taskforce: DE, ES,FR,NL,SE,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Good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prstClr val="black"/>
                </a:solidFill>
                <a:effectLst/>
                <a:uLnTx/>
                <a:uFillTx/>
                <a:latin typeface="+mn-lt"/>
                <a:ea typeface="+mn-ea"/>
                <a:cs typeface="+mn-cs"/>
              </a:rPr>
              <a:t>Germany</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BKA: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special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investigative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units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Central department for Child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pornography</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 =  interface of national and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internatinal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cooperation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Central Department for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random</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searches</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in data network</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round the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clock</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search</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for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criminal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content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including</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child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abuse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material</a:t>
            </a:r>
            <a:endParaRPr kumimoji="0" lang="fr-B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Netherlands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traditional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 digital investigations .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Role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Images and Internet Team</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(TBI)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Sweden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Special</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Investigative</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Unit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liaises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with</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local police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authorities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to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identify</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material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which</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then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forwarded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to SIU for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vic</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indentification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prstClr val="black"/>
                </a:solidFill>
                <a:effectLst/>
                <a:uLnTx/>
                <a:uFillTx/>
                <a:latin typeface="+mn-lt"/>
                <a:ea typeface="+mn-ea"/>
                <a:cs typeface="+mn-cs"/>
              </a:rPr>
              <a:t>UK</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role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High Tech Crime Unit supports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HTCUs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Image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Analysis</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and </a:t>
            </a:r>
            <a:r>
              <a:rPr kumimoji="0" lang="fr-BE" sz="1200" b="1" i="0" u="none" strike="noStrike" kern="1200" cap="none" spc="0" normalizeH="0" baseline="0" noProof="0" dirty="0" err="1" smtClean="0">
                <a:ln>
                  <a:noFill/>
                </a:ln>
                <a:solidFill>
                  <a:prstClr val="black"/>
                </a:solidFill>
                <a:effectLst/>
                <a:uLnTx/>
                <a:uFillTx/>
                <a:latin typeface="+mn-lt"/>
                <a:ea typeface="+mn-ea"/>
                <a:cs typeface="+mn-cs"/>
              </a:rPr>
              <a:t>Victim</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Identification Team</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CEOP </a:t>
            </a:r>
          </a:p>
          <a:p>
            <a:endParaRPr lang="en-US"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6403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17.1.a –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partially</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implemented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BG; LV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17.1.b –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partially</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implemented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CY; FR; PT; RO;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17.5 –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partially</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implemented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HR; FR; LU; PT;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Not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implemented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PL; ES</a:t>
            </a: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9215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latin typeface="+mn-lt"/>
              </a:rPr>
              <a:t>Belgium:</a:t>
            </a:r>
            <a:r>
              <a:rPr lang="fr-FR" sz="1200" baseline="0" dirty="0" smtClean="0">
                <a:solidFill>
                  <a:srgbClr val="000000"/>
                </a:solidFill>
                <a:latin typeface="+mn-lt"/>
              </a:rPr>
              <a:t> </a:t>
            </a:r>
            <a:r>
              <a:rPr lang="fr-FR" sz="1200" baseline="0" dirty="0" err="1" smtClean="0">
                <a:solidFill>
                  <a:srgbClr val="000000"/>
                </a:solidFill>
                <a:latin typeface="+mn-lt"/>
              </a:rPr>
              <a:t>law</a:t>
            </a:r>
            <a:r>
              <a:rPr lang="fr-FR" sz="1200" baseline="0" dirty="0" smtClean="0">
                <a:solidFill>
                  <a:srgbClr val="000000"/>
                </a:solidFill>
                <a:latin typeface="+mn-lt"/>
              </a:rPr>
              <a:t> on </a:t>
            </a:r>
            <a:r>
              <a:rPr lang="fr-FR" sz="1200" baseline="0" dirty="0" err="1" smtClean="0">
                <a:solidFill>
                  <a:srgbClr val="000000"/>
                </a:solidFill>
                <a:latin typeface="+mn-lt"/>
              </a:rPr>
              <a:t>grooming</a:t>
            </a:r>
            <a:endParaRPr lang="fr-FR" dirty="0" smtClean="0"/>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rgbClr val="000000"/>
                </a:solidFill>
                <a:effectLst/>
                <a:uLnTx/>
                <a:uFillTx/>
                <a:latin typeface="+mn-lt"/>
                <a:ea typeface="+mn-ea"/>
                <a:cs typeface="+mn-cs"/>
              </a:rPr>
              <a:t>17.3 – </a:t>
            </a:r>
            <a:r>
              <a:rPr kumimoji="0" lang="fr-BE" sz="1200" b="0" i="0" u="none" strike="noStrike" kern="1200" cap="none" spc="0" normalizeH="0" baseline="0" noProof="0" dirty="0" err="1" smtClean="0">
                <a:ln>
                  <a:noFill/>
                </a:ln>
                <a:solidFill>
                  <a:srgbClr val="000000"/>
                </a:solidFill>
                <a:effectLst/>
                <a:uLnTx/>
                <a:uFillTx/>
                <a:latin typeface="+mn-lt"/>
                <a:ea typeface="+mn-ea"/>
                <a:cs typeface="+mn-cs"/>
              </a:rPr>
              <a:t>partially</a:t>
            </a:r>
            <a:r>
              <a:rPr kumimoji="0" lang="fr-BE" sz="1200" b="0" i="0" u="none" strike="noStrike" kern="1200" cap="none" spc="0" normalizeH="0" baseline="0" noProof="0" dirty="0" smtClean="0">
                <a:ln>
                  <a:noFill/>
                </a:ln>
                <a:solidFill>
                  <a:srgbClr val="000000"/>
                </a:solidFill>
                <a:effectLst/>
                <a:uLnTx/>
                <a:uFillTx/>
                <a:latin typeface="+mn-lt"/>
                <a:ea typeface="+mn-ea"/>
                <a:cs typeface="+mn-cs"/>
              </a:rPr>
              <a:t> </a:t>
            </a:r>
            <a:r>
              <a:rPr kumimoji="0" lang="fr-BE" sz="1200" b="0" i="0" u="none" strike="noStrike" kern="1200" cap="none" spc="0" normalizeH="0" baseline="0" noProof="0" dirty="0" err="1" smtClean="0">
                <a:ln>
                  <a:noFill/>
                </a:ln>
                <a:solidFill>
                  <a:srgbClr val="000000"/>
                </a:solidFill>
                <a:effectLst/>
                <a:uLnTx/>
                <a:uFillTx/>
                <a:latin typeface="+mn-lt"/>
                <a:ea typeface="+mn-ea"/>
                <a:cs typeface="+mn-cs"/>
              </a:rPr>
              <a:t>implemented</a:t>
            </a:r>
            <a:r>
              <a:rPr kumimoji="0" lang="fr-BE" sz="1200" b="0" i="0" u="none" strike="noStrike" kern="1200" cap="none" spc="0" normalizeH="0" baseline="0" noProof="0" dirty="0" smtClean="0">
                <a:ln>
                  <a:noFill/>
                </a:ln>
                <a:solidFill>
                  <a:srgbClr val="000000"/>
                </a:solidFill>
                <a:effectLst/>
                <a:uLnTx/>
                <a:uFillTx/>
                <a:latin typeface="+mn-lt"/>
                <a:ea typeface="+mn-ea"/>
                <a:cs typeface="+mn-cs"/>
              </a:rPr>
              <a:t>: AT; HR; CY; EE; FI; FR; HU; IE; LU; PL; RO; SK; SE; 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rgbClr val="000000"/>
                </a:solidFill>
                <a:effectLst/>
                <a:uLnTx/>
                <a:uFillTx/>
                <a:latin typeface="+mn-lt"/>
                <a:ea typeface="+mn-ea"/>
                <a:cs typeface="+mn-cs"/>
              </a:rPr>
              <a:t>not </a:t>
            </a:r>
            <a:r>
              <a:rPr kumimoji="0" lang="fr-BE" sz="1200" b="0" i="0" u="none" strike="noStrike" kern="1200" cap="none" spc="0" normalizeH="0" baseline="0" noProof="0" dirty="0" err="1" smtClean="0">
                <a:ln>
                  <a:noFill/>
                </a:ln>
                <a:solidFill>
                  <a:srgbClr val="000000"/>
                </a:solidFill>
                <a:effectLst/>
                <a:uLnTx/>
                <a:uFillTx/>
                <a:latin typeface="+mn-lt"/>
                <a:ea typeface="+mn-ea"/>
                <a:cs typeface="+mn-cs"/>
              </a:rPr>
              <a:t>implemented</a:t>
            </a:r>
            <a:r>
              <a:rPr kumimoji="0" lang="fr-BE" sz="1200" b="0" i="0" u="none" strike="noStrike" kern="1200" cap="none" spc="0" normalizeH="0" baseline="0" noProof="0" dirty="0" smtClean="0">
                <a:ln>
                  <a:noFill/>
                </a:ln>
                <a:solidFill>
                  <a:srgbClr val="000000"/>
                </a:solidFill>
                <a:effectLst/>
                <a:uLnTx/>
                <a:uFillTx/>
                <a:latin typeface="+mn-lt"/>
                <a:ea typeface="+mn-ea"/>
                <a:cs typeface="+mn-cs"/>
              </a:rPr>
              <a:t>: LV; SI; 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rgbClr val="000000"/>
                </a:solidFill>
                <a:effectLst/>
                <a:uLnTx/>
                <a:uFillTx/>
                <a:latin typeface="+mn-lt"/>
                <a:ea typeface="+mn-ea"/>
                <a:cs typeface="+mn-cs"/>
              </a:rPr>
              <a:t>17.4 – </a:t>
            </a:r>
            <a:r>
              <a:rPr kumimoji="0" lang="fr-BE" sz="1200" b="0" i="0" u="none" strike="noStrike" kern="1200" cap="none" spc="0" normalizeH="0" baseline="0" noProof="0" dirty="0" err="1" smtClean="0">
                <a:ln>
                  <a:noFill/>
                </a:ln>
                <a:solidFill>
                  <a:srgbClr val="000000"/>
                </a:solidFill>
                <a:effectLst/>
                <a:uLnTx/>
                <a:uFillTx/>
                <a:latin typeface="+mn-lt"/>
                <a:ea typeface="+mn-ea"/>
                <a:cs typeface="+mn-cs"/>
              </a:rPr>
              <a:t>partially</a:t>
            </a:r>
            <a:r>
              <a:rPr kumimoji="0" lang="fr-BE" sz="1200" b="0" i="0" u="none" strike="noStrike" kern="1200" cap="none" spc="0" normalizeH="0" baseline="0" noProof="0" dirty="0" smtClean="0">
                <a:ln>
                  <a:noFill/>
                </a:ln>
                <a:solidFill>
                  <a:srgbClr val="000000"/>
                </a:solidFill>
                <a:effectLst/>
                <a:uLnTx/>
                <a:uFillTx/>
                <a:latin typeface="+mn-lt"/>
                <a:ea typeface="+mn-ea"/>
                <a:cs typeface="+mn-cs"/>
              </a:rPr>
              <a:t> </a:t>
            </a:r>
            <a:r>
              <a:rPr kumimoji="0" lang="fr-BE" sz="1200" b="0" i="0" u="none" strike="noStrike" kern="1200" cap="none" spc="0" normalizeH="0" baseline="0" noProof="0" dirty="0" err="1" smtClean="0">
                <a:ln>
                  <a:noFill/>
                </a:ln>
                <a:solidFill>
                  <a:srgbClr val="000000"/>
                </a:solidFill>
                <a:effectLst/>
                <a:uLnTx/>
                <a:uFillTx/>
                <a:latin typeface="+mn-lt"/>
                <a:ea typeface="+mn-ea"/>
                <a:cs typeface="+mn-cs"/>
              </a:rPr>
              <a:t>implemented</a:t>
            </a:r>
            <a:r>
              <a:rPr kumimoji="0" lang="fr-BE" sz="1200" b="0" i="0" u="none" strike="noStrike" kern="1200" cap="none" spc="0" normalizeH="0" baseline="0" noProof="0" dirty="0" smtClean="0">
                <a:ln>
                  <a:noFill/>
                </a:ln>
                <a:solidFill>
                  <a:srgbClr val="000000"/>
                </a:solidFill>
                <a:effectLst/>
                <a:uLnTx/>
                <a:uFillTx/>
                <a:latin typeface="+mn-lt"/>
                <a:ea typeface="+mn-ea"/>
                <a:cs typeface="+mn-cs"/>
              </a:rPr>
              <a:t>: AT; EE; FR; HU; IE; LU; PL; RO; ES; 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rgbClr val="000000"/>
                </a:solidFill>
                <a:effectLst/>
                <a:uLnTx/>
                <a:uFillTx/>
                <a:latin typeface="+mn-lt"/>
                <a:ea typeface="+mn-ea"/>
                <a:cs typeface="+mn-cs"/>
              </a:rPr>
              <a:t>Not </a:t>
            </a:r>
            <a:r>
              <a:rPr kumimoji="0" lang="fr-BE" sz="1200" b="0" i="0" u="none" strike="noStrike" kern="1200" cap="none" spc="0" normalizeH="0" baseline="0" noProof="0" dirty="0" err="1" smtClean="0">
                <a:ln>
                  <a:noFill/>
                </a:ln>
                <a:solidFill>
                  <a:srgbClr val="000000"/>
                </a:solidFill>
                <a:effectLst/>
                <a:uLnTx/>
                <a:uFillTx/>
                <a:latin typeface="+mn-lt"/>
                <a:ea typeface="+mn-ea"/>
                <a:cs typeface="+mn-cs"/>
              </a:rPr>
              <a:t>implemented</a:t>
            </a:r>
            <a:r>
              <a:rPr kumimoji="0" lang="fr-BE" sz="1200" b="0" i="0" u="none" strike="noStrike" kern="1200" cap="none" spc="0" normalizeH="0" baseline="0" noProof="0" dirty="0" smtClean="0">
                <a:ln>
                  <a:noFill/>
                </a:ln>
                <a:solidFill>
                  <a:srgbClr val="000000"/>
                </a:solidFill>
                <a:effectLst/>
                <a:uLnTx/>
                <a:uFillTx/>
                <a:latin typeface="+mn-lt"/>
                <a:ea typeface="+mn-ea"/>
                <a:cs typeface="+mn-cs"/>
              </a:rPr>
              <a:t>: CY; EL; LT; SK; SI</a:t>
            </a:r>
            <a:endParaRPr kumimoji="0" lang="fr-FR" sz="1200" b="0" i="0" u="none" strike="noStrike" kern="1200" cap="none" spc="0" normalizeH="0" baseline="0" noProof="0" dirty="0" smtClean="0">
              <a:ln>
                <a:noFill/>
              </a:ln>
              <a:solidFill>
                <a:srgbClr val="000000"/>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010D75-0383-45AF-808C-C81594B28AA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4917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718D2CA-C7B6-4402-B956-B1BAF17E6202}"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14724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A1E2DD6-D219-4444-9695-D459F444FB00}"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736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2E69549B-D82B-4ED9-A919-BB7ACD6BAC75}"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1706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718D2CA-C7B6-4402-B956-B1BAF17E6202}"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84511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F4D1F27C-C565-4765-BA2E-56CAE471D2FE}"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06113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02266" y="6422854"/>
            <a:ext cx="3000894" cy="365125"/>
          </a:xfrm>
          <a:prstGeom prst="rect">
            <a:avLst/>
          </a:prstGeom>
        </p:spPr>
        <p:txBody>
          <a:bodyPr/>
          <a:lstStyle>
            <a:lvl1pPr>
              <a:defRPr>
                <a:solidFill>
                  <a:schemeClr val="tx2"/>
                </a:solidFill>
              </a:defRPr>
            </a:lvl1pPr>
          </a:lstStyle>
          <a:p>
            <a:fld id="{D5C7CAE0-499F-4A8D-AF58-E2320A5CE485}" type="datetime1">
              <a:rPr lang="en-US" smtClean="0">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AB016DB6-12A2-4FC1-815E-8FD31D47FA0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306104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C16DA776-9D92-419B-A769-FD1122085BDE}"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543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202266" y="6422854"/>
            <a:ext cx="3000894" cy="365125"/>
          </a:xfrm>
          <a:prstGeom prst="rect">
            <a:avLst/>
          </a:prstGeom>
        </p:spPr>
        <p:txBody>
          <a:bodyPr/>
          <a:lstStyle/>
          <a:p>
            <a:fld id="{01142E86-4842-4D4B-9BEB-6A2A75704769}" type="datetime1">
              <a:rPr lang="en-US">
                <a:solidFill>
                  <a:srgbClr val="FFFFFF"/>
                </a:solidFill>
              </a:rPr>
              <a:pPr/>
              <a:t>3/21/2016</a:t>
            </a:fld>
            <a:endParaRPr lang="en-US">
              <a:solidFill>
                <a:srgbClr val="FFFFFF"/>
              </a:solidFill>
            </a:endParaRPr>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893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202266" y="6422854"/>
            <a:ext cx="3000894" cy="365125"/>
          </a:xfrm>
          <a:prstGeom prst="rect">
            <a:avLst/>
          </a:prstGeom>
        </p:spPr>
        <p:txBody>
          <a:bodyPr/>
          <a:lstStyle/>
          <a:p>
            <a:fld id="{C31DC0EF-3A71-441A-B596-D985837D0FD1}" type="datetime1">
              <a:rPr lang="en-US">
                <a:solidFill>
                  <a:srgbClr val="FFFFFF"/>
                </a:solidFill>
              </a:rPr>
              <a:pPr/>
              <a:t>3/21/2016</a:t>
            </a:fld>
            <a:endParaRPr lang="en-US">
              <a:solidFill>
                <a:srgbClr val="FFFFFF"/>
              </a:solidFill>
            </a:endParaRPr>
          </a:p>
        </p:txBody>
      </p:sp>
      <p:sp>
        <p:nvSpPr>
          <p:cNvPr id="4" name="Footer Placeholder 3"/>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1197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2266" y="6422854"/>
            <a:ext cx="3000894" cy="365125"/>
          </a:xfrm>
          <a:prstGeom prst="rect">
            <a:avLst/>
          </a:prstGeom>
        </p:spPr>
        <p:txBody>
          <a:bodyPr/>
          <a:lstStyle/>
          <a:p>
            <a:fld id="{F4BC7656-3A91-4084-A661-3E41C0DC4775}" type="datetime1">
              <a:rPr lang="en-US">
                <a:solidFill>
                  <a:srgbClr val="FFFFFF"/>
                </a:solidFill>
              </a:rPr>
              <a:pPr/>
              <a:t>3/21/2016</a:t>
            </a:fld>
            <a:endParaRPr lang="en-US">
              <a:solidFill>
                <a:srgbClr val="FFFFFF"/>
              </a:solidFill>
            </a:endParaRPr>
          </a:p>
        </p:txBody>
      </p:sp>
      <p:sp>
        <p:nvSpPr>
          <p:cNvPr id="3" name="Footer Placeholder 2"/>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6320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F34D1584-7A69-4D09-81A5-E9B1323A858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796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F4D1F27C-C565-4765-BA2E-56CAE471D2FE}"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32026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B635A50C-6DC8-4482-ADC6-9F16C774760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39155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A1E2DD6-D219-4444-9695-D459F444FB00}"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794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2E69549B-D82B-4ED9-A919-BB7ACD6BAC75}"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6235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718D2CA-C7B6-4402-B956-B1BAF17E6202}"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41985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F4D1F27C-C565-4765-BA2E-56CAE471D2FE}"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03058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02266" y="6422854"/>
            <a:ext cx="3000894" cy="365125"/>
          </a:xfrm>
          <a:prstGeom prst="rect">
            <a:avLst/>
          </a:prstGeom>
        </p:spPr>
        <p:txBody>
          <a:bodyPr/>
          <a:lstStyle>
            <a:lvl1pPr>
              <a:defRPr>
                <a:solidFill>
                  <a:schemeClr val="tx2"/>
                </a:solidFill>
              </a:defRPr>
            </a:lvl1pPr>
          </a:lstStyle>
          <a:p>
            <a:fld id="{D5C7CAE0-499F-4A8D-AF58-E2320A5CE485}" type="datetime1">
              <a:rPr lang="en-US" smtClean="0">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AB016DB6-12A2-4FC1-815E-8FD31D47FA0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33214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C16DA776-9D92-419B-A769-FD1122085BDE}"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635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202266" y="6422854"/>
            <a:ext cx="3000894" cy="365125"/>
          </a:xfrm>
          <a:prstGeom prst="rect">
            <a:avLst/>
          </a:prstGeom>
        </p:spPr>
        <p:txBody>
          <a:bodyPr/>
          <a:lstStyle/>
          <a:p>
            <a:fld id="{01142E86-4842-4D4B-9BEB-6A2A75704769}" type="datetime1">
              <a:rPr lang="en-US">
                <a:solidFill>
                  <a:srgbClr val="FFFFFF"/>
                </a:solidFill>
              </a:rPr>
              <a:pPr/>
              <a:t>3/21/2016</a:t>
            </a:fld>
            <a:endParaRPr lang="en-US">
              <a:solidFill>
                <a:srgbClr val="FFFFFF"/>
              </a:solidFill>
            </a:endParaRPr>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8986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202266" y="6422854"/>
            <a:ext cx="3000894" cy="365125"/>
          </a:xfrm>
          <a:prstGeom prst="rect">
            <a:avLst/>
          </a:prstGeom>
        </p:spPr>
        <p:txBody>
          <a:bodyPr/>
          <a:lstStyle/>
          <a:p>
            <a:fld id="{C31DC0EF-3A71-441A-B596-D985837D0FD1}" type="datetime1">
              <a:rPr lang="en-US">
                <a:solidFill>
                  <a:srgbClr val="FFFFFF"/>
                </a:solidFill>
              </a:rPr>
              <a:pPr/>
              <a:t>3/21/2016</a:t>
            </a:fld>
            <a:endParaRPr lang="en-US">
              <a:solidFill>
                <a:srgbClr val="FFFFFF"/>
              </a:solidFill>
            </a:endParaRPr>
          </a:p>
        </p:txBody>
      </p:sp>
      <p:sp>
        <p:nvSpPr>
          <p:cNvPr id="4" name="Footer Placeholder 3"/>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1959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2266" y="6422854"/>
            <a:ext cx="3000894" cy="365125"/>
          </a:xfrm>
          <a:prstGeom prst="rect">
            <a:avLst/>
          </a:prstGeom>
        </p:spPr>
        <p:txBody>
          <a:bodyPr/>
          <a:lstStyle/>
          <a:p>
            <a:fld id="{F4BC7656-3A91-4084-A661-3E41C0DC4775}" type="datetime1">
              <a:rPr lang="en-US">
                <a:solidFill>
                  <a:srgbClr val="FFFFFF"/>
                </a:solidFill>
              </a:rPr>
              <a:pPr/>
              <a:t>3/21/2016</a:t>
            </a:fld>
            <a:endParaRPr lang="en-US">
              <a:solidFill>
                <a:srgbClr val="FFFFFF"/>
              </a:solidFill>
            </a:endParaRPr>
          </a:p>
        </p:txBody>
      </p:sp>
      <p:sp>
        <p:nvSpPr>
          <p:cNvPr id="3" name="Footer Placeholder 2"/>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1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02266" y="6422854"/>
            <a:ext cx="3000894" cy="365125"/>
          </a:xfrm>
          <a:prstGeom prst="rect">
            <a:avLst/>
          </a:prstGeom>
        </p:spPr>
        <p:txBody>
          <a:bodyPr/>
          <a:lstStyle>
            <a:lvl1pPr>
              <a:defRPr>
                <a:solidFill>
                  <a:schemeClr val="tx2"/>
                </a:solidFill>
              </a:defRPr>
            </a:lvl1pPr>
          </a:lstStyle>
          <a:p>
            <a:fld id="{D5C7CAE0-499F-4A8D-AF58-E2320A5CE485}" type="datetime1">
              <a:rPr lang="en-US" smtClean="0">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AB016DB6-12A2-4FC1-815E-8FD31D47FA0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39543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F34D1584-7A69-4D09-81A5-E9B1323A858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0222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B635A50C-6DC8-4482-ADC6-9F16C774760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5874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A1E2DD6-D219-4444-9695-D459F444FB00}"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117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2E69549B-D82B-4ED9-A919-BB7ACD6BAC75}"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704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718D2CA-C7B6-4402-B956-B1BAF17E6202}"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38977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F4D1F27C-C565-4765-BA2E-56CAE471D2FE}"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16265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02266" y="6422854"/>
            <a:ext cx="3000894" cy="365125"/>
          </a:xfrm>
          <a:prstGeom prst="rect">
            <a:avLst/>
          </a:prstGeom>
        </p:spPr>
        <p:txBody>
          <a:bodyPr/>
          <a:lstStyle>
            <a:lvl1pPr>
              <a:defRPr>
                <a:solidFill>
                  <a:schemeClr val="tx2"/>
                </a:solidFill>
              </a:defRPr>
            </a:lvl1pPr>
          </a:lstStyle>
          <a:p>
            <a:fld id="{D5C7CAE0-499F-4A8D-AF58-E2320A5CE485}" type="datetime1">
              <a:rPr lang="en-US" smtClean="0">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AB016DB6-12A2-4FC1-815E-8FD31D47FA0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833162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C16DA776-9D92-419B-A769-FD1122085BDE}"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5185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202266" y="6422854"/>
            <a:ext cx="3000894" cy="365125"/>
          </a:xfrm>
          <a:prstGeom prst="rect">
            <a:avLst/>
          </a:prstGeom>
        </p:spPr>
        <p:txBody>
          <a:bodyPr/>
          <a:lstStyle/>
          <a:p>
            <a:fld id="{01142E86-4842-4D4B-9BEB-6A2A75704769}" type="datetime1">
              <a:rPr lang="en-US">
                <a:solidFill>
                  <a:srgbClr val="FFFFFF"/>
                </a:solidFill>
              </a:rPr>
              <a:pPr/>
              <a:t>3/21/2016</a:t>
            </a:fld>
            <a:endParaRPr lang="en-US">
              <a:solidFill>
                <a:srgbClr val="FFFFFF"/>
              </a:solidFill>
            </a:endParaRPr>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6197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202266" y="6422854"/>
            <a:ext cx="3000894" cy="365125"/>
          </a:xfrm>
          <a:prstGeom prst="rect">
            <a:avLst/>
          </a:prstGeom>
        </p:spPr>
        <p:txBody>
          <a:bodyPr/>
          <a:lstStyle/>
          <a:p>
            <a:fld id="{C31DC0EF-3A71-441A-B596-D985837D0FD1}" type="datetime1">
              <a:rPr lang="en-US">
                <a:solidFill>
                  <a:srgbClr val="FFFFFF"/>
                </a:solidFill>
              </a:rPr>
              <a:pPr/>
              <a:t>3/21/2016</a:t>
            </a:fld>
            <a:endParaRPr lang="en-US">
              <a:solidFill>
                <a:srgbClr val="FFFFFF"/>
              </a:solidFill>
            </a:endParaRPr>
          </a:p>
        </p:txBody>
      </p:sp>
      <p:sp>
        <p:nvSpPr>
          <p:cNvPr id="4" name="Footer Placeholder 3"/>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874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C16DA776-9D92-419B-A769-FD1122085BDE}"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5239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2266" y="6422854"/>
            <a:ext cx="3000894" cy="365125"/>
          </a:xfrm>
          <a:prstGeom prst="rect">
            <a:avLst/>
          </a:prstGeom>
        </p:spPr>
        <p:txBody>
          <a:bodyPr/>
          <a:lstStyle/>
          <a:p>
            <a:fld id="{F4BC7656-3A91-4084-A661-3E41C0DC4775}" type="datetime1">
              <a:rPr lang="en-US">
                <a:solidFill>
                  <a:srgbClr val="FFFFFF"/>
                </a:solidFill>
              </a:rPr>
              <a:pPr/>
              <a:t>3/21/2016</a:t>
            </a:fld>
            <a:endParaRPr lang="en-US">
              <a:solidFill>
                <a:srgbClr val="FFFFFF"/>
              </a:solidFill>
            </a:endParaRPr>
          </a:p>
        </p:txBody>
      </p:sp>
      <p:sp>
        <p:nvSpPr>
          <p:cNvPr id="3" name="Footer Placeholder 2"/>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3912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F34D1584-7A69-4D09-81A5-E9B1323A858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4062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B635A50C-6DC8-4482-ADC6-9F16C774760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5150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A1E2DD6-D219-4444-9695-D459F444FB00}"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2945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2E69549B-D82B-4ED9-A919-BB7ACD6BAC75}"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6564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718D2CA-C7B6-4402-B956-B1BAF17E6202}"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6981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F4D1F27C-C565-4765-BA2E-56CAE471D2FE}"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767253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02266" y="6422854"/>
            <a:ext cx="3000894" cy="365125"/>
          </a:xfrm>
          <a:prstGeom prst="rect">
            <a:avLst/>
          </a:prstGeom>
        </p:spPr>
        <p:txBody>
          <a:bodyPr/>
          <a:lstStyle>
            <a:lvl1pPr>
              <a:defRPr>
                <a:solidFill>
                  <a:schemeClr val="tx2"/>
                </a:solidFill>
              </a:defRPr>
            </a:lvl1pPr>
          </a:lstStyle>
          <a:p>
            <a:fld id="{D5C7CAE0-499F-4A8D-AF58-E2320A5CE485}" type="datetime1">
              <a:rPr lang="en-US" smtClean="0">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AB016DB6-12A2-4FC1-815E-8FD31D47FA0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670438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C16DA776-9D92-419B-A769-FD1122085BDE}"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9371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202266" y="6422854"/>
            <a:ext cx="3000894" cy="365125"/>
          </a:xfrm>
          <a:prstGeom prst="rect">
            <a:avLst/>
          </a:prstGeom>
        </p:spPr>
        <p:txBody>
          <a:bodyPr/>
          <a:lstStyle/>
          <a:p>
            <a:fld id="{01142E86-4842-4D4B-9BEB-6A2A75704769}" type="datetime1">
              <a:rPr lang="en-US">
                <a:solidFill>
                  <a:srgbClr val="FFFFFF"/>
                </a:solidFill>
              </a:rPr>
              <a:pPr/>
              <a:t>3/21/2016</a:t>
            </a:fld>
            <a:endParaRPr lang="en-US">
              <a:solidFill>
                <a:srgbClr val="FFFFFF"/>
              </a:solidFill>
            </a:endParaRPr>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783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202266" y="6422854"/>
            <a:ext cx="3000894" cy="365125"/>
          </a:xfrm>
          <a:prstGeom prst="rect">
            <a:avLst/>
          </a:prstGeom>
        </p:spPr>
        <p:txBody>
          <a:bodyPr/>
          <a:lstStyle/>
          <a:p>
            <a:fld id="{01142E86-4842-4D4B-9BEB-6A2A75704769}" type="datetime1">
              <a:rPr lang="en-US">
                <a:solidFill>
                  <a:srgbClr val="FFFFFF"/>
                </a:solidFill>
              </a:rPr>
              <a:pPr/>
              <a:t>3/21/2016</a:t>
            </a:fld>
            <a:endParaRPr lang="en-US">
              <a:solidFill>
                <a:srgbClr val="FFFFFF"/>
              </a:solidFill>
            </a:endParaRPr>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3471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202266" y="6422854"/>
            <a:ext cx="3000894" cy="365125"/>
          </a:xfrm>
          <a:prstGeom prst="rect">
            <a:avLst/>
          </a:prstGeom>
        </p:spPr>
        <p:txBody>
          <a:bodyPr/>
          <a:lstStyle/>
          <a:p>
            <a:fld id="{C31DC0EF-3A71-441A-B596-D985837D0FD1}" type="datetime1">
              <a:rPr lang="en-US">
                <a:solidFill>
                  <a:srgbClr val="FFFFFF"/>
                </a:solidFill>
              </a:rPr>
              <a:pPr/>
              <a:t>3/21/2016</a:t>
            </a:fld>
            <a:endParaRPr lang="en-US">
              <a:solidFill>
                <a:srgbClr val="FFFFFF"/>
              </a:solidFill>
            </a:endParaRPr>
          </a:p>
        </p:txBody>
      </p:sp>
      <p:sp>
        <p:nvSpPr>
          <p:cNvPr id="4" name="Footer Placeholder 3"/>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4580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2266" y="6422854"/>
            <a:ext cx="3000894" cy="365125"/>
          </a:xfrm>
          <a:prstGeom prst="rect">
            <a:avLst/>
          </a:prstGeom>
        </p:spPr>
        <p:txBody>
          <a:bodyPr/>
          <a:lstStyle/>
          <a:p>
            <a:fld id="{F4BC7656-3A91-4084-A661-3E41C0DC4775}" type="datetime1">
              <a:rPr lang="en-US">
                <a:solidFill>
                  <a:srgbClr val="FFFFFF"/>
                </a:solidFill>
              </a:rPr>
              <a:pPr/>
              <a:t>3/21/2016</a:t>
            </a:fld>
            <a:endParaRPr lang="en-US">
              <a:solidFill>
                <a:srgbClr val="FFFFFF"/>
              </a:solidFill>
            </a:endParaRPr>
          </a:p>
        </p:txBody>
      </p:sp>
      <p:sp>
        <p:nvSpPr>
          <p:cNvPr id="3" name="Footer Placeholder 2"/>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5980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F34D1584-7A69-4D09-81A5-E9B1323A858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69723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B635A50C-6DC8-4482-ADC6-9F16C774760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0257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A1E2DD6-D219-4444-9695-D459F444FB00}"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5557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2E69549B-D82B-4ED9-A919-BB7ACD6BAC75}"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8027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718D2CA-C7B6-4402-B956-B1BAF17E6202}"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63635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F4D1F27C-C565-4765-BA2E-56CAE471D2FE}"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058061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02266" y="6422854"/>
            <a:ext cx="3000894" cy="365125"/>
          </a:xfrm>
          <a:prstGeom prst="rect">
            <a:avLst/>
          </a:prstGeom>
        </p:spPr>
        <p:txBody>
          <a:bodyPr/>
          <a:lstStyle>
            <a:lvl1pPr>
              <a:defRPr>
                <a:solidFill>
                  <a:schemeClr val="tx2"/>
                </a:solidFill>
              </a:defRPr>
            </a:lvl1pPr>
          </a:lstStyle>
          <a:p>
            <a:fld id="{D5C7CAE0-499F-4A8D-AF58-E2320A5CE485}" type="datetime1">
              <a:rPr lang="en-US" smtClean="0">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AB016DB6-12A2-4FC1-815E-8FD31D47FA0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445900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C16DA776-9D92-419B-A769-FD1122085BDE}"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89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202266" y="6422854"/>
            <a:ext cx="3000894" cy="365125"/>
          </a:xfrm>
          <a:prstGeom prst="rect">
            <a:avLst/>
          </a:prstGeom>
        </p:spPr>
        <p:txBody>
          <a:bodyPr/>
          <a:lstStyle/>
          <a:p>
            <a:fld id="{C31DC0EF-3A71-441A-B596-D985837D0FD1}" type="datetime1">
              <a:rPr lang="en-US">
                <a:solidFill>
                  <a:srgbClr val="FFFFFF"/>
                </a:solidFill>
              </a:rPr>
              <a:pPr/>
              <a:t>3/21/2016</a:t>
            </a:fld>
            <a:endParaRPr lang="en-US">
              <a:solidFill>
                <a:srgbClr val="FFFFFF"/>
              </a:solidFill>
            </a:endParaRPr>
          </a:p>
        </p:txBody>
      </p:sp>
      <p:sp>
        <p:nvSpPr>
          <p:cNvPr id="4" name="Footer Placeholder 3"/>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76889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202266" y="6422854"/>
            <a:ext cx="3000894" cy="365125"/>
          </a:xfrm>
          <a:prstGeom prst="rect">
            <a:avLst/>
          </a:prstGeom>
        </p:spPr>
        <p:txBody>
          <a:bodyPr/>
          <a:lstStyle/>
          <a:p>
            <a:fld id="{01142E86-4842-4D4B-9BEB-6A2A75704769}" type="datetime1">
              <a:rPr lang="en-US">
                <a:solidFill>
                  <a:srgbClr val="FFFFFF"/>
                </a:solidFill>
              </a:rPr>
              <a:pPr/>
              <a:t>3/21/2016</a:t>
            </a:fld>
            <a:endParaRPr lang="en-US">
              <a:solidFill>
                <a:srgbClr val="FFFFFF"/>
              </a:solidFill>
            </a:endParaRPr>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88714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202266" y="6422854"/>
            <a:ext cx="3000894" cy="365125"/>
          </a:xfrm>
          <a:prstGeom prst="rect">
            <a:avLst/>
          </a:prstGeom>
        </p:spPr>
        <p:txBody>
          <a:bodyPr/>
          <a:lstStyle/>
          <a:p>
            <a:fld id="{C31DC0EF-3A71-441A-B596-D985837D0FD1}" type="datetime1">
              <a:rPr lang="en-US">
                <a:solidFill>
                  <a:srgbClr val="FFFFFF"/>
                </a:solidFill>
              </a:rPr>
              <a:pPr/>
              <a:t>3/21/2016</a:t>
            </a:fld>
            <a:endParaRPr lang="en-US">
              <a:solidFill>
                <a:srgbClr val="FFFFFF"/>
              </a:solidFill>
            </a:endParaRPr>
          </a:p>
        </p:txBody>
      </p:sp>
      <p:sp>
        <p:nvSpPr>
          <p:cNvPr id="4" name="Footer Placeholder 3"/>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2561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2266" y="6422854"/>
            <a:ext cx="3000894" cy="365125"/>
          </a:xfrm>
          <a:prstGeom prst="rect">
            <a:avLst/>
          </a:prstGeom>
        </p:spPr>
        <p:txBody>
          <a:bodyPr/>
          <a:lstStyle/>
          <a:p>
            <a:fld id="{F4BC7656-3A91-4084-A661-3E41C0DC4775}" type="datetime1">
              <a:rPr lang="en-US">
                <a:solidFill>
                  <a:srgbClr val="FFFFFF"/>
                </a:solidFill>
              </a:rPr>
              <a:pPr/>
              <a:t>3/21/2016</a:t>
            </a:fld>
            <a:endParaRPr lang="en-US">
              <a:solidFill>
                <a:srgbClr val="FFFFFF"/>
              </a:solidFill>
            </a:endParaRPr>
          </a:p>
        </p:txBody>
      </p:sp>
      <p:sp>
        <p:nvSpPr>
          <p:cNvPr id="3" name="Footer Placeholder 2"/>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3020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F34D1584-7A69-4D09-81A5-E9B1323A858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2402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B635A50C-6DC8-4482-ADC6-9F16C774760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64258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EA1E2DD6-D219-4444-9695-D459F444FB00}"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5563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2E69549B-D82B-4ED9-A919-BB7ACD6BAC75}" type="datetime1">
              <a:rPr lang="en-US">
                <a:solidFill>
                  <a:srgbClr val="FFFFFF"/>
                </a:solidFill>
              </a:rPr>
              <a:pPr/>
              <a:t>3/21/2016</a:t>
            </a:fld>
            <a:endParaRPr lang="en-US">
              <a:solidFill>
                <a:srgbClr val="FFFFFF"/>
              </a:solidFill>
            </a:endParaRPr>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49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2266" y="6422854"/>
            <a:ext cx="3000894" cy="365125"/>
          </a:xfrm>
          <a:prstGeom prst="rect">
            <a:avLst/>
          </a:prstGeom>
        </p:spPr>
        <p:txBody>
          <a:bodyPr/>
          <a:lstStyle/>
          <a:p>
            <a:fld id="{F4BC7656-3A91-4084-A661-3E41C0DC4775}" type="datetime1">
              <a:rPr lang="en-US">
                <a:solidFill>
                  <a:srgbClr val="FFFFFF"/>
                </a:solidFill>
              </a:rPr>
              <a:pPr/>
              <a:t>3/21/2016</a:t>
            </a:fld>
            <a:endParaRPr lang="en-US">
              <a:solidFill>
                <a:srgbClr val="FFFFFF"/>
              </a:solidFill>
            </a:endParaRPr>
          </a:p>
        </p:txBody>
      </p:sp>
      <p:sp>
        <p:nvSpPr>
          <p:cNvPr id="3" name="Footer Placeholder 2"/>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548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F34D1584-7A69-4D09-81A5-E9B1323A858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843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02266" y="6422854"/>
            <a:ext cx="3000894" cy="365125"/>
          </a:xfrm>
          <a:prstGeom prst="rect">
            <a:avLst/>
          </a:prstGeom>
        </p:spPr>
        <p:txBody>
          <a:bodyPr/>
          <a:lstStyle/>
          <a:p>
            <a:fld id="{B635A50C-6DC8-4482-ADC6-9F16C7747608}" type="datetime1">
              <a:rPr lang="en-US">
                <a:solidFill>
                  <a:srgbClr val="FFFFFF"/>
                </a:solidFill>
              </a:rPr>
              <a:pPr/>
              <a:t>3/21/2016</a:t>
            </a:fld>
            <a:endParaRPr lang="en-US">
              <a:solidFill>
                <a:srgbClr val="FFFFFF"/>
              </a:solidFill>
            </a:endParaRPr>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AB016DB6-12A2-4FC1-815E-8FD31D47FA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380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cid:ii_14c550c9e7387da1"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cid:ii_14c550c9e7387da1"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cid:ii_14c550c9e7387da1"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cid:ii_14c550c9e7387da1"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cid:ii_14c550c9e7387da1"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cid:ii_14c550c9e7387da1"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1988515"/>
            <a:ext cx="9784080" cy="36248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Szövegközi kép 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0520690" y="6276128"/>
            <a:ext cx="1632144" cy="241300"/>
          </a:xfrm>
          <a:prstGeom prst="rect">
            <a:avLst/>
          </a:prstGeom>
          <a:noFill/>
          <a:ln>
            <a:noFill/>
          </a:ln>
        </p:spPr>
      </p:pic>
      <p:pic>
        <p:nvPicPr>
          <p:cNvPr id="10" name="Image 4"/>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51333" y="6096211"/>
            <a:ext cx="435610" cy="601134"/>
          </a:xfrm>
          <a:prstGeom prst="rect">
            <a:avLst/>
          </a:prstGeom>
          <a:noFill/>
        </p:spPr>
      </p:pic>
      <p:pic>
        <p:nvPicPr>
          <p:cNvPr id="11" name="Picture 10"/>
          <p:cNvPicPr/>
          <p:nvPr userDrawn="1"/>
        </p:nvPicPr>
        <p:blipFill>
          <a:blip r:embed="rId16" cstate="print">
            <a:extLst>
              <a:ext uri="{28A0092B-C50C-407E-A947-70E740481C1C}">
                <a14:useLocalDpi xmlns:a14="http://schemas.microsoft.com/office/drawing/2010/main" val="0"/>
              </a:ext>
            </a:extLst>
          </a:blip>
          <a:stretch>
            <a:fillRect/>
          </a:stretch>
        </p:blipFill>
        <p:spPr>
          <a:xfrm>
            <a:off x="9286926" y="6263005"/>
            <a:ext cx="831215" cy="40259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2340" y="6086800"/>
            <a:ext cx="2800349" cy="578795"/>
          </a:xfrm>
          <a:prstGeom prst="rect">
            <a:avLst/>
          </a:prstGeom>
        </p:spPr>
      </p:pic>
    </p:spTree>
    <p:extLst>
      <p:ext uri="{BB962C8B-B14F-4D97-AF65-F5344CB8AC3E}">
        <p14:creationId xmlns:p14="http://schemas.microsoft.com/office/powerpoint/2010/main" val="4512153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1988515"/>
            <a:ext cx="9784080" cy="36248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Szövegközi kép 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0520690" y="6276128"/>
            <a:ext cx="1632144" cy="241300"/>
          </a:xfrm>
          <a:prstGeom prst="rect">
            <a:avLst/>
          </a:prstGeom>
          <a:noFill/>
          <a:ln>
            <a:noFill/>
          </a:ln>
        </p:spPr>
      </p:pic>
      <p:pic>
        <p:nvPicPr>
          <p:cNvPr id="10" name="Image 4"/>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51333" y="6096211"/>
            <a:ext cx="435610" cy="601134"/>
          </a:xfrm>
          <a:prstGeom prst="rect">
            <a:avLst/>
          </a:prstGeom>
          <a:noFill/>
        </p:spPr>
      </p:pic>
      <p:pic>
        <p:nvPicPr>
          <p:cNvPr id="11" name="Picture 10"/>
          <p:cNvPicPr/>
          <p:nvPr userDrawn="1"/>
        </p:nvPicPr>
        <p:blipFill>
          <a:blip r:embed="rId16" cstate="print">
            <a:extLst>
              <a:ext uri="{28A0092B-C50C-407E-A947-70E740481C1C}">
                <a14:useLocalDpi xmlns:a14="http://schemas.microsoft.com/office/drawing/2010/main" val="0"/>
              </a:ext>
            </a:extLst>
          </a:blip>
          <a:stretch>
            <a:fillRect/>
          </a:stretch>
        </p:blipFill>
        <p:spPr>
          <a:xfrm>
            <a:off x="9286926" y="6263005"/>
            <a:ext cx="831215" cy="40259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2340" y="6086800"/>
            <a:ext cx="2800349" cy="578795"/>
          </a:xfrm>
          <a:prstGeom prst="rect">
            <a:avLst/>
          </a:prstGeom>
        </p:spPr>
      </p:pic>
    </p:spTree>
    <p:extLst>
      <p:ext uri="{BB962C8B-B14F-4D97-AF65-F5344CB8AC3E}">
        <p14:creationId xmlns:p14="http://schemas.microsoft.com/office/powerpoint/2010/main" val="20558398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1988515"/>
            <a:ext cx="9784080" cy="36248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Szövegközi kép 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0520690" y="6276128"/>
            <a:ext cx="1632144" cy="241300"/>
          </a:xfrm>
          <a:prstGeom prst="rect">
            <a:avLst/>
          </a:prstGeom>
          <a:noFill/>
          <a:ln>
            <a:noFill/>
          </a:ln>
        </p:spPr>
      </p:pic>
      <p:pic>
        <p:nvPicPr>
          <p:cNvPr id="10" name="Image 4"/>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51333" y="6096211"/>
            <a:ext cx="435610" cy="601134"/>
          </a:xfrm>
          <a:prstGeom prst="rect">
            <a:avLst/>
          </a:prstGeom>
          <a:noFill/>
        </p:spPr>
      </p:pic>
      <p:pic>
        <p:nvPicPr>
          <p:cNvPr id="11" name="Picture 10"/>
          <p:cNvPicPr/>
          <p:nvPr userDrawn="1"/>
        </p:nvPicPr>
        <p:blipFill>
          <a:blip r:embed="rId16" cstate="print">
            <a:extLst>
              <a:ext uri="{28A0092B-C50C-407E-A947-70E740481C1C}">
                <a14:useLocalDpi xmlns:a14="http://schemas.microsoft.com/office/drawing/2010/main" val="0"/>
              </a:ext>
            </a:extLst>
          </a:blip>
          <a:stretch>
            <a:fillRect/>
          </a:stretch>
        </p:blipFill>
        <p:spPr>
          <a:xfrm>
            <a:off x="9286926" y="6263005"/>
            <a:ext cx="831215" cy="40259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2340" y="6086800"/>
            <a:ext cx="2800349" cy="578795"/>
          </a:xfrm>
          <a:prstGeom prst="rect">
            <a:avLst/>
          </a:prstGeom>
        </p:spPr>
      </p:pic>
    </p:spTree>
    <p:extLst>
      <p:ext uri="{BB962C8B-B14F-4D97-AF65-F5344CB8AC3E}">
        <p14:creationId xmlns:p14="http://schemas.microsoft.com/office/powerpoint/2010/main" val="321258287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1988515"/>
            <a:ext cx="9784080" cy="36248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Szövegközi kép 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0520690" y="6276128"/>
            <a:ext cx="1632144" cy="241300"/>
          </a:xfrm>
          <a:prstGeom prst="rect">
            <a:avLst/>
          </a:prstGeom>
          <a:noFill/>
          <a:ln>
            <a:noFill/>
          </a:ln>
        </p:spPr>
      </p:pic>
      <p:pic>
        <p:nvPicPr>
          <p:cNvPr id="10" name="Image 4"/>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51333" y="6096211"/>
            <a:ext cx="435610" cy="601134"/>
          </a:xfrm>
          <a:prstGeom prst="rect">
            <a:avLst/>
          </a:prstGeom>
          <a:noFill/>
        </p:spPr>
      </p:pic>
      <p:pic>
        <p:nvPicPr>
          <p:cNvPr id="11" name="Picture 10"/>
          <p:cNvPicPr/>
          <p:nvPr userDrawn="1"/>
        </p:nvPicPr>
        <p:blipFill>
          <a:blip r:embed="rId16" cstate="print">
            <a:extLst>
              <a:ext uri="{28A0092B-C50C-407E-A947-70E740481C1C}">
                <a14:useLocalDpi xmlns:a14="http://schemas.microsoft.com/office/drawing/2010/main" val="0"/>
              </a:ext>
            </a:extLst>
          </a:blip>
          <a:stretch>
            <a:fillRect/>
          </a:stretch>
        </p:blipFill>
        <p:spPr>
          <a:xfrm>
            <a:off x="9286926" y="6263005"/>
            <a:ext cx="831215" cy="40259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2340" y="6086800"/>
            <a:ext cx="2800349" cy="578795"/>
          </a:xfrm>
          <a:prstGeom prst="rect">
            <a:avLst/>
          </a:prstGeom>
        </p:spPr>
      </p:pic>
    </p:spTree>
    <p:extLst>
      <p:ext uri="{BB962C8B-B14F-4D97-AF65-F5344CB8AC3E}">
        <p14:creationId xmlns:p14="http://schemas.microsoft.com/office/powerpoint/2010/main" val="308822528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1988515"/>
            <a:ext cx="9784080" cy="36248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Szövegközi kép 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0520690" y="6276128"/>
            <a:ext cx="1632144" cy="241300"/>
          </a:xfrm>
          <a:prstGeom prst="rect">
            <a:avLst/>
          </a:prstGeom>
          <a:noFill/>
          <a:ln>
            <a:noFill/>
          </a:ln>
        </p:spPr>
      </p:pic>
      <p:pic>
        <p:nvPicPr>
          <p:cNvPr id="10" name="Image 4"/>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51333" y="6096211"/>
            <a:ext cx="435610" cy="601134"/>
          </a:xfrm>
          <a:prstGeom prst="rect">
            <a:avLst/>
          </a:prstGeom>
          <a:noFill/>
        </p:spPr>
      </p:pic>
      <p:pic>
        <p:nvPicPr>
          <p:cNvPr id="11" name="Picture 10"/>
          <p:cNvPicPr/>
          <p:nvPr userDrawn="1"/>
        </p:nvPicPr>
        <p:blipFill>
          <a:blip r:embed="rId16" cstate="print">
            <a:extLst>
              <a:ext uri="{28A0092B-C50C-407E-A947-70E740481C1C}">
                <a14:useLocalDpi xmlns:a14="http://schemas.microsoft.com/office/drawing/2010/main" val="0"/>
              </a:ext>
            </a:extLst>
          </a:blip>
          <a:stretch>
            <a:fillRect/>
          </a:stretch>
        </p:blipFill>
        <p:spPr>
          <a:xfrm>
            <a:off x="9286926" y="6263005"/>
            <a:ext cx="831215" cy="40259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2340" y="6086800"/>
            <a:ext cx="2800349" cy="578795"/>
          </a:xfrm>
          <a:prstGeom prst="rect">
            <a:avLst/>
          </a:prstGeom>
        </p:spPr>
      </p:pic>
    </p:spTree>
    <p:extLst>
      <p:ext uri="{BB962C8B-B14F-4D97-AF65-F5344CB8AC3E}">
        <p14:creationId xmlns:p14="http://schemas.microsoft.com/office/powerpoint/2010/main" val="42763681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1988515"/>
            <a:ext cx="9784080" cy="36248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Szövegközi kép 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0520690" y="6276128"/>
            <a:ext cx="1632144" cy="241300"/>
          </a:xfrm>
          <a:prstGeom prst="rect">
            <a:avLst/>
          </a:prstGeom>
          <a:noFill/>
          <a:ln>
            <a:noFill/>
          </a:ln>
        </p:spPr>
      </p:pic>
      <p:pic>
        <p:nvPicPr>
          <p:cNvPr id="10" name="Image 4"/>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51333" y="6096211"/>
            <a:ext cx="435610" cy="601134"/>
          </a:xfrm>
          <a:prstGeom prst="rect">
            <a:avLst/>
          </a:prstGeom>
          <a:noFill/>
        </p:spPr>
      </p:pic>
      <p:pic>
        <p:nvPicPr>
          <p:cNvPr id="11" name="Picture 10"/>
          <p:cNvPicPr/>
          <p:nvPr userDrawn="1"/>
        </p:nvPicPr>
        <p:blipFill>
          <a:blip r:embed="rId16" cstate="print">
            <a:extLst>
              <a:ext uri="{28A0092B-C50C-407E-A947-70E740481C1C}">
                <a14:useLocalDpi xmlns:a14="http://schemas.microsoft.com/office/drawing/2010/main" val="0"/>
              </a:ext>
            </a:extLst>
          </a:blip>
          <a:stretch>
            <a:fillRect/>
          </a:stretch>
        </p:blipFill>
        <p:spPr>
          <a:xfrm>
            <a:off x="9286926" y="6263005"/>
            <a:ext cx="831215" cy="40259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2340" y="6086800"/>
            <a:ext cx="2800349" cy="578795"/>
          </a:xfrm>
          <a:prstGeom prst="rect">
            <a:avLst/>
          </a:prstGeom>
        </p:spPr>
      </p:pic>
    </p:spTree>
    <p:extLst>
      <p:ext uri="{BB962C8B-B14F-4D97-AF65-F5344CB8AC3E}">
        <p14:creationId xmlns:p14="http://schemas.microsoft.com/office/powerpoint/2010/main" val="47361353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cid:ii_14c550c9e7387da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17" y="2190577"/>
            <a:ext cx="11471565" cy="1739347"/>
          </a:xfrm>
        </p:spPr>
        <p:txBody>
          <a:bodyPr/>
          <a:lstStyle/>
          <a:p>
            <a:r>
              <a:rPr lang="nl-BE" sz="3200" cap="none" dirty="0">
                <a:solidFill>
                  <a:srgbClr val="F2F2F2">
                    <a:lumMod val="10000"/>
                  </a:srgbClr>
                </a:solidFill>
                <a:latin typeface="Montreal-Heavy" pitchFamily="2" charset="0"/>
              </a:rPr>
              <a:t>‘Together against Sexual Exploitation of Children’</a:t>
            </a:r>
            <a:endParaRPr lang="fr-BE" dirty="0"/>
          </a:p>
        </p:txBody>
      </p:sp>
      <p:sp>
        <p:nvSpPr>
          <p:cNvPr id="3" name="Subtitle 2"/>
          <p:cNvSpPr>
            <a:spLocks noGrp="1"/>
          </p:cNvSpPr>
          <p:nvPr>
            <p:ph type="subTitle" idx="1"/>
          </p:nvPr>
        </p:nvSpPr>
        <p:spPr>
          <a:xfrm>
            <a:off x="785611" y="3999407"/>
            <a:ext cx="10560676" cy="1309255"/>
          </a:xfrm>
        </p:spPr>
        <p:txBody>
          <a:bodyPr/>
          <a:lstStyle/>
          <a:p>
            <a:r>
              <a:rPr lang="nl-BE" dirty="0">
                <a:solidFill>
                  <a:srgbClr val="002060"/>
                </a:solidFill>
                <a:latin typeface="Montreal-DemiBold" pitchFamily="2" charset="0"/>
              </a:rPr>
              <a:t>The NGO Coaltion of Missing Children Europe, ECPAT International and eNACSO</a:t>
            </a:r>
            <a:endParaRPr lang="en-US" dirty="0">
              <a:solidFill>
                <a:srgbClr val="002060"/>
              </a:solidFill>
              <a:latin typeface="Montreal-DemiBold" pitchFamily="2"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7346" y="160617"/>
            <a:ext cx="4084043" cy="211703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297769" y="697403"/>
            <a:ext cx="1575712" cy="802175"/>
          </a:xfrm>
          <a:prstGeom prst="rect">
            <a:avLst/>
          </a:prstGeom>
        </p:spPr>
      </p:pic>
      <p:pic>
        <p:nvPicPr>
          <p:cNvPr id="7" name="Picture 6" descr="Szövegközi kép 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003157" y="930131"/>
            <a:ext cx="2345361" cy="411516"/>
          </a:xfrm>
          <a:prstGeom prst="rect">
            <a:avLst/>
          </a:prstGeom>
          <a:noFill/>
          <a:ln>
            <a:noFill/>
          </a:ln>
        </p:spPr>
      </p:pic>
      <p:pic>
        <p:nvPicPr>
          <p:cNvPr id="8" name="Image 4"/>
          <p:cNvPicPr/>
          <p:nvPr/>
        </p:nvPicPr>
        <p:blipFill>
          <a:blip r:embed="rId6">
            <a:extLst>
              <a:ext uri="{28A0092B-C50C-407E-A947-70E740481C1C}">
                <a14:useLocalDpi xmlns:a14="http://schemas.microsoft.com/office/drawing/2010/main" val="0"/>
              </a:ext>
            </a:extLst>
          </a:blip>
          <a:srcRect/>
          <a:stretch>
            <a:fillRect/>
          </a:stretch>
        </p:blipFill>
        <p:spPr bwMode="auto">
          <a:xfrm>
            <a:off x="10488805" y="697403"/>
            <a:ext cx="543807" cy="802175"/>
          </a:xfrm>
          <a:prstGeom prst="rect">
            <a:avLst/>
          </a:prstGeom>
          <a:noFill/>
        </p:spPr>
      </p:pic>
    </p:spTree>
    <p:extLst>
      <p:ext uri="{BB962C8B-B14F-4D97-AF65-F5344CB8AC3E}">
        <p14:creationId xmlns:p14="http://schemas.microsoft.com/office/powerpoint/2010/main" val="338477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nl-BE" cap="none" dirty="0">
                <a:solidFill>
                  <a:schemeClr val="bg1"/>
                </a:solidFill>
                <a:latin typeface="Montreal-Heavy" pitchFamily="2" charset="0"/>
              </a:rPr>
              <a:t>Topic 3: Disqualification and screening</a:t>
            </a:r>
            <a:br>
              <a:rPr lang="nl-BE" cap="none" dirty="0">
                <a:solidFill>
                  <a:schemeClr val="bg1"/>
                </a:solidFill>
                <a:latin typeface="Montreal-Heavy" pitchFamily="2" charset="0"/>
              </a:rPr>
            </a:br>
            <a:r>
              <a:rPr lang="nl-BE" cap="none" dirty="0">
                <a:solidFill>
                  <a:schemeClr val="bg1"/>
                </a:solidFill>
                <a:latin typeface="Montreal-DemiBold" pitchFamily="2" charset="0"/>
              </a:rPr>
              <a:t>Article </a:t>
            </a:r>
            <a:r>
              <a:rPr lang="nl-BE" cap="none" dirty="0" smtClean="0">
                <a:solidFill>
                  <a:schemeClr val="bg1"/>
                </a:solidFill>
                <a:latin typeface="Montreal-DemiBold" pitchFamily="2" charset="0"/>
              </a:rPr>
              <a:t>10(2)</a:t>
            </a:r>
            <a:endParaRPr lang="fr-BE" dirty="0"/>
          </a:p>
        </p:txBody>
      </p:sp>
      <p:sp>
        <p:nvSpPr>
          <p:cNvPr id="3" name="Content Placeholder 2"/>
          <p:cNvSpPr>
            <a:spLocks noGrp="1"/>
          </p:cNvSpPr>
          <p:nvPr>
            <p:ph idx="1"/>
          </p:nvPr>
        </p:nvSpPr>
        <p:spPr>
          <a:xfrm>
            <a:off x="1202919" y="1700011"/>
            <a:ext cx="9784080" cy="4327302"/>
          </a:xfrm>
        </p:spPr>
        <p:txBody>
          <a:bodyPr>
            <a:noAutofit/>
          </a:bodyPr>
          <a:lstStyle/>
          <a:p>
            <a:pPr lvl="0">
              <a:lnSpc>
                <a:spcPct val="120000"/>
              </a:lnSpc>
              <a:spcBef>
                <a:spcPts val="1000"/>
              </a:spcBef>
              <a:spcAft>
                <a:spcPts val="0"/>
              </a:spcAft>
              <a:buClrTx/>
              <a:buFont typeface="Wingdings" panose="05000000000000000000" pitchFamily="2" charset="2"/>
              <a:buChar char="§"/>
            </a:pPr>
            <a:r>
              <a:rPr lang="fr-BE" sz="2000" dirty="0" smtClean="0">
                <a:solidFill>
                  <a:srgbClr val="002060"/>
                </a:solidFill>
                <a:latin typeface="Montreal-DemiBold" pitchFamily="2" charset="0"/>
              </a:rPr>
              <a:t>Screening - </a:t>
            </a:r>
            <a:r>
              <a:rPr lang="fr-BE" sz="2000" dirty="0" err="1" smtClean="0">
                <a:solidFill>
                  <a:srgbClr val="002060"/>
                </a:solidFill>
                <a:latin typeface="Montreal-DemiBold" pitchFamily="2" charset="0"/>
              </a:rPr>
              <a:t>recommendations</a:t>
            </a:r>
            <a:r>
              <a:rPr lang="fr-BE" sz="2000" dirty="0" smtClean="0">
                <a:solidFill>
                  <a:srgbClr val="002060"/>
                </a:solidFill>
                <a:latin typeface="Montreal-DemiBold" pitchFamily="2" charset="0"/>
              </a:rPr>
              <a:t>:</a:t>
            </a:r>
          </a:p>
          <a:p>
            <a:pPr lvl="1">
              <a:lnSpc>
                <a:spcPct val="120000"/>
              </a:lnSpc>
              <a:spcBef>
                <a:spcPts val="1000"/>
              </a:spcBef>
              <a:spcAft>
                <a:spcPts val="0"/>
              </a:spcAft>
              <a:buClrTx/>
              <a:buFont typeface="Wingdings" panose="05000000000000000000" pitchFamily="2" charset="2"/>
              <a:buChar char="§"/>
            </a:pPr>
            <a:r>
              <a:rPr lang="fr-BE" dirty="0" err="1" smtClean="0">
                <a:solidFill>
                  <a:srgbClr val="002060"/>
                </a:solidFill>
                <a:latin typeface="Montreal" pitchFamily="2" charset="0"/>
              </a:rPr>
              <a:t>Mandatory</a:t>
            </a:r>
            <a:r>
              <a:rPr lang="fr-BE" dirty="0" smtClean="0">
                <a:solidFill>
                  <a:srgbClr val="002060"/>
                </a:solidFill>
                <a:latin typeface="Montreal" pitchFamily="2" charset="0"/>
              </a:rPr>
              <a:t> screening to </a:t>
            </a:r>
            <a:r>
              <a:rPr lang="fr-BE" dirty="0" err="1" smtClean="0">
                <a:solidFill>
                  <a:srgbClr val="002060"/>
                </a:solidFill>
                <a:latin typeface="Montreal" pitchFamily="2" charset="0"/>
              </a:rPr>
              <a:t>be</a:t>
            </a:r>
            <a:r>
              <a:rPr lang="fr-BE" dirty="0" smtClean="0">
                <a:solidFill>
                  <a:srgbClr val="002060"/>
                </a:solidFill>
                <a:latin typeface="Montreal" pitchFamily="2" charset="0"/>
              </a:rPr>
              <a:t> </a:t>
            </a:r>
            <a:r>
              <a:rPr lang="fr-BE" dirty="0" err="1" smtClean="0">
                <a:solidFill>
                  <a:srgbClr val="002060"/>
                </a:solidFill>
                <a:latin typeface="Montreal" pitchFamily="2" charset="0"/>
              </a:rPr>
              <a:t>encouraged</a:t>
            </a:r>
            <a:endParaRPr lang="fr-BE" dirty="0" smtClean="0">
              <a:solidFill>
                <a:srgbClr val="002060"/>
              </a:solidFill>
              <a:latin typeface="Montreal" pitchFamily="2" charset="0"/>
            </a:endParaRPr>
          </a:p>
          <a:p>
            <a:pPr lvl="1">
              <a:lnSpc>
                <a:spcPct val="120000"/>
              </a:lnSpc>
              <a:spcBef>
                <a:spcPts val="1000"/>
              </a:spcBef>
              <a:spcAft>
                <a:spcPts val="0"/>
              </a:spcAft>
              <a:buClrTx/>
              <a:buFont typeface="Wingdings" panose="05000000000000000000" pitchFamily="2" charset="2"/>
              <a:buChar char="§"/>
            </a:pPr>
            <a:r>
              <a:rPr lang="fr-BE" dirty="0" err="1" smtClean="0">
                <a:solidFill>
                  <a:srgbClr val="002060"/>
                </a:solidFill>
                <a:latin typeface="Montreal" pitchFamily="2" charset="0"/>
              </a:rPr>
              <a:t>Failure</a:t>
            </a:r>
            <a:r>
              <a:rPr lang="fr-BE" dirty="0" smtClean="0">
                <a:solidFill>
                  <a:srgbClr val="002060"/>
                </a:solidFill>
                <a:latin typeface="Montreal" pitchFamily="2" charset="0"/>
              </a:rPr>
              <a:t> to </a:t>
            </a:r>
            <a:r>
              <a:rPr lang="fr-BE" dirty="0" err="1" smtClean="0">
                <a:solidFill>
                  <a:srgbClr val="002060"/>
                </a:solidFill>
                <a:latin typeface="Montreal" pitchFamily="2" charset="0"/>
              </a:rPr>
              <a:t>screen</a:t>
            </a:r>
            <a:r>
              <a:rPr lang="fr-BE" dirty="0" smtClean="0">
                <a:solidFill>
                  <a:srgbClr val="002060"/>
                </a:solidFill>
                <a:latin typeface="Montreal" pitchFamily="2" charset="0"/>
              </a:rPr>
              <a:t>  </a:t>
            </a:r>
            <a:r>
              <a:rPr lang="fr-BE" dirty="0" err="1" smtClean="0">
                <a:solidFill>
                  <a:srgbClr val="002060"/>
                </a:solidFill>
                <a:latin typeface="Montreal" pitchFamily="2" charset="0"/>
              </a:rPr>
              <a:t>should</a:t>
            </a:r>
            <a:r>
              <a:rPr lang="fr-BE" dirty="0" smtClean="0">
                <a:solidFill>
                  <a:srgbClr val="002060"/>
                </a:solidFill>
                <a:latin typeface="Montreal" pitchFamily="2" charset="0"/>
              </a:rPr>
              <a:t> </a:t>
            </a:r>
            <a:r>
              <a:rPr lang="fr-BE" dirty="0" err="1" smtClean="0">
                <a:solidFill>
                  <a:srgbClr val="002060"/>
                </a:solidFill>
                <a:latin typeface="Montreal" pitchFamily="2" charset="0"/>
              </a:rPr>
              <a:t>be</a:t>
            </a:r>
            <a:r>
              <a:rPr lang="fr-BE" dirty="0" smtClean="0">
                <a:solidFill>
                  <a:srgbClr val="002060"/>
                </a:solidFill>
                <a:latin typeface="Montreal" pitchFamily="2" charset="0"/>
              </a:rPr>
              <a:t> </a:t>
            </a:r>
            <a:r>
              <a:rPr lang="fr-BE" dirty="0" err="1" smtClean="0">
                <a:solidFill>
                  <a:srgbClr val="002060"/>
                </a:solidFill>
                <a:latin typeface="Montreal" pitchFamily="2" charset="0"/>
              </a:rPr>
              <a:t>criminal</a:t>
            </a:r>
            <a:r>
              <a:rPr lang="fr-BE" dirty="0" smtClean="0">
                <a:solidFill>
                  <a:srgbClr val="002060"/>
                </a:solidFill>
                <a:latin typeface="Montreal" pitchFamily="2" charset="0"/>
              </a:rPr>
              <a:t> </a:t>
            </a:r>
            <a:r>
              <a:rPr lang="fr-BE" dirty="0" err="1" smtClean="0">
                <a:solidFill>
                  <a:srgbClr val="002060"/>
                </a:solidFill>
                <a:latin typeface="Montreal" pitchFamily="2" charset="0"/>
              </a:rPr>
              <a:t>offence</a:t>
            </a:r>
            <a:r>
              <a:rPr lang="fr-BE" dirty="0" smtClean="0">
                <a:solidFill>
                  <a:srgbClr val="002060"/>
                </a:solidFill>
                <a:latin typeface="Montreal" pitchFamily="2" charset="0"/>
              </a:rPr>
              <a:t> or </a:t>
            </a:r>
            <a:r>
              <a:rPr lang="fr-BE" dirty="0" err="1" smtClean="0">
                <a:solidFill>
                  <a:srgbClr val="002060"/>
                </a:solidFill>
                <a:latin typeface="Montreal" pitchFamily="2" charset="0"/>
              </a:rPr>
              <a:t>subject</a:t>
            </a:r>
            <a:r>
              <a:rPr lang="fr-BE" dirty="0" smtClean="0">
                <a:solidFill>
                  <a:srgbClr val="002060"/>
                </a:solidFill>
                <a:latin typeface="Montreal" pitchFamily="2" charset="0"/>
              </a:rPr>
              <a:t> to civil or administrative sanctions</a:t>
            </a:r>
          </a:p>
          <a:p>
            <a:pPr lvl="1">
              <a:lnSpc>
                <a:spcPct val="120000"/>
              </a:lnSpc>
              <a:spcBef>
                <a:spcPts val="1000"/>
              </a:spcBef>
              <a:spcAft>
                <a:spcPts val="0"/>
              </a:spcAft>
              <a:buClrTx/>
              <a:buFont typeface="Wingdings" panose="05000000000000000000" pitchFamily="2" charset="2"/>
              <a:buChar char="§"/>
            </a:pPr>
            <a:r>
              <a:rPr lang="fr-BE" dirty="0" smtClean="0">
                <a:solidFill>
                  <a:srgbClr val="002060"/>
                </a:solidFill>
                <a:latin typeface="Montreal" pitchFamily="2" charset="0"/>
              </a:rPr>
              <a:t>Screening </a:t>
            </a:r>
            <a:r>
              <a:rPr lang="fr-BE" dirty="0" err="1" smtClean="0">
                <a:solidFill>
                  <a:srgbClr val="002060"/>
                </a:solidFill>
                <a:latin typeface="Montreal" pitchFamily="2" charset="0"/>
              </a:rPr>
              <a:t>should</a:t>
            </a:r>
            <a:r>
              <a:rPr lang="fr-BE" dirty="0" smtClean="0">
                <a:solidFill>
                  <a:srgbClr val="002060"/>
                </a:solidFill>
                <a:latin typeface="Montreal" pitchFamily="2" charset="0"/>
              </a:rPr>
              <a:t> </a:t>
            </a:r>
            <a:r>
              <a:rPr lang="fr-BE" dirty="0" err="1" smtClean="0">
                <a:solidFill>
                  <a:srgbClr val="002060"/>
                </a:solidFill>
                <a:latin typeface="Montreal" pitchFamily="2" charset="0"/>
              </a:rPr>
              <a:t>extend</a:t>
            </a:r>
            <a:r>
              <a:rPr lang="fr-BE" dirty="0" smtClean="0">
                <a:solidFill>
                  <a:srgbClr val="002060"/>
                </a:solidFill>
                <a:latin typeface="Montreal" pitchFamily="2" charset="0"/>
              </a:rPr>
              <a:t> to all « </a:t>
            </a:r>
            <a:r>
              <a:rPr lang="fr-BE" dirty="0" err="1" smtClean="0">
                <a:solidFill>
                  <a:srgbClr val="002060"/>
                </a:solidFill>
                <a:latin typeface="Montreal" pitchFamily="2" charset="0"/>
              </a:rPr>
              <a:t>activities</a:t>
            </a:r>
            <a:r>
              <a:rPr lang="fr-BE" dirty="0" smtClean="0">
                <a:solidFill>
                  <a:srgbClr val="002060"/>
                </a:solidFill>
                <a:latin typeface="Montreal" pitchFamily="2" charset="0"/>
              </a:rPr>
              <a:t> » </a:t>
            </a:r>
            <a:r>
              <a:rPr lang="fr-BE" dirty="0" err="1" smtClean="0">
                <a:solidFill>
                  <a:srgbClr val="002060"/>
                </a:solidFill>
                <a:latin typeface="Montreal" pitchFamily="2" charset="0"/>
              </a:rPr>
              <a:t>whether</a:t>
            </a:r>
            <a:r>
              <a:rPr lang="fr-BE" dirty="0" smtClean="0">
                <a:solidFill>
                  <a:srgbClr val="002060"/>
                </a:solidFill>
                <a:latin typeface="Montreal" pitchFamily="2" charset="0"/>
              </a:rPr>
              <a:t> </a:t>
            </a:r>
            <a:r>
              <a:rPr lang="fr-BE" dirty="0" err="1" smtClean="0">
                <a:solidFill>
                  <a:srgbClr val="002060"/>
                </a:solidFill>
                <a:latin typeface="Montreal" pitchFamily="2" charset="0"/>
              </a:rPr>
              <a:t>within</a:t>
            </a:r>
            <a:r>
              <a:rPr lang="fr-BE" dirty="0" smtClean="0">
                <a:solidFill>
                  <a:srgbClr val="002060"/>
                </a:solidFill>
                <a:latin typeface="Montreal" pitchFamily="2" charset="0"/>
              </a:rPr>
              <a:t> a </a:t>
            </a:r>
            <a:r>
              <a:rPr lang="fr-BE" dirty="0" err="1" smtClean="0">
                <a:solidFill>
                  <a:srgbClr val="002060"/>
                </a:solidFill>
                <a:latin typeface="Montreal" pitchFamily="2" charset="0"/>
              </a:rPr>
              <a:t>contract</a:t>
            </a:r>
            <a:r>
              <a:rPr lang="fr-BE" dirty="0" smtClean="0">
                <a:solidFill>
                  <a:srgbClr val="002060"/>
                </a:solidFill>
                <a:latin typeface="Montreal" pitchFamily="2" charset="0"/>
              </a:rPr>
              <a:t> for </a:t>
            </a:r>
            <a:r>
              <a:rPr lang="fr-BE" dirty="0" err="1" smtClean="0">
                <a:solidFill>
                  <a:srgbClr val="002060"/>
                </a:solidFill>
                <a:latin typeface="Montreal" pitchFamily="2" charset="0"/>
              </a:rPr>
              <a:t>employment</a:t>
            </a:r>
            <a:r>
              <a:rPr lang="fr-BE" dirty="0" smtClean="0">
                <a:solidFill>
                  <a:srgbClr val="002060"/>
                </a:solidFill>
                <a:latin typeface="Montreal" pitchFamily="2" charset="0"/>
              </a:rPr>
              <a:t> or as self-</a:t>
            </a:r>
            <a:r>
              <a:rPr lang="fr-BE" dirty="0" err="1" smtClean="0">
                <a:solidFill>
                  <a:srgbClr val="002060"/>
                </a:solidFill>
                <a:latin typeface="Montreal" pitchFamily="2" charset="0"/>
              </a:rPr>
              <a:t>employed</a:t>
            </a:r>
            <a:r>
              <a:rPr lang="fr-BE" dirty="0" smtClean="0">
                <a:solidFill>
                  <a:srgbClr val="002060"/>
                </a:solidFill>
                <a:latin typeface="Montreal" pitchFamily="2" charset="0"/>
              </a:rPr>
              <a:t> provider of services</a:t>
            </a:r>
          </a:p>
          <a:p>
            <a:pPr lvl="1">
              <a:lnSpc>
                <a:spcPct val="120000"/>
              </a:lnSpc>
              <a:spcBef>
                <a:spcPts val="1000"/>
              </a:spcBef>
              <a:spcAft>
                <a:spcPts val="0"/>
              </a:spcAft>
              <a:buClrTx/>
              <a:buFont typeface="Wingdings" panose="05000000000000000000" pitchFamily="2" charset="2"/>
              <a:buChar char="§"/>
            </a:pPr>
            <a:r>
              <a:rPr lang="fr-BE" dirty="0" smtClean="0">
                <a:solidFill>
                  <a:srgbClr val="002060"/>
                </a:solidFill>
                <a:latin typeface="Montreal" pitchFamily="2" charset="0"/>
              </a:rPr>
              <a:t>Screening </a:t>
            </a:r>
            <a:r>
              <a:rPr lang="fr-BE" dirty="0" err="1" smtClean="0">
                <a:solidFill>
                  <a:srgbClr val="002060"/>
                </a:solidFill>
                <a:latin typeface="Montreal" pitchFamily="2" charset="0"/>
              </a:rPr>
              <a:t>should</a:t>
            </a:r>
            <a:r>
              <a:rPr lang="fr-BE" dirty="0" smtClean="0">
                <a:solidFill>
                  <a:srgbClr val="002060"/>
                </a:solidFill>
                <a:latin typeface="Montreal" pitchFamily="2" charset="0"/>
              </a:rPr>
              <a:t> not </a:t>
            </a:r>
            <a:r>
              <a:rPr lang="fr-BE" dirty="0" err="1" smtClean="0">
                <a:solidFill>
                  <a:srgbClr val="002060"/>
                </a:solidFill>
                <a:latin typeface="Montreal" pitchFamily="2" charset="0"/>
              </a:rPr>
              <a:t>be</a:t>
            </a:r>
            <a:r>
              <a:rPr lang="fr-BE" dirty="0" smtClean="0">
                <a:solidFill>
                  <a:srgbClr val="002060"/>
                </a:solidFill>
                <a:latin typeface="Montreal" pitchFamily="2" charset="0"/>
              </a:rPr>
              <a:t> </a:t>
            </a:r>
            <a:r>
              <a:rPr lang="fr-BE" dirty="0" err="1" smtClean="0">
                <a:solidFill>
                  <a:srgbClr val="002060"/>
                </a:solidFill>
                <a:latin typeface="Montreal" pitchFamily="2" charset="0"/>
              </a:rPr>
              <a:t>limited</a:t>
            </a:r>
            <a:r>
              <a:rPr lang="fr-BE" dirty="0" smtClean="0">
                <a:solidFill>
                  <a:srgbClr val="002060"/>
                </a:solidFill>
                <a:latin typeface="Montreal" pitchFamily="2" charset="0"/>
              </a:rPr>
              <a:t> to </a:t>
            </a:r>
            <a:r>
              <a:rPr lang="fr-BE" dirty="0" err="1" smtClean="0">
                <a:solidFill>
                  <a:srgbClr val="002060"/>
                </a:solidFill>
                <a:latin typeface="Montreal" pitchFamily="2" charset="0"/>
              </a:rPr>
              <a:t>recruitment</a:t>
            </a:r>
            <a:r>
              <a:rPr lang="fr-BE" dirty="0" smtClean="0">
                <a:solidFill>
                  <a:srgbClr val="002060"/>
                </a:solidFill>
                <a:latin typeface="Montreal" pitchFamily="2" charset="0"/>
              </a:rPr>
              <a:t> stage but </a:t>
            </a:r>
            <a:r>
              <a:rPr lang="fr-BE" dirty="0" err="1" smtClean="0">
                <a:solidFill>
                  <a:srgbClr val="002060"/>
                </a:solidFill>
                <a:latin typeface="Montreal" pitchFamily="2" charset="0"/>
              </a:rPr>
              <a:t>extend</a:t>
            </a:r>
            <a:r>
              <a:rPr lang="fr-BE" dirty="0" smtClean="0">
                <a:solidFill>
                  <a:srgbClr val="002060"/>
                </a:solidFill>
                <a:latin typeface="Montreal" pitchFamily="2" charset="0"/>
              </a:rPr>
              <a:t> to </a:t>
            </a:r>
            <a:r>
              <a:rPr lang="fr-BE" dirty="0" err="1" smtClean="0">
                <a:solidFill>
                  <a:srgbClr val="002060"/>
                </a:solidFill>
                <a:latin typeface="Montreal" pitchFamily="2" charset="0"/>
              </a:rPr>
              <a:t>regular</a:t>
            </a:r>
            <a:r>
              <a:rPr lang="fr-BE" dirty="0" smtClean="0">
                <a:solidFill>
                  <a:srgbClr val="002060"/>
                </a:solidFill>
                <a:latin typeface="Montreal" pitchFamily="2" charset="0"/>
              </a:rPr>
              <a:t> ‘</a:t>
            </a:r>
            <a:r>
              <a:rPr lang="fr-BE" dirty="0" err="1" smtClean="0">
                <a:solidFill>
                  <a:srgbClr val="002060"/>
                </a:solidFill>
                <a:latin typeface="Montreal" pitchFamily="2" charset="0"/>
              </a:rPr>
              <a:t>interval</a:t>
            </a:r>
            <a:r>
              <a:rPr lang="fr-BE" dirty="0" smtClean="0">
                <a:solidFill>
                  <a:srgbClr val="002060"/>
                </a:solidFill>
                <a:latin typeface="Montreal" pitchFamily="2" charset="0"/>
              </a:rPr>
              <a:t> </a:t>
            </a:r>
            <a:r>
              <a:rPr lang="fr-BE" dirty="0" err="1" smtClean="0">
                <a:solidFill>
                  <a:srgbClr val="002060"/>
                </a:solidFill>
                <a:latin typeface="Montreal" pitchFamily="2" charset="0"/>
              </a:rPr>
              <a:t>screening’</a:t>
            </a:r>
            <a:r>
              <a:rPr lang="fr-BE" sz="2000" dirty="0" err="1" smtClean="0"/>
              <a:t>ning</a:t>
            </a:r>
            <a:r>
              <a:rPr lang="fr-BE" sz="2000" dirty="0" smtClean="0"/>
              <a:t> suggestion</a:t>
            </a:r>
            <a:endParaRPr lang="fr-BE" sz="2000" dirty="0"/>
          </a:p>
        </p:txBody>
      </p:sp>
    </p:spTree>
    <p:extLst>
      <p:ext uri="{BB962C8B-B14F-4D97-AF65-F5344CB8AC3E}">
        <p14:creationId xmlns:p14="http://schemas.microsoft.com/office/powerpoint/2010/main" val="126100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nl-BE" cap="none" dirty="0">
                <a:solidFill>
                  <a:srgbClr val="2C2C2C"/>
                </a:solidFill>
                <a:latin typeface="Montreal-Heavy" pitchFamily="2" charset="0"/>
              </a:rPr>
              <a:t>Topic 3: Disqualification and screening</a:t>
            </a:r>
            <a:br>
              <a:rPr lang="nl-BE" cap="none" dirty="0">
                <a:solidFill>
                  <a:srgbClr val="2C2C2C"/>
                </a:solidFill>
                <a:latin typeface="Montreal-Heavy" pitchFamily="2" charset="0"/>
              </a:rPr>
            </a:br>
            <a:r>
              <a:rPr lang="nl-BE" cap="none" dirty="0" smtClean="0">
                <a:solidFill>
                  <a:srgbClr val="2C2C2C"/>
                </a:solidFill>
                <a:latin typeface="Montreal-DemiBold" pitchFamily="2" charset="0"/>
              </a:rPr>
              <a:t>Article 10(3)</a:t>
            </a:r>
            <a:endParaRPr lang="fr-BE" dirty="0"/>
          </a:p>
        </p:txBody>
      </p:sp>
      <p:sp>
        <p:nvSpPr>
          <p:cNvPr id="3" name="Content Placeholder 2"/>
          <p:cNvSpPr>
            <a:spLocks noGrp="1"/>
          </p:cNvSpPr>
          <p:nvPr>
            <p:ph idx="1"/>
          </p:nvPr>
        </p:nvSpPr>
        <p:spPr>
          <a:xfrm>
            <a:off x="1202919" y="1792936"/>
            <a:ext cx="9784080" cy="4324529"/>
          </a:xfrm>
        </p:spPr>
        <p:txBody>
          <a:bodyPr>
            <a:noAutofit/>
          </a:bodyPr>
          <a:lstStyle/>
          <a:p>
            <a:pPr lvl="0">
              <a:lnSpc>
                <a:spcPct val="120000"/>
              </a:lnSpc>
              <a:spcBef>
                <a:spcPts val="1000"/>
              </a:spcBef>
              <a:spcAft>
                <a:spcPts val="0"/>
              </a:spcAft>
              <a:buClrTx/>
              <a:buFont typeface="Wingdings" panose="05000000000000000000" pitchFamily="2" charset="2"/>
              <a:buChar char="§"/>
            </a:pPr>
            <a:r>
              <a:rPr lang="fr-BE" sz="2000" dirty="0">
                <a:solidFill>
                  <a:srgbClr val="002060"/>
                </a:solidFill>
                <a:latin typeface="Montreal-DemiBold" pitchFamily="2" charset="0"/>
              </a:rPr>
              <a:t>D</a:t>
            </a:r>
            <a:r>
              <a:rPr lang="fr-BE" sz="2000" dirty="0" smtClean="0">
                <a:solidFill>
                  <a:srgbClr val="002060"/>
                </a:solidFill>
                <a:latin typeface="Montreal-DemiBold" pitchFamily="2" charset="0"/>
              </a:rPr>
              <a:t>isqualification: </a:t>
            </a:r>
          </a:p>
          <a:p>
            <a:pPr lvl="0">
              <a:lnSpc>
                <a:spcPct val="120000"/>
              </a:lnSpc>
              <a:spcBef>
                <a:spcPts val="1000"/>
              </a:spcBef>
              <a:spcAft>
                <a:spcPts val="0"/>
              </a:spcAft>
              <a:buClrTx/>
              <a:buFont typeface="Wingdings" panose="05000000000000000000" pitchFamily="2" charset="2"/>
              <a:buChar char="§"/>
            </a:pPr>
            <a:r>
              <a:rPr lang="fr-BE" sz="2000" dirty="0" err="1">
                <a:solidFill>
                  <a:srgbClr val="002060"/>
                </a:solidFill>
                <a:latin typeface="Montreal" pitchFamily="2" charset="0"/>
              </a:rPr>
              <a:t>T</a:t>
            </a:r>
            <a:r>
              <a:rPr lang="fr-BE" sz="2000" dirty="0" err="1" smtClean="0">
                <a:solidFill>
                  <a:srgbClr val="002060"/>
                </a:solidFill>
                <a:latin typeface="Montreal" pitchFamily="2" charset="0"/>
              </a:rPr>
              <a:t>wo</a:t>
            </a:r>
            <a:r>
              <a:rPr lang="fr-BE" sz="2000" dirty="0" smtClean="0">
                <a:solidFill>
                  <a:srgbClr val="002060"/>
                </a:solidFill>
                <a:latin typeface="Montreal" pitchFamily="2" charset="0"/>
              </a:rPr>
              <a:t> types: </a:t>
            </a:r>
          </a:p>
          <a:p>
            <a:pPr marL="800100" lvl="1" indent="-342900">
              <a:lnSpc>
                <a:spcPct val="100000"/>
              </a:lnSpc>
              <a:spcBef>
                <a:spcPts val="500"/>
              </a:spcBef>
              <a:spcAft>
                <a:spcPts val="0"/>
              </a:spcAft>
              <a:buClrTx/>
              <a:buFont typeface="Wingdings" panose="05000000000000000000" pitchFamily="2" charset="2"/>
              <a:buChar char="§"/>
            </a:pPr>
            <a:r>
              <a:rPr lang="fr-BE" dirty="0" err="1" smtClean="0">
                <a:solidFill>
                  <a:srgbClr val="002060"/>
                </a:solidFill>
                <a:latin typeface="Montreal-DemiBold" pitchFamily="2" charset="0"/>
              </a:rPr>
              <a:t>Judicial</a:t>
            </a:r>
            <a:r>
              <a:rPr lang="fr-BE" dirty="0" smtClean="0">
                <a:solidFill>
                  <a:srgbClr val="002060"/>
                </a:solidFill>
                <a:latin typeface="Montreal-DemiBold" pitchFamily="2" charset="0"/>
              </a:rPr>
              <a:t>:</a:t>
            </a:r>
          </a:p>
          <a:p>
            <a:pPr marL="1028700" lvl="2" indent="-342900">
              <a:lnSpc>
                <a:spcPct val="100000"/>
              </a:lnSpc>
              <a:spcBef>
                <a:spcPts val="500"/>
              </a:spcBef>
              <a:spcAft>
                <a:spcPts val="0"/>
              </a:spcAft>
              <a:buClrTx/>
              <a:buFont typeface="Wingdings" panose="05000000000000000000" pitchFamily="2" charset="2"/>
              <a:buChar char="§"/>
            </a:pPr>
            <a:r>
              <a:rPr lang="fr-BE" sz="2000" dirty="0" smtClean="0">
                <a:solidFill>
                  <a:srgbClr val="002060"/>
                </a:solidFill>
                <a:latin typeface="Montreal-DemiBold" pitchFamily="2" charset="0"/>
              </a:rPr>
              <a:t>At </a:t>
            </a:r>
            <a:r>
              <a:rPr lang="fr-BE" sz="2000" dirty="0">
                <a:solidFill>
                  <a:srgbClr val="002060"/>
                </a:solidFill>
                <a:latin typeface="Montreal-DemiBold" pitchFamily="2" charset="0"/>
              </a:rPr>
              <a:t>the </a:t>
            </a:r>
            <a:r>
              <a:rPr lang="fr-BE" sz="2000" dirty="0" err="1">
                <a:solidFill>
                  <a:srgbClr val="002060"/>
                </a:solidFill>
                <a:latin typeface="Montreal-DemiBold" pitchFamily="2" charset="0"/>
              </a:rPr>
              <a:t>discretion</a:t>
            </a:r>
            <a:r>
              <a:rPr lang="fr-BE" sz="2000" dirty="0">
                <a:solidFill>
                  <a:srgbClr val="002060"/>
                </a:solidFill>
                <a:latin typeface="Montreal-DemiBold" pitchFamily="2" charset="0"/>
              </a:rPr>
              <a:t> of the </a:t>
            </a:r>
            <a:r>
              <a:rPr lang="fr-BE" sz="2000" dirty="0" smtClean="0">
                <a:solidFill>
                  <a:srgbClr val="002060"/>
                </a:solidFill>
                <a:latin typeface="Montreal-DemiBold" pitchFamily="2" charset="0"/>
              </a:rPr>
              <a:t>court: </a:t>
            </a:r>
            <a:r>
              <a:rPr lang="fr-BE" sz="2000" dirty="0" smtClean="0">
                <a:solidFill>
                  <a:srgbClr val="002060"/>
                </a:solidFill>
                <a:latin typeface="Montreal" pitchFamily="2" charset="0"/>
              </a:rPr>
              <a:t>15/27 MS - </a:t>
            </a:r>
            <a:r>
              <a:rPr lang="fr-BE" sz="2000" dirty="0" err="1" smtClean="0">
                <a:solidFill>
                  <a:srgbClr val="002060"/>
                </a:solidFill>
                <a:latin typeface="Montreal-DemiBold" pitchFamily="2" charset="0"/>
              </a:rPr>
              <a:t>Automatically</a:t>
            </a:r>
            <a:r>
              <a:rPr lang="fr-BE" sz="2000" dirty="0" smtClean="0">
                <a:solidFill>
                  <a:srgbClr val="002060"/>
                </a:solidFill>
                <a:latin typeface="Montreal-DemiBold" pitchFamily="2" charset="0"/>
              </a:rPr>
              <a:t> </a:t>
            </a:r>
            <a:r>
              <a:rPr lang="fr-BE" sz="2000" dirty="0" err="1">
                <a:solidFill>
                  <a:srgbClr val="002060"/>
                </a:solidFill>
                <a:latin typeface="Montreal-DemiBold" pitchFamily="2" charset="0"/>
              </a:rPr>
              <a:t>linked</a:t>
            </a:r>
            <a:r>
              <a:rPr lang="fr-BE" sz="2000" dirty="0">
                <a:solidFill>
                  <a:srgbClr val="002060"/>
                </a:solidFill>
                <a:latin typeface="Montreal-DemiBold" pitchFamily="2" charset="0"/>
              </a:rPr>
              <a:t> to the conviction:</a:t>
            </a:r>
            <a:r>
              <a:rPr lang="fr-BE" sz="2000" dirty="0">
                <a:solidFill>
                  <a:srgbClr val="002060"/>
                </a:solidFill>
                <a:latin typeface="Montreal" pitchFamily="2" charset="0"/>
              </a:rPr>
              <a:t> </a:t>
            </a:r>
            <a:r>
              <a:rPr lang="fr-BE" sz="2000" dirty="0" smtClean="0">
                <a:solidFill>
                  <a:srgbClr val="002060"/>
                </a:solidFill>
                <a:latin typeface="Montreal" pitchFamily="2" charset="0"/>
              </a:rPr>
              <a:t>6/27 MS</a:t>
            </a:r>
          </a:p>
          <a:p>
            <a:pPr marL="1028700" lvl="2" indent="-342900">
              <a:lnSpc>
                <a:spcPct val="100000"/>
              </a:lnSpc>
              <a:spcBef>
                <a:spcPts val="500"/>
              </a:spcBef>
              <a:spcAft>
                <a:spcPts val="0"/>
              </a:spcAft>
              <a:buClrTx/>
              <a:buFont typeface="Wingdings" panose="05000000000000000000" pitchFamily="2" charset="2"/>
              <a:buChar char="§"/>
            </a:pPr>
            <a:r>
              <a:rPr lang="fr-BE" sz="2000" dirty="0" smtClean="0">
                <a:solidFill>
                  <a:srgbClr val="002060"/>
                </a:solidFill>
                <a:latin typeface="Montreal-DemiBold" pitchFamily="2" charset="0"/>
              </a:rPr>
              <a:t>Permanent</a:t>
            </a:r>
            <a:r>
              <a:rPr lang="fr-BE" sz="2000" dirty="0">
                <a:solidFill>
                  <a:srgbClr val="002060"/>
                </a:solidFill>
                <a:latin typeface="Montreal-DemiBold" pitchFamily="2" charset="0"/>
              </a:rPr>
              <a:t>: </a:t>
            </a:r>
            <a:r>
              <a:rPr lang="fr-BE" sz="2000" dirty="0" smtClean="0">
                <a:solidFill>
                  <a:srgbClr val="002060"/>
                </a:solidFill>
                <a:latin typeface="Montreal" pitchFamily="2" charset="0"/>
              </a:rPr>
              <a:t>10/27 MS - </a:t>
            </a:r>
            <a:r>
              <a:rPr lang="fr-BE" sz="2000" dirty="0" err="1" smtClean="0">
                <a:solidFill>
                  <a:srgbClr val="002060"/>
                </a:solidFill>
                <a:latin typeface="Montreal-DemiBold" pitchFamily="2" charset="0"/>
              </a:rPr>
              <a:t>Temporary</a:t>
            </a:r>
            <a:r>
              <a:rPr lang="fr-BE" sz="2000" dirty="0" smtClean="0">
                <a:solidFill>
                  <a:srgbClr val="002060"/>
                </a:solidFill>
                <a:latin typeface="Montreal-DemiBold" pitchFamily="2" charset="0"/>
              </a:rPr>
              <a:t>: </a:t>
            </a:r>
            <a:r>
              <a:rPr lang="fr-BE" sz="2000" dirty="0" smtClean="0">
                <a:solidFill>
                  <a:srgbClr val="002060"/>
                </a:solidFill>
                <a:latin typeface="Montreal" pitchFamily="2" charset="0"/>
              </a:rPr>
              <a:t>8/27 MS</a:t>
            </a:r>
          </a:p>
          <a:p>
            <a:pPr marL="800100" lvl="1" indent="-342900">
              <a:lnSpc>
                <a:spcPct val="100000"/>
              </a:lnSpc>
              <a:spcBef>
                <a:spcPts val="500"/>
              </a:spcBef>
              <a:spcAft>
                <a:spcPts val="0"/>
              </a:spcAft>
              <a:buClrTx/>
              <a:buFont typeface="Wingdings" panose="05000000000000000000" pitchFamily="2" charset="2"/>
              <a:buChar char="§"/>
            </a:pPr>
            <a:r>
              <a:rPr lang="fr-BE" dirty="0" err="1" smtClean="0">
                <a:solidFill>
                  <a:srgbClr val="002060"/>
                </a:solidFill>
                <a:latin typeface="Montreal-DemiBold" pitchFamily="2" charset="0"/>
              </a:rPr>
              <a:t>Regulatory</a:t>
            </a:r>
            <a:r>
              <a:rPr lang="fr-BE" dirty="0" smtClean="0">
                <a:solidFill>
                  <a:srgbClr val="002060"/>
                </a:solidFill>
                <a:latin typeface="Montreal-DemiBold" pitchFamily="2" charset="0"/>
              </a:rPr>
              <a:t>:</a:t>
            </a:r>
          </a:p>
          <a:p>
            <a:pPr marL="1028700" lvl="2" indent="-342900">
              <a:lnSpc>
                <a:spcPct val="100000"/>
              </a:lnSpc>
              <a:spcBef>
                <a:spcPts val="500"/>
              </a:spcBef>
              <a:spcAft>
                <a:spcPts val="0"/>
              </a:spcAft>
              <a:buClrTx/>
              <a:buFont typeface="Wingdings" panose="05000000000000000000" pitchFamily="2" charset="2"/>
              <a:buChar char="§"/>
            </a:pPr>
            <a:r>
              <a:rPr lang="fr-BE" sz="2000" dirty="0" smtClean="0">
                <a:solidFill>
                  <a:srgbClr val="002060"/>
                </a:solidFill>
                <a:latin typeface="Montreal" pitchFamily="2" charset="0"/>
              </a:rPr>
              <a:t>7/27 MS</a:t>
            </a:r>
          </a:p>
          <a:p>
            <a:pPr marL="571500" indent="-342900">
              <a:lnSpc>
                <a:spcPct val="100000"/>
              </a:lnSpc>
              <a:spcBef>
                <a:spcPts val="500"/>
              </a:spcBef>
              <a:spcAft>
                <a:spcPts val="0"/>
              </a:spcAft>
              <a:buClrTx/>
              <a:buFont typeface="Wingdings" panose="05000000000000000000" pitchFamily="2" charset="2"/>
              <a:buChar char="§"/>
            </a:pPr>
            <a:r>
              <a:rPr lang="fr-BE" sz="2000" dirty="0" err="1" smtClean="0">
                <a:solidFill>
                  <a:srgbClr val="002060"/>
                </a:solidFill>
                <a:latin typeface="Montreal-DemiBold" pitchFamily="2" charset="0"/>
              </a:rPr>
              <a:t>Sex</a:t>
            </a:r>
            <a:r>
              <a:rPr lang="fr-BE" sz="2000" dirty="0" smtClean="0">
                <a:solidFill>
                  <a:srgbClr val="002060"/>
                </a:solidFill>
                <a:latin typeface="Montreal-DemiBold" pitchFamily="2" charset="0"/>
              </a:rPr>
              <a:t> </a:t>
            </a:r>
            <a:r>
              <a:rPr lang="fr-BE" sz="2000" dirty="0" err="1" smtClean="0">
                <a:solidFill>
                  <a:srgbClr val="002060"/>
                </a:solidFill>
                <a:latin typeface="Montreal-DemiBold" pitchFamily="2" charset="0"/>
              </a:rPr>
              <a:t>offenders</a:t>
            </a:r>
            <a:r>
              <a:rPr lang="fr-BE" sz="2000" dirty="0" smtClean="0">
                <a:solidFill>
                  <a:srgbClr val="002060"/>
                </a:solidFill>
                <a:latin typeface="Montreal-DemiBold" pitchFamily="2" charset="0"/>
              </a:rPr>
              <a:t> </a:t>
            </a:r>
            <a:r>
              <a:rPr lang="fr-BE" sz="2000" dirty="0" err="1" smtClean="0">
                <a:solidFill>
                  <a:srgbClr val="002060"/>
                </a:solidFill>
                <a:latin typeface="Montreal-DemiBold" pitchFamily="2" charset="0"/>
              </a:rPr>
              <a:t>registries</a:t>
            </a:r>
            <a:r>
              <a:rPr lang="fr-BE" sz="2000" dirty="0" smtClean="0">
                <a:solidFill>
                  <a:srgbClr val="002060"/>
                </a:solidFill>
                <a:latin typeface="Montreal-DemiBold" pitchFamily="2" charset="0"/>
              </a:rPr>
              <a:t>:</a:t>
            </a:r>
          </a:p>
          <a:p>
            <a:pPr marL="1028700" lvl="2" indent="-342900">
              <a:lnSpc>
                <a:spcPct val="100000"/>
              </a:lnSpc>
              <a:spcBef>
                <a:spcPts val="500"/>
              </a:spcBef>
              <a:spcAft>
                <a:spcPts val="0"/>
              </a:spcAft>
              <a:buClrTx/>
              <a:buFont typeface="Wingdings" panose="05000000000000000000" pitchFamily="2" charset="2"/>
              <a:buChar char="§"/>
            </a:pPr>
            <a:r>
              <a:rPr lang="fr-BE" sz="2000" dirty="0" smtClean="0">
                <a:solidFill>
                  <a:srgbClr val="002060"/>
                </a:solidFill>
                <a:latin typeface="Montreal" pitchFamily="2" charset="0"/>
              </a:rPr>
              <a:t>4/27 MS</a:t>
            </a:r>
            <a:endParaRPr lang="fr-BE" sz="2000" dirty="0">
              <a:solidFill>
                <a:srgbClr val="002060"/>
              </a:solidFill>
              <a:latin typeface="Montreal" pitchFamily="2" charset="0"/>
            </a:endParaRPr>
          </a:p>
        </p:txBody>
      </p:sp>
    </p:spTree>
    <p:extLst>
      <p:ext uri="{BB962C8B-B14F-4D97-AF65-F5344CB8AC3E}">
        <p14:creationId xmlns:p14="http://schemas.microsoft.com/office/powerpoint/2010/main" val="260684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nl-BE" cap="none" dirty="0">
                <a:solidFill>
                  <a:srgbClr val="2C2C2C"/>
                </a:solidFill>
                <a:latin typeface="Montreal-Heavy" pitchFamily="2" charset="0"/>
              </a:rPr>
              <a:t>Topic 3: Disqualification and screening</a:t>
            </a:r>
            <a:br>
              <a:rPr lang="nl-BE" cap="none" dirty="0">
                <a:solidFill>
                  <a:srgbClr val="2C2C2C"/>
                </a:solidFill>
                <a:latin typeface="Montreal-Heavy" pitchFamily="2" charset="0"/>
              </a:rPr>
            </a:br>
            <a:r>
              <a:rPr lang="nl-BE" cap="none" dirty="0">
                <a:solidFill>
                  <a:srgbClr val="2C2C2C"/>
                </a:solidFill>
                <a:latin typeface="Montreal-DemiBold" pitchFamily="2" charset="0"/>
              </a:rPr>
              <a:t>Article </a:t>
            </a:r>
            <a:r>
              <a:rPr lang="nl-BE" cap="none" dirty="0" smtClean="0">
                <a:solidFill>
                  <a:srgbClr val="2C2C2C"/>
                </a:solidFill>
                <a:latin typeface="Montreal-DemiBold" pitchFamily="2" charset="0"/>
              </a:rPr>
              <a:t>10(4)</a:t>
            </a:r>
            <a:endParaRPr lang="fr-BE" dirty="0"/>
          </a:p>
        </p:txBody>
      </p:sp>
      <p:sp>
        <p:nvSpPr>
          <p:cNvPr id="3" name="Content Placeholder 2"/>
          <p:cNvSpPr>
            <a:spLocks noGrp="1"/>
          </p:cNvSpPr>
          <p:nvPr>
            <p:ph idx="1"/>
          </p:nvPr>
        </p:nvSpPr>
        <p:spPr>
          <a:xfrm>
            <a:off x="1202919" y="1687132"/>
            <a:ext cx="9784080" cy="3926269"/>
          </a:xfrm>
        </p:spPr>
        <p:txBody>
          <a:bodyPr>
            <a:noAutofit/>
          </a:bodyPr>
          <a:lstStyle/>
          <a:p>
            <a:pPr lvl="0">
              <a:lnSpc>
                <a:spcPct val="120000"/>
              </a:lnSpc>
              <a:spcBef>
                <a:spcPts val="1000"/>
              </a:spcBef>
              <a:spcAft>
                <a:spcPts val="0"/>
              </a:spcAft>
              <a:buClrTx/>
              <a:buFont typeface="Wingdings" panose="05000000000000000000" pitchFamily="2" charset="2"/>
              <a:buChar char="§"/>
            </a:pPr>
            <a:r>
              <a:rPr lang="fr-BE" sz="2000" dirty="0" smtClean="0">
                <a:solidFill>
                  <a:srgbClr val="002060"/>
                </a:solidFill>
                <a:latin typeface="Montreal-DemiBold" pitchFamily="2" charset="0"/>
              </a:rPr>
              <a:t>Disqualification: </a:t>
            </a:r>
            <a:r>
              <a:rPr lang="fr-BE" sz="2000" dirty="0" err="1" smtClean="0">
                <a:solidFill>
                  <a:srgbClr val="002060"/>
                </a:solidFill>
                <a:latin typeface="Montreal-DemiBold" pitchFamily="2" charset="0"/>
              </a:rPr>
              <a:t>recommendations</a:t>
            </a:r>
            <a:r>
              <a:rPr lang="fr-BE" sz="2000" dirty="0" smtClean="0">
                <a:solidFill>
                  <a:srgbClr val="002060"/>
                </a:solidFill>
                <a:latin typeface="Montreal-DemiBold" pitchFamily="2" charset="0"/>
              </a:rPr>
              <a:t>: </a:t>
            </a:r>
          </a:p>
          <a:p>
            <a:pPr lvl="1">
              <a:lnSpc>
                <a:spcPct val="120000"/>
              </a:lnSpc>
              <a:spcBef>
                <a:spcPts val="1000"/>
              </a:spcBef>
              <a:spcAft>
                <a:spcPts val="0"/>
              </a:spcAft>
              <a:buClrTx/>
              <a:buFont typeface="Wingdings" panose="05000000000000000000" pitchFamily="2" charset="2"/>
              <a:buChar char="§"/>
            </a:pPr>
            <a:r>
              <a:rPr lang="fr-BE" dirty="0" err="1" smtClean="0">
                <a:solidFill>
                  <a:srgbClr val="002060"/>
                </a:solidFill>
                <a:latin typeface="Montreal" pitchFamily="2" charset="0"/>
              </a:rPr>
              <a:t>Should</a:t>
            </a:r>
            <a:r>
              <a:rPr lang="fr-BE" dirty="0" smtClean="0">
                <a:solidFill>
                  <a:srgbClr val="002060"/>
                </a:solidFill>
                <a:latin typeface="Montreal" pitchFamily="2" charset="0"/>
              </a:rPr>
              <a:t> </a:t>
            </a:r>
            <a:r>
              <a:rPr lang="fr-BE" dirty="0" err="1" smtClean="0">
                <a:solidFill>
                  <a:srgbClr val="002060"/>
                </a:solidFill>
                <a:latin typeface="Montreal" pitchFamily="2" charset="0"/>
              </a:rPr>
              <a:t>cover</a:t>
            </a:r>
            <a:r>
              <a:rPr lang="fr-BE" dirty="0" smtClean="0">
                <a:solidFill>
                  <a:srgbClr val="002060"/>
                </a:solidFill>
                <a:latin typeface="Montreal" pitchFamily="2" charset="0"/>
              </a:rPr>
              <a:t> </a:t>
            </a:r>
            <a:r>
              <a:rPr lang="fr-BE" dirty="0" err="1" smtClean="0">
                <a:solidFill>
                  <a:srgbClr val="002060"/>
                </a:solidFill>
                <a:latin typeface="Montreal" pitchFamily="2" charset="0"/>
              </a:rPr>
              <a:t>activities</a:t>
            </a:r>
            <a:r>
              <a:rPr lang="fr-BE" dirty="0" smtClean="0">
                <a:solidFill>
                  <a:srgbClr val="002060"/>
                </a:solidFill>
                <a:latin typeface="Montreal" pitchFamily="2" charset="0"/>
              </a:rPr>
              <a:t> </a:t>
            </a:r>
            <a:r>
              <a:rPr lang="fr-BE" dirty="0" err="1" smtClean="0">
                <a:solidFill>
                  <a:srgbClr val="002060"/>
                </a:solidFill>
                <a:latin typeface="Montreal" pitchFamily="2" charset="0"/>
              </a:rPr>
              <a:t>linked</a:t>
            </a:r>
            <a:r>
              <a:rPr lang="fr-BE" dirty="0" smtClean="0">
                <a:solidFill>
                  <a:srgbClr val="002060"/>
                </a:solidFill>
                <a:latin typeface="Montreal" pitchFamily="2" charset="0"/>
              </a:rPr>
              <a:t> to </a:t>
            </a:r>
            <a:r>
              <a:rPr lang="fr-BE" dirty="0" err="1" smtClean="0">
                <a:solidFill>
                  <a:srgbClr val="002060"/>
                </a:solidFill>
                <a:latin typeface="Montreal" pitchFamily="2" charset="0"/>
              </a:rPr>
              <a:t>specific</a:t>
            </a:r>
            <a:r>
              <a:rPr lang="fr-BE" dirty="0" smtClean="0">
                <a:solidFill>
                  <a:srgbClr val="002060"/>
                </a:solidFill>
                <a:latin typeface="Montreal" pitchFamily="2" charset="0"/>
              </a:rPr>
              <a:t> </a:t>
            </a:r>
            <a:r>
              <a:rPr lang="fr-BE" dirty="0" err="1" smtClean="0">
                <a:solidFill>
                  <a:srgbClr val="002060"/>
                </a:solidFill>
                <a:latin typeface="Montreal" pitchFamily="2" charset="0"/>
              </a:rPr>
              <a:t>offence</a:t>
            </a:r>
            <a:r>
              <a:rPr lang="fr-BE" dirty="0" smtClean="0">
                <a:solidFill>
                  <a:srgbClr val="002060"/>
                </a:solidFill>
                <a:latin typeface="Montreal" pitchFamily="2" charset="0"/>
              </a:rPr>
              <a:t> but not </a:t>
            </a:r>
            <a:r>
              <a:rPr lang="fr-BE" dirty="0" err="1" smtClean="0">
                <a:solidFill>
                  <a:srgbClr val="002060"/>
                </a:solidFill>
                <a:latin typeface="Montreal" pitchFamily="2" charset="0"/>
              </a:rPr>
              <a:t>be</a:t>
            </a:r>
            <a:r>
              <a:rPr lang="fr-BE" dirty="0" smtClean="0">
                <a:solidFill>
                  <a:srgbClr val="002060"/>
                </a:solidFill>
                <a:latin typeface="Montreal" pitchFamily="2" charset="0"/>
              </a:rPr>
              <a:t> </a:t>
            </a:r>
            <a:r>
              <a:rPr lang="fr-BE" dirty="0" err="1" smtClean="0">
                <a:solidFill>
                  <a:srgbClr val="002060"/>
                </a:solidFill>
                <a:latin typeface="Montreal" pitchFamily="2" charset="0"/>
              </a:rPr>
              <a:t>limited</a:t>
            </a:r>
            <a:r>
              <a:rPr lang="fr-BE" dirty="0" smtClean="0">
                <a:solidFill>
                  <a:srgbClr val="002060"/>
                </a:solidFill>
                <a:latin typeface="Montreal" pitchFamily="2" charset="0"/>
              </a:rPr>
              <a:t> to </a:t>
            </a:r>
            <a:r>
              <a:rPr lang="fr-BE" dirty="0" err="1" smtClean="0">
                <a:solidFill>
                  <a:srgbClr val="002060"/>
                </a:solidFill>
                <a:latin typeface="Montreal" pitchFamily="2" charset="0"/>
              </a:rPr>
              <a:t>those</a:t>
            </a:r>
            <a:r>
              <a:rPr lang="fr-BE" dirty="0" smtClean="0">
                <a:solidFill>
                  <a:srgbClr val="002060"/>
                </a:solidFill>
                <a:latin typeface="Montreal" pitchFamily="2" charset="0"/>
              </a:rPr>
              <a:t> (</a:t>
            </a:r>
            <a:r>
              <a:rPr lang="fr-BE" dirty="0" err="1" smtClean="0">
                <a:solidFill>
                  <a:srgbClr val="002060"/>
                </a:solidFill>
                <a:latin typeface="Montreal" pitchFamily="2" charset="0"/>
              </a:rPr>
              <a:t>extend</a:t>
            </a:r>
            <a:r>
              <a:rPr lang="fr-BE" dirty="0" smtClean="0">
                <a:solidFill>
                  <a:srgbClr val="002060"/>
                </a:solidFill>
                <a:latin typeface="Montreal" pitchFamily="2" charset="0"/>
              </a:rPr>
              <a:t> to </a:t>
            </a:r>
            <a:r>
              <a:rPr lang="fr-BE" dirty="0" err="1" smtClean="0">
                <a:solidFill>
                  <a:srgbClr val="002060"/>
                </a:solidFill>
                <a:latin typeface="Montreal" pitchFamily="2" charset="0"/>
              </a:rPr>
              <a:t>offences</a:t>
            </a:r>
            <a:r>
              <a:rPr lang="fr-BE" dirty="0" smtClean="0">
                <a:solidFill>
                  <a:srgbClr val="002060"/>
                </a:solidFill>
                <a:latin typeface="Montreal" pitchFamily="2" charset="0"/>
              </a:rPr>
              <a:t> </a:t>
            </a:r>
            <a:r>
              <a:rPr lang="fr-BE" dirty="0" err="1" smtClean="0">
                <a:solidFill>
                  <a:srgbClr val="002060"/>
                </a:solidFill>
                <a:latin typeface="Montreal" pitchFamily="2" charset="0"/>
              </a:rPr>
              <a:t>committed</a:t>
            </a:r>
            <a:r>
              <a:rPr lang="fr-BE" dirty="0" smtClean="0">
                <a:solidFill>
                  <a:srgbClr val="002060"/>
                </a:solidFill>
                <a:latin typeface="Montreal" pitchFamily="2" charset="0"/>
              </a:rPr>
              <a:t> in </a:t>
            </a:r>
            <a:r>
              <a:rPr lang="fr-BE" dirty="0" err="1" smtClean="0">
                <a:solidFill>
                  <a:srgbClr val="002060"/>
                </a:solidFill>
                <a:latin typeface="Montreal" pitchFamily="2" charset="0"/>
              </a:rPr>
              <a:t>private</a:t>
            </a:r>
            <a:r>
              <a:rPr lang="fr-BE" dirty="0" smtClean="0">
                <a:solidFill>
                  <a:srgbClr val="002060"/>
                </a:solidFill>
                <a:latin typeface="Montreal" pitchFamily="2" charset="0"/>
              </a:rPr>
              <a:t> or non  </a:t>
            </a:r>
            <a:r>
              <a:rPr lang="fr-BE" dirty="0" err="1" smtClean="0">
                <a:solidFill>
                  <a:srgbClr val="002060"/>
                </a:solidFill>
                <a:latin typeface="Montreal" pitchFamily="2" charset="0"/>
              </a:rPr>
              <a:t>professional</a:t>
            </a:r>
            <a:r>
              <a:rPr lang="fr-BE" dirty="0" smtClean="0">
                <a:solidFill>
                  <a:srgbClr val="002060"/>
                </a:solidFill>
                <a:latin typeface="Montreal" pitchFamily="2" charset="0"/>
              </a:rPr>
              <a:t> </a:t>
            </a:r>
            <a:r>
              <a:rPr lang="fr-BE" dirty="0" err="1" smtClean="0">
                <a:solidFill>
                  <a:srgbClr val="002060"/>
                </a:solidFill>
                <a:latin typeface="Montreal" pitchFamily="2" charset="0"/>
              </a:rPr>
              <a:t>sphere</a:t>
            </a:r>
            <a:r>
              <a:rPr lang="fr-BE" dirty="0" smtClean="0">
                <a:solidFill>
                  <a:srgbClr val="002060"/>
                </a:solidFill>
                <a:latin typeface="Montreal" pitchFamily="2" charset="0"/>
              </a:rPr>
              <a:t>)</a:t>
            </a:r>
          </a:p>
          <a:p>
            <a:pPr lvl="1">
              <a:lnSpc>
                <a:spcPct val="120000"/>
              </a:lnSpc>
              <a:spcBef>
                <a:spcPts val="1000"/>
              </a:spcBef>
              <a:spcAft>
                <a:spcPts val="0"/>
              </a:spcAft>
              <a:buClrTx/>
              <a:buFont typeface="Wingdings" panose="05000000000000000000" pitchFamily="2" charset="2"/>
              <a:buChar char="§"/>
            </a:pPr>
            <a:r>
              <a:rPr lang="fr-BE" dirty="0" err="1" smtClean="0">
                <a:solidFill>
                  <a:srgbClr val="002060"/>
                </a:solidFill>
                <a:latin typeface="Montreal" pitchFamily="2" charset="0"/>
              </a:rPr>
              <a:t>Need</a:t>
            </a:r>
            <a:r>
              <a:rPr lang="fr-BE" dirty="0" smtClean="0">
                <a:solidFill>
                  <a:srgbClr val="002060"/>
                </a:solidFill>
                <a:latin typeface="Montreal" pitchFamily="2" charset="0"/>
              </a:rPr>
              <a:t> for close monitoring of compliance </a:t>
            </a:r>
            <a:r>
              <a:rPr lang="fr-BE" dirty="0" err="1" smtClean="0">
                <a:solidFill>
                  <a:srgbClr val="002060"/>
                </a:solidFill>
                <a:latin typeface="Montreal" pitchFamily="2" charset="0"/>
              </a:rPr>
              <a:t>with</a:t>
            </a:r>
            <a:r>
              <a:rPr lang="fr-BE" dirty="0" smtClean="0">
                <a:solidFill>
                  <a:srgbClr val="002060"/>
                </a:solidFill>
                <a:latin typeface="Montreal" pitchFamily="2" charset="0"/>
              </a:rPr>
              <a:t> </a:t>
            </a:r>
            <a:r>
              <a:rPr lang="fr-BE" dirty="0" err="1" smtClean="0">
                <a:solidFill>
                  <a:srgbClr val="002060"/>
                </a:solidFill>
                <a:latin typeface="Montreal" pitchFamily="2" charset="0"/>
              </a:rPr>
              <a:t>judicial</a:t>
            </a:r>
            <a:r>
              <a:rPr lang="fr-BE" dirty="0" smtClean="0">
                <a:solidFill>
                  <a:srgbClr val="002060"/>
                </a:solidFill>
                <a:latin typeface="Montreal" pitchFamily="2" charset="0"/>
              </a:rPr>
              <a:t> disqualification </a:t>
            </a:r>
          </a:p>
          <a:p>
            <a:pPr lvl="0">
              <a:lnSpc>
                <a:spcPct val="120000"/>
              </a:lnSpc>
              <a:spcBef>
                <a:spcPts val="1000"/>
              </a:spcBef>
              <a:spcAft>
                <a:spcPts val="0"/>
              </a:spcAft>
              <a:buClrTx/>
              <a:buFont typeface="Wingdings" panose="05000000000000000000" pitchFamily="2" charset="2"/>
              <a:buChar char="§"/>
            </a:pPr>
            <a:r>
              <a:rPr lang="fr-BE" sz="2000" dirty="0" smtClean="0">
                <a:solidFill>
                  <a:srgbClr val="002060"/>
                </a:solidFill>
                <a:latin typeface="Montreal-DemiBold" pitchFamily="2" charset="0"/>
              </a:rPr>
              <a:t>Best practice: Dutch system:</a:t>
            </a:r>
          </a:p>
          <a:p>
            <a:pPr lvl="2">
              <a:lnSpc>
                <a:spcPct val="120000"/>
              </a:lnSpc>
              <a:spcBef>
                <a:spcPts val="1000"/>
              </a:spcBef>
              <a:spcAft>
                <a:spcPts val="0"/>
              </a:spcAft>
              <a:buClrTx/>
              <a:buFont typeface="Wingdings" panose="05000000000000000000" pitchFamily="2" charset="2"/>
              <a:buChar char="§"/>
            </a:pPr>
            <a:r>
              <a:rPr lang="fr-BE" sz="2000" dirty="0" err="1" smtClean="0">
                <a:solidFill>
                  <a:srgbClr val="002060"/>
                </a:solidFill>
                <a:latin typeface="Montreal" pitchFamily="2" charset="0"/>
              </a:rPr>
              <a:t>Aims</a:t>
            </a:r>
            <a:r>
              <a:rPr lang="fr-BE" sz="2000" dirty="0" smtClean="0">
                <a:solidFill>
                  <a:srgbClr val="002060"/>
                </a:solidFill>
                <a:latin typeface="Montreal" pitchFamily="2" charset="0"/>
              </a:rPr>
              <a:t> at </a:t>
            </a:r>
            <a:r>
              <a:rPr lang="fr-BE" sz="2000" dirty="0" err="1" smtClean="0">
                <a:solidFill>
                  <a:srgbClr val="002060"/>
                </a:solidFill>
                <a:latin typeface="Montreal" pitchFamily="2" charset="0"/>
              </a:rPr>
              <a:t>ensuring</a:t>
            </a:r>
            <a:r>
              <a:rPr lang="fr-BE" sz="2000" dirty="0" smtClean="0">
                <a:solidFill>
                  <a:srgbClr val="002060"/>
                </a:solidFill>
                <a:latin typeface="Montreal" pitchFamily="2" charset="0"/>
              </a:rPr>
              <a:t> </a:t>
            </a:r>
            <a:r>
              <a:rPr lang="fr-BE" sz="2000" dirty="0" err="1" smtClean="0">
                <a:solidFill>
                  <a:srgbClr val="002060"/>
                </a:solidFill>
                <a:latin typeface="Montreal-DemiBold" pitchFamily="2" charset="0"/>
              </a:rPr>
              <a:t>balanced</a:t>
            </a:r>
            <a:r>
              <a:rPr lang="fr-BE" sz="2000" dirty="0" smtClean="0">
                <a:solidFill>
                  <a:srgbClr val="002060"/>
                </a:solidFill>
                <a:latin typeface="Montreal-DemiBold" pitchFamily="2" charset="0"/>
              </a:rPr>
              <a:t> </a:t>
            </a:r>
            <a:r>
              <a:rPr lang="fr-BE" sz="2000" dirty="0" err="1" smtClean="0">
                <a:solidFill>
                  <a:srgbClr val="002060"/>
                </a:solidFill>
                <a:latin typeface="Montreal-DemiBold" pitchFamily="2" charset="0"/>
              </a:rPr>
              <a:t>assessment</a:t>
            </a:r>
            <a:r>
              <a:rPr lang="fr-BE" sz="2000" dirty="0" smtClean="0">
                <a:solidFill>
                  <a:srgbClr val="002060"/>
                </a:solidFill>
                <a:latin typeface="Montreal-DemiBold" pitchFamily="2" charset="0"/>
              </a:rPr>
              <a:t> of </a:t>
            </a:r>
            <a:r>
              <a:rPr lang="fr-BE" sz="2000" dirty="0" err="1" smtClean="0">
                <a:solidFill>
                  <a:srgbClr val="002060"/>
                </a:solidFill>
                <a:latin typeface="Montreal-DemiBold" pitchFamily="2" charset="0"/>
              </a:rPr>
              <a:t>preventive</a:t>
            </a:r>
            <a:r>
              <a:rPr lang="fr-BE" sz="2000" dirty="0" smtClean="0">
                <a:solidFill>
                  <a:srgbClr val="002060"/>
                </a:solidFill>
                <a:latin typeface="Montreal-DemiBold" pitchFamily="2" charset="0"/>
              </a:rPr>
              <a:t> </a:t>
            </a:r>
            <a:r>
              <a:rPr lang="fr-BE" sz="2000" dirty="0" err="1" smtClean="0">
                <a:solidFill>
                  <a:srgbClr val="002060"/>
                </a:solidFill>
                <a:latin typeface="Montreal-DemiBold" pitchFamily="2" charset="0"/>
              </a:rPr>
              <a:t>object</a:t>
            </a:r>
            <a:r>
              <a:rPr lang="fr-BE" sz="2000" dirty="0" smtClean="0">
                <a:solidFill>
                  <a:srgbClr val="002060"/>
                </a:solidFill>
                <a:latin typeface="Montreal-DemiBold" pitchFamily="2" charset="0"/>
              </a:rPr>
              <a:t> </a:t>
            </a:r>
            <a:r>
              <a:rPr lang="fr-BE" sz="2000" dirty="0" smtClean="0">
                <a:solidFill>
                  <a:srgbClr val="002060"/>
                </a:solidFill>
                <a:latin typeface="Montreal" pitchFamily="2" charset="0"/>
              </a:rPr>
              <a:t>(</a:t>
            </a:r>
            <a:r>
              <a:rPr lang="fr-BE" sz="2000" dirty="0" err="1" smtClean="0">
                <a:solidFill>
                  <a:srgbClr val="002060"/>
                </a:solidFill>
                <a:latin typeface="Montreal" pitchFamily="2" charset="0"/>
              </a:rPr>
              <a:t>covers</a:t>
            </a:r>
            <a:r>
              <a:rPr lang="fr-BE" sz="2000" dirty="0" smtClean="0">
                <a:solidFill>
                  <a:srgbClr val="002060"/>
                </a:solidFill>
                <a:latin typeface="Montreal" pitchFamily="2" charset="0"/>
              </a:rPr>
              <a:t> ‘objective’ and ‘subjective’ </a:t>
            </a:r>
            <a:r>
              <a:rPr lang="fr-BE" sz="2000" dirty="0" err="1" smtClean="0">
                <a:solidFill>
                  <a:srgbClr val="002060"/>
                </a:solidFill>
                <a:latin typeface="Montreal" pitchFamily="2" charset="0"/>
              </a:rPr>
              <a:t>factors</a:t>
            </a:r>
            <a:r>
              <a:rPr lang="fr-BE" sz="2000" dirty="0" smtClean="0">
                <a:solidFill>
                  <a:srgbClr val="002060"/>
                </a:solidFill>
                <a:latin typeface="Montreal" pitchFamily="2" charset="0"/>
              </a:rPr>
              <a:t>)</a:t>
            </a:r>
          </a:p>
          <a:p>
            <a:pPr lvl="2">
              <a:lnSpc>
                <a:spcPct val="120000"/>
              </a:lnSpc>
              <a:spcBef>
                <a:spcPts val="1000"/>
              </a:spcBef>
              <a:spcAft>
                <a:spcPts val="0"/>
              </a:spcAft>
              <a:buClrTx/>
              <a:buFont typeface="Wingdings" panose="05000000000000000000" pitchFamily="2" charset="2"/>
              <a:buChar char="§"/>
            </a:pPr>
            <a:r>
              <a:rPr lang="fr-BE" sz="2000" dirty="0" err="1" smtClean="0">
                <a:solidFill>
                  <a:srgbClr val="002060"/>
                </a:solidFill>
                <a:latin typeface="Montreal" pitchFamily="2" charset="0"/>
              </a:rPr>
              <a:t>Pre-employment</a:t>
            </a:r>
            <a:r>
              <a:rPr lang="fr-BE" sz="2000" dirty="0" smtClean="0">
                <a:solidFill>
                  <a:srgbClr val="002060"/>
                </a:solidFill>
                <a:latin typeface="Montreal" pitchFamily="2" charset="0"/>
              </a:rPr>
              <a:t> </a:t>
            </a:r>
            <a:r>
              <a:rPr lang="fr-BE" sz="2000" dirty="0" smtClean="0">
                <a:solidFill>
                  <a:srgbClr val="002060"/>
                </a:solidFill>
                <a:latin typeface="Montreal-DemiBold" pitchFamily="2" charset="0"/>
              </a:rPr>
              <a:t>and</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interval</a:t>
            </a:r>
            <a:r>
              <a:rPr lang="fr-BE" sz="2000" dirty="0" smtClean="0">
                <a:solidFill>
                  <a:srgbClr val="002060"/>
                </a:solidFill>
                <a:latin typeface="Montreal" pitchFamily="2" charset="0"/>
              </a:rPr>
              <a:t> screening</a:t>
            </a:r>
          </a:p>
          <a:p>
            <a:pPr lvl="2">
              <a:lnSpc>
                <a:spcPct val="120000"/>
              </a:lnSpc>
              <a:spcBef>
                <a:spcPts val="1000"/>
              </a:spcBef>
              <a:spcAft>
                <a:spcPts val="0"/>
              </a:spcAft>
              <a:buClrTx/>
              <a:buFont typeface="Wingdings" panose="05000000000000000000" pitchFamily="2" charset="2"/>
              <a:buChar char="§"/>
            </a:pPr>
            <a:r>
              <a:rPr lang="fr-BE" sz="2000" dirty="0" err="1" smtClean="0">
                <a:solidFill>
                  <a:srgbClr val="002060"/>
                </a:solidFill>
                <a:latin typeface="Montreal" pitchFamily="2" charset="0"/>
              </a:rPr>
              <a:t>Aims</a:t>
            </a:r>
            <a:r>
              <a:rPr lang="fr-BE" sz="2000" dirty="0" smtClean="0">
                <a:solidFill>
                  <a:srgbClr val="002060"/>
                </a:solidFill>
                <a:latin typeface="Montreal" pitchFamily="2" charset="0"/>
              </a:rPr>
              <a:t> at </a:t>
            </a:r>
            <a:r>
              <a:rPr lang="fr-BE" sz="2000" dirty="0" err="1" smtClean="0">
                <a:solidFill>
                  <a:srgbClr val="002060"/>
                </a:solidFill>
                <a:latin typeface="Montreal" pitchFamily="2" charset="0"/>
              </a:rPr>
              <a:t>ensuring</a:t>
            </a:r>
            <a:r>
              <a:rPr lang="fr-BE" sz="2000" dirty="0" smtClean="0">
                <a:solidFill>
                  <a:srgbClr val="002060"/>
                </a:solidFill>
                <a:latin typeface="Montreal" pitchFamily="2" charset="0"/>
              </a:rPr>
              <a:t> </a:t>
            </a:r>
            <a:r>
              <a:rPr lang="fr-BE" sz="2000" dirty="0" err="1" smtClean="0">
                <a:solidFill>
                  <a:srgbClr val="002060"/>
                </a:solidFill>
                <a:latin typeface="Montreal-DemiBold" pitchFamily="2" charset="0"/>
              </a:rPr>
              <a:t>adequate</a:t>
            </a:r>
            <a:r>
              <a:rPr lang="fr-BE" sz="2000" dirty="0" smtClean="0">
                <a:solidFill>
                  <a:srgbClr val="002060"/>
                </a:solidFill>
                <a:latin typeface="Montreal-DemiBold" pitchFamily="2" charset="0"/>
              </a:rPr>
              <a:t> protection of </a:t>
            </a:r>
            <a:r>
              <a:rPr lang="fr-BE" sz="2000" dirty="0" err="1" smtClean="0">
                <a:solidFill>
                  <a:srgbClr val="002060"/>
                </a:solidFill>
                <a:latin typeface="Montreal-DemiBold" pitchFamily="2" charset="0"/>
              </a:rPr>
              <a:t>children</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while</a:t>
            </a:r>
            <a:r>
              <a:rPr lang="fr-BE" sz="2000" dirty="0" smtClean="0">
                <a:solidFill>
                  <a:srgbClr val="002060"/>
                </a:solidFill>
                <a:latin typeface="Montreal" pitchFamily="2" charset="0"/>
              </a:rPr>
              <a:t> </a:t>
            </a:r>
            <a:r>
              <a:rPr lang="fr-BE" sz="2000" dirty="0" err="1" smtClean="0">
                <a:solidFill>
                  <a:srgbClr val="002060"/>
                </a:solidFill>
                <a:latin typeface="Montreal-DemiBold" pitchFamily="2" charset="0"/>
              </a:rPr>
              <a:t>protecting</a:t>
            </a:r>
            <a:r>
              <a:rPr lang="fr-BE" sz="2000" dirty="0" smtClean="0">
                <a:solidFill>
                  <a:srgbClr val="002060"/>
                </a:solidFill>
                <a:latin typeface="Montreal-DemiBold" pitchFamily="2" charset="0"/>
              </a:rPr>
              <a:t> </a:t>
            </a:r>
            <a:r>
              <a:rPr lang="fr-BE" sz="2000" dirty="0" err="1" smtClean="0">
                <a:solidFill>
                  <a:srgbClr val="002060"/>
                </a:solidFill>
                <a:latin typeface="Montreal-DemiBold" pitchFamily="2" charset="0"/>
              </a:rPr>
              <a:t>privacy</a:t>
            </a:r>
            <a:r>
              <a:rPr lang="fr-BE" sz="2000" dirty="0" smtClean="0">
                <a:solidFill>
                  <a:srgbClr val="002060"/>
                </a:solidFill>
                <a:latin typeface="Montreal-DemiBold" pitchFamily="2" charset="0"/>
              </a:rPr>
              <a:t> of </a:t>
            </a:r>
            <a:r>
              <a:rPr lang="fr-BE" sz="2000" dirty="0" err="1" smtClean="0">
                <a:solidFill>
                  <a:srgbClr val="002060"/>
                </a:solidFill>
                <a:latin typeface="Montreal-DemiBold" pitchFamily="2" charset="0"/>
              </a:rPr>
              <a:t>convicted</a:t>
            </a:r>
            <a:r>
              <a:rPr lang="fr-BE" sz="2000" dirty="0" smtClean="0">
                <a:solidFill>
                  <a:srgbClr val="002060"/>
                </a:solidFill>
                <a:latin typeface="Montreal-DemiBold" pitchFamily="2" charset="0"/>
              </a:rPr>
              <a:t> </a:t>
            </a:r>
            <a:r>
              <a:rPr lang="fr-BE" sz="2000" dirty="0" err="1" smtClean="0">
                <a:solidFill>
                  <a:srgbClr val="002060"/>
                </a:solidFill>
                <a:latin typeface="Montreal-DemiBold" pitchFamily="2" charset="0"/>
              </a:rPr>
              <a:t>offender</a:t>
            </a:r>
            <a:r>
              <a:rPr lang="fr-BE" sz="2000" dirty="0" smtClean="0">
                <a:solidFill>
                  <a:srgbClr val="002060"/>
                </a:solidFill>
                <a:latin typeface="Montreal-DemiBold" pitchFamily="2" charset="0"/>
              </a:rPr>
              <a:t> </a:t>
            </a:r>
            <a:endParaRPr lang="fr-BE" sz="2000" dirty="0">
              <a:solidFill>
                <a:srgbClr val="002060"/>
              </a:solidFill>
              <a:latin typeface="Montreal-DemiBold" pitchFamily="2" charset="0"/>
            </a:endParaRPr>
          </a:p>
        </p:txBody>
      </p:sp>
    </p:spTree>
    <p:extLst>
      <p:ext uri="{BB962C8B-B14F-4D97-AF65-F5344CB8AC3E}">
        <p14:creationId xmlns:p14="http://schemas.microsoft.com/office/powerpoint/2010/main" val="130550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5"/>
            <a:ext cx="9784080" cy="1704339"/>
          </a:xfrm>
        </p:spPr>
        <p:txBody>
          <a:bodyPr>
            <a:normAutofit/>
          </a:bodyPr>
          <a:lstStyle/>
          <a:p>
            <a:pPr>
              <a:lnSpc>
                <a:spcPct val="100000"/>
              </a:lnSpc>
            </a:pPr>
            <a:r>
              <a:rPr lang="nl-BE" cap="none" dirty="0" smtClean="0">
                <a:solidFill>
                  <a:schemeClr val="bg1"/>
                </a:solidFill>
                <a:latin typeface="Montreal-Heavy" pitchFamily="2" charset="0"/>
              </a:rPr>
              <a:t>Topic 4: Victim Identification </a:t>
            </a:r>
            <a:r>
              <a:rPr lang="nl-BE" cap="none" dirty="0" smtClean="0">
                <a:solidFill>
                  <a:schemeClr val="bg1"/>
                </a:solidFill>
                <a:latin typeface="Montreal-DemiBold" pitchFamily="2" charset="0"/>
              </a:rPr>
              <a:t>Article 15 (4)(1)</a:t>
            </a:r>
            <a:endParaRPr lang="en-US" cap="none" dirty="0">
              <a:solidFill>
                <a:schemeClr val="bg1"/>
              </a:solidFill>
              <a:latin typeface="Montreal-DemiBold" pitchFamily="2" charset="0"/>
            </a:endParaRPr>
          </a:p>
        </p:txBody>
      </p:sp>
      <p:sp>
        <p:nvSpPr>
          <p:cNvPr id="3" name="Content Placeholder 2"/>
          <p:cNvSpPr>
            <a:spLocks noGrp="1"/>
          </p:cNvSpPr>
          <p:nvPr>
            <p:ph idx="1"/>
          </p:nvPr>
        </p:nvSpPr>
        <p:spPr>
          <a:xfrm>
            <a:off x="1202919" y="1988515"/>
            <a:ext cx="9784080" cy="3624885"/>
          </a:xfrm>
        </p:spPr>
        <p:txBody>
          <a:bodyPr>
            <a:normAutofit/>
          </a:bodyPr>
          <a:lstStyle/>
          <a:p>
            <a:pPr lvl="0">
              <a:lnSpc>
                <a:spcPct val="100000"/>
              </a:lnSpc>
              <a:spcBef>
                <a:spcPct val="20000"/>
              </a:spcBef>
              <a:spcAft>
                <a:spcPts val="0"/>
              </a:spcAft>
              <a:buClrTx/>
              <a:buFont typeface="Wingdings" panose="05000000000000000000" pitchFamily="2" charset="2"/>
              <a:buChar char="§"/>
            </a:pPr>
            <a:r>
              <a:rPr lang="fr-BE" sz="2000" dirty="0">
                <a:solidFill>
                  <a:srgbClr val="002060"/>
                </a:solidFill>
                <a:latin typeface="Montreal" pitchFamily="2" charset="0"/>
              </a:rPr>
              <a:t>Need for </a:t>
            </a:r>
            <a:r>
              <a:rPr lang="fr-BE" sz="2000" dirty="0">
                <a:solidFill>
                  <a:srgbClr val="002060"/>
                </a:solidFill>
                <a:latin typeface="Montreal-DemiBold" pitchFamily="2" charset="0"/>
              </a:rPr>
              <a:t>specific </a:t>
            </a:r>
            <a:r>
              <a:rPr lang="fr-BE" sz="2000" dirty="0" smtClean="0">
                <a:solidFill>
                  <a:srgbClr val="002060"/>
                </a:solidFill>
                <a:latin typeface="Montreal-DemiBold" pitchFamily="2" charset="0"/>
              </a:rPr>
              <a:t>measures</a:t>
            </a:r>
          </a:p>
          <a:p>
            <a:pPr lvl="0">
              <a:lnSpc>
                <a:spcPct val="100000"/>
              </a:lnSpc>
              <a:spcBef>
                <a:spcPct val="20000"/>
              </a:spcBef>
              <a:spcAft>
                <a:spcPts val="0"/>
              </a:spcAft>
              <a:buClrTx/>
              <a:buFont typeface="Wingdings" panose="05000000000000000000" pitchFamily="2" charset="2"/>
              <a:buChar char="§"/>
            </a:pPr>
            <a:endParaRPr lang="fr-BE" sz="2000" u="sng" dirty="0">
              <a:solidFill>
                <a:srgbClr val="002060"/>
              </a:solidFill>
              <a:latin typeface="Montreal-DemiBold" pitchFamily="2" charset="0"/>
            </a:endParaRPr>
          </a:p>
          <a:p>
            <a:pPr lvl="0">
              <a:lnSpc>
                <a:spcPct val="100000"/>
              </a:lnSpc>
              <a:spcBef>
                <a:spcPct val="20000"/>
              </a:spcBef>
              <a:spcAft>
                <a:spcPts val="0"/>
              </a:spcAft>
              <a:buClrTx/>
              <a:buFont typeface="Wingdings" panose="05000000000000000000" pitchFamily="2" charset="2"/>
              <a:buChar char="§"/>
            </a:pPr>
            <a:r>
              <a:rPr lang="fr-BE" sz="2000" dirty="0" smtClean="0">
                <a:solidFill>
                  <a:srgbClr val="002060"/>
                </a:solidFill>
                <a:latin typeface="Montreal" pitchFamily="2" charset="0"/>
              </a:rPr>
              <a:t>C</a:t>
            </a:r>
            <a:r>
              <a:rPr lang="en-US" sz="2000" dirty="0" smtClean="0">
                <a:solidFill>
                  <a:srgbClr val="002060"/>
                </a:solidFill>
                <a:latin typeface="Montreal" pitchFamily="2" charset="0"/>
              </a:rPr>
              <a:t>f. Malta report: transposition required at 3 levels:</a:t>
            </a:r>
          </a:p>
          <a:p>
            <a:pPr lvl="0">
              <a:lnSpc>
                <a:spcPct val="100000"/>
              </a:lnSpc>
              <a:spcBef>
                <a:spcPct val="20000"/>
              </a:spcBef>
              <a:spcAft>
                <a:spcPts val="0"/>
              </a:spcAft>
              <a:buClrTx/>
              <a:buFont typeface="Wingdings" panose="05000000000000000000" pitchFamily="2" charset="2"/>
              <a:buChar char="§"/>
            </a:pPr>
            <a:endParaRPr lang="en-US" sz="2000" dirty="0" smtClean="0">
              <a:solidFill>
                <a:srgbClr val="002060"/>
              </a:solidFill>
              <a:latin typeface="Montreal" pitchFamily="2" charset="0"/>
            </a:endParaRPr>
          </a:p>
          <a:p>
            <a:pPr marL="800100" lvl="1" indent="-342900">
              <a:lnSpc>
                <a:spcPct val="100000"/>
              </a:lnSpc>
              <a:spcBef>
                <a:spcPct val="20000"/>
              </a:spcBef>
              <a:spcAft>
                <a:spcPts val="0"/>
              </a:spcAft>
              <a:buClrTx/>
              <a:buFont typeface="Wingdings" panose="05000000000000000000" pitchFamily="2" charset="2"/>
              <a:buChar char="§"/>
            </a:pPr>
            <a:r>
              <a:rPr lang="en-US" dirty="0" smtClean="0">
                <a:solidFill>
                  <a:srgbClr val="002060"/>
                </a:solidFill>
                <a:latin typeface="Montreal-DemiBold" pitchFamily="2" charset="0"/>
              </a:rPr>
              <a:t>Substantive law: </a:t>
            </a:r>
            <a:r>
              <a:rPr lang="en-US" dirty="0" smtClean="0">
                <a:solidFill>
                  <a:srgbClr val="002060"/>
                </a:solidFill>
                <a:latin typeface="Montreal" pitchFamily="2" charset="0"/>
              </a:rPr>
              <a:t>victim identification must be a priority</a:t>
            </a:r>
          </a:p>
          <a:p>
            <a:pPr marL="800100" lvl="1" indent="-342900">
              <a:lnSpc>
                <a:spcPct val="100000"/>
              </a:lnSpc>
              <a:spcBef>
                <a:spcPct val="20000"/>
              </a:spcBef>
              <a:spcAft>
                <a:spcPts val="0"/>
              </a:spcAft>
              <a:buClrTx/>
              <a:buFont typeface="Wingdings" panose="05000000000000000000" pitchFamily="2" charset="2"/>
              <a:buChar char="§"/>
            </a:pPr>
            <a:r>
              <a:rPr lang="en-US" dirty="0" smtClean="0">
                <a:solidFill>
                  <a:srgbClr val="002060"/>
                </a:solidFill>
                <a:latin typeface="Montreal-DemiBold" pitchFamily="2" charset="0"/>
              </a:rPr>
              <a:t>Procedural law: </a:t>
            </a:r>
            <a:r>
              <a:rPr lang="en-US" dirty="0" smtClean="0">
                <a:solidFill>
                  <a:srgbClr val="002060"/>
                </a:solidFill>
                <a:latin typeface="Montreal" pitchFamily="2" charset="0"/>
              </a:rPr>
              <a:t>framework to enable investigators to specifically work on identification</a:t>
            </a:r>
          </a:p>
          <a:p>
            <a:pPr marL="800100" lvl="1" indent="-342900">
              <a:lnSpc>
                <a:spcPct val="100000"/>
              </a:lnSpc>
              <a:spcBef>
                <a:spcPct val="20000"/>
              </a:spcBef>
              <a:spcAft>
                <a:spcPts val="0"/>
              </a:spcAft>
              <a:buClrTx/>
              <a:buFont typeface="Wingdings" panose="05000000000000000000" pitchFamily="2" charset="2"/>
              <a:buChar char="§"/>
            </a:pPr>
            <a:r>
              <a:rPr lang="en-US" dirty="0" smtClean="0">
                <a:solidFill>
                  <a:srgbClr val="002060"/>
                </a:solidFill>
                <a:latin typeface="Montreal-DemiBold" pitchFamily="2" charset="0"/>
              </a:rPr>
              <a:t>Necessary support: </a:t>
            </a:r>
            <a:r>
              <a:rPr lang="en-US" dirty="0" smtClean="0">
                <a:solidFill>
                  <a:srgbClr val="002060"/>
                </a:solidFill>
                <a:latin typeface="Montreal" pitchFamily="2" charset="0"/>
              </a:rPr>
              <a:t>technologies, manpower, financial</a:t>
            </a:r>
            <a:endParaRPr lang="en-US" sz="2000" dirty="0">
              <a:solidFill>
                <a:srgbClr val="002060"/>
              </a:solidFill>
            </a:endParaRPr>
          </a:p>
        </p:txBody>
      </p:sp>
    </p:spTree>
    <p:extLst>
      <p:ext uri="{BB962C8B-B14F-4D97-AF65-F5344CB8AC3E}">
        <p14:creationId xmlns:p14="http://schemas.microsoft.com/office/powerpoint/2010/main" val="1352248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364320"/>
          </a:xfrm>
        </p:spPr>
        <p:txBody>
          <a:bodyPr>
            <a:normAutofit/>
          </a:bodyPr>
          <a:lstStyle/>
          <a:p>
            <a:pPr>
              <a:lnSpc>
                <a:spcPct val="100000"/>
              </a:lnSpc>
            </a:pPr>
            <a:r>
              <a:rPr lang="nl-BE" cap="none" dirty="0">
                <a:solidFill>
                  <a:srgbClr val="2C2C2C"/>
                </a:solidFill>
                <a:latin typeface="Montreal-Heavy" pitchFamily="2" charset="0"/>
              </a:rPr>
              <a:t>Topic 4: Victim </a:t>
            </a:r>
            <a:r>
              <a:rPr lang="nl-BE" cap="none" dirty="0" smtClean="0">
                <a:solidFill>
                  <a:srgbClr val="2C2C2C"/>
                </a:solidFill>
                <a:latin typeface="Montreal-Heavy" pitchFamily="2" charset="0"/>
              </a:rPr>
              <a:t>Identification </a:t>
            </a:r>
            <a:r>
              <a:rPr lang="nl-BE" cap="none" dirty="0" smtClean="0">
                <a:solidFill>
                  <a:srgbClr val="2C2C2C"/>
                </a:solidFill>
                <a:latin typeface="Montreal-DemiBold" pitchFamily="2" charset="0"/>
              </a:rPr>
              <a:t>Article 15(4)(2)</a:t>
            </a:r>
            <a:endParaRPr lang="en-US" dirty="0"/>
          </a:p>
        </p:txBody>
      </p:sp>
      <p:sp>
        <p:nvSpPr>
          <p:cNvPr id="3" name="Content Placeholder 2"/>
          <p:cNvSpPr>
            <a:spLocks noGrp="1"/>
          </p:cNvSpPr>
          <p:nvPr>
            <p:ph idx="1"/>
          </p:nvPr>
        </p:nvSpPr>
        <p:spPr>
          <a:xfrm>
            <a:off x="1202918" y="1648496"/>
            <a:ext cx="10051235" cy="4418195"/>
          </a:xfrm>
        </p:spPr>
        <p:txBody>
          <a:bodyPr>
            <a:noAutofit/>
          </a:bodyPr>
          <a:lstStyle/>
          <a:p>
            <a:pPr>
              <a:lnSpc>
                <a:spcPct val="100000"/>
              </a:lnSpc>
              <a:spcBef>
                <a:spcPct val="20000"/>
              </a:spcBef>
              <a:spcAft>
                <a:spcPts val="0"/>
              </a:spcAft>
              <a:buClrTx/>
              <a:buFont typeface="Wingdings" panose="05000000000000000000" pitchFamily="2" charset="2"/>
              <a:buChar char="§"/>
            </a:pPr>
            <a:r>
              <a:rPr lang="fr-BE" sz="2000" dirty="0">
                <a:solidFill>
                  <a:srgbClr val="002060"/>
                </a:solidFill>
                <a:latin typeface="Montreal" pitchFamily="2" charset="0"/>
              </a:rPr>
              <a:t>Important </a:t>
            </a:r>
            <a:r>
              <a:rPr lang="fr-BE" sz="2000" dirty="0" err="1">
                <a:solidFill>
                  <a:srgbClr val="002060"/>
                </a:solidFill>
                <a:latin typeface="Montreal" pitchFamily="2" charset="0"/>
              </a:rPr>
              <a:t>role</a:t>
            </a:r>
            <a:r>
              <a:rPr lang="fr-BE" sz="2000" dirty="0">
                <a:solidFill>
                  <a:srgbClr val="002060"/>
                </a:solidFill>
                <a:latin typeface="Montreal" pitchFamily="2" charset="0"/>
              </a:rPr>
              <a:t> of international </a:t>
            </a:r>
            <a:r>
              <a:rPr lang="fr-BE" sz="2000" dirty="0" err="1">
                <a:solidFill>
                  <a:srgbClr val="002060"/>
                </a:solidFill>
                <a:latin typeface="Montreal" pitchFamily="2" charset="0"/>
              </a:rPr>
              <a:t>cooperation</a:t>
            </a:r>
            <a:r>
              <a:rPr lang="fr-BE" sz="2000" dirty="0">
                <a:solidFill>
                  <a:srgbClr val="002060"/>
                </a:solidFill>
                <a:latin typeface="Montreal" pitchFamily="2" charset="0"/>
              </a:rPr>
              <a:t>: </a:t>
            </a:r>
            <a:endParaRPr lang="fr-BE" sz="2000" dirty="0" smtClean="0">
              <a:solidFill>
                <a:srgbClr val="002060"/>
              </a:solidFill>
              <a:latin typeface="Montreal" pitchFamily="2" charset="0"/>
            </a:endParaRPr>
          </a:p>
          <a:p>
            <a:pPr marL="1028700" lvl="1" indent="-571500">
              <a:lnSpc>
                <a:spcPct val="100000"/>
              </a:lnSpc>
              <a:spcBef>
                <a:spcPct val="20000"/>
              </a:spcBef>
              <a:spcAft>
                <a:spcPts val="0"/>
              </a:spcAft>
              <a:buClrTx/>
              <a:buFont typeface="Wingdings" panose="05000000000000000000" pitchFamily="2" charset="2"/>
              <a:buChar char="§"/>
            </a:pPr>
            <a:r>
              <a:rPr lang="fr-BE" dirty="0" smtClean="0">
                <a:solidFill>
                  <a:srgbClr val="002060"/>
                </a:solidFill>
                <a:latin typeface="Montreal" pitchFamily="2" charset="0"/>
              </a:rPr>
              <a:t>Interpol </a:t>
            </a:r>
            <a:r>
              <a:rPr lang="fr-BE" dirty="0">
                <a:solidFill>
                  <a:srgbClr val="002060"/>
                </a:solidFill>
                <a:latin typeface="Montreal" pitchFamily="2" charset="0"/>
              </a:rPr>
              <a:t>ICSE </a:t>
            </a:r>
            <a:r>
              <a:rPr lang="fr-BE" dirty="0" err="1" smtClean="0">
                <a:solidFill>
                  <a:srgbClr val="002060"/>
                </a:solidFill>
                <a:latin typeface="Montreal" pitchFamily="2" charset="0"/>
              </a:rPr>
              <a:t>database</a:t>
            </a:r>
            <a:r>
              <a:rPr lang="fr-BE" dirty="0" smtClean="0">
                <a:solidFill>
                  <a:srgbClr val="002060"/>
                </a:solidFill>
                <a:latin typeface="Montreal" pitchFamily="2" charset="0"/>
              </a:rPr>
              <a:t> </a:t>
            </a:r>
            <a:r>
              <a:rPr lang="fr-BE" dirty="0" err="1" smtClean="0">
                <a:solidFill>
                  <a:srgbClr val="002060"/>
                </a:solidFill>
                <a:latin typeface="Montreal" pitchFamily="2" charset="0"/>
              </a:rPr>
              <a:t>referred</a:t>
            </a:r>
            <a:r>
              <a:rPr lang="fr-BE" dirty="0" smtClean="0">
                <a:solidFill>
                  <a:srgbClr val="002060"/>
                </a:solidFill>
                <a:latin typeface="Montreal" pitchFamily="2" charset="0"/>
              </a:rPr>
              <a:t> to in13/27 </a:t>
            </a:r>
            <a:r>
              <a:rPr lang="fr-BE" dirty="0">
                <a:solidFill>
                  <a:srgbClr val="002060"/>
                </a:solidFill>
                <a:latin typeface="Montreal" pitchFamily="2" charset="0"/>
              </a:rPr>
              <a:t>reports </a:t>
            </a:r>
          </a:p>
          <a:p>
            <a:pPr marL="1028700" lvl="1" indent="-571500">
              <a:lnSpc>
                <a:spcPct val="100000"/>
              </a:lnSpc>
              <a:spcBef>
                <a:spcPct val="20000"/>
              </a:spcBef>
              <a:spcAft>
                <a:spcPts val="0"/>
              </a:spcAft>
              <a:buClrTx/>
              <a:buFont typeface="Wingdings" panose="05000000000000000000" pitchFamily="2" charset="2"/>
              <a:buChar char="§"/>
            </a:pPr>
            <a:r>
              <a:rPr lang="fr-BE" dirty="0" smtClean="0">
                <a:solidFill>
                  <a:srgbClr val="002060"/>
                </a:solidFill>
                <a:latin typeface="Montreal" pitchFamily="2" charset="0"/>
              </a:rPr>
              <a:t>Participation to Europol </a:t>
            </a:r>
            <a:r>
              <a:rPr lang="fr-BE" dirty="0">
                <a:solidFill>
                  <a:srgbClr val="002060"/>
                </a:solidFill>
                <a:latin typeface="Montreal" pitchFamily="2" charset="0"/>
              </a:rPr>
              <a:t>VIDTF </a:t>
            </a:r>
            <a:r>
              <a:rPr lang="fr-BE" dirty="0" smtClean="0">
                <a:solidFill>
                  <a:srgbClr val="002060"/>
                </a:solidFill>
                <a:latin typeface="Montreal" pitchFamily="2" charset="0"/>
              </a:rPr>
              <a:t>3-14/11/14: DE,ES,FR,NL,SE,UK</a:t>
            </a:r>
            <a:endParaRPr lang="fr-BE" dirty="0">
              <a:solidFill>
                <a:srgbClr val="002060"/>
              </a:solidFill>
              <a:latin typeface="Montreal" pitchFamily="2" charset="0"/>
            </a:endParaRPr>
          </a:p>
          <a:p>
            <a:pPr marL="1028700" lvl="1" indent="-571500">
              <a:lnSpc>
                <a:spcPct val="100000"/>
              </a:lnSpc>
              <a:spcBef>
                <a:spcPct val="20000"/>
              </a:spcBef>
              <a:spcAft>
                <a:spcPts val="0"/>
              </a:spcAft>
              <a:buClrTx/>
              <a:buFont typeface="Wingdings" panose="05000000000000000000" pitchFamily="2" charset="2"/>
              <a:buChar char="§"/>
            </a:pPr>
            <a:r>
              <a:rPr lang="fr-BE" dirty="0" err="1" smtClean="0">
                <a:solidFill>
                  <a:srgbClr val="002060"/>
                </a:solidFill>
                <a:latin typeface="Montreal" pitchFamily="2" charset="0"/>
              </a:rPr>
              <a:t>Finland</a:t>
            </a:r>
            <a:r>
              <a:rPr lang="fr-BE" dirty="0" smtClean="0">
                <a:solidFill>
                  <a:srgbClr val="002060"/>
                </a:solidFill>
                <a:latin typeface="Montreal" pitchFamily="2" charset="0"/>
              </a:rPr>
              <a:t> report:  </a:t>
            </a:r>
            <a:r>
              <a:rPr lang="fr-BE" dirty="0" err="1">
                <a:solidFill>
                  <a:srgbClr val="002060"/>
                </a:solidFill>
                <a:latin typeface="Montreal" pitchFamily="2" charset="0"/>
              </a:rPr>
              <a:t>n</a:t>
            </a:r>
            <a:r>
              <a:rPr lang="fr-BE" dirty="0" err="1" smtClean="0">
                <a:solidFill>
                  <a:srgbClr val="002060"/>
                </a:solidFill>
                <a:latin typeface="Montreal" pitchFamily="2" charset="0"/>
              </a:rPr>
              <a:t>eed</a:t>
            </a:r>
            <a:r>
              <a:rPr lang="fr-BE" dirty="0" smtClean="0">
                <a:solidFill>
                  <a:srgbClr val="002060"/>
                </a:solidFill>
                <a:latin typeface="Montreal" pitchFamily="2" charset="0"/>
              </a:rPr>
              <a:t> </a:t>
            </a:r>
            <a:r>
              <a:rPr lang="fr-BE" dirty="0">
                <a:solidFill>
                  <a:srgbClr val="002060"/>
                </a:solidFill>
                <a:latin typeface="Montreal" pitchFamily="2" charset="0"/>
              </a:rPr>
              <a:t>for national specialised </a:t>
            </a:r>
            <a:r>
              <a:rPr lang="fr-BE" dirty="0" err="1">
                <a:solidFill>
                  <a:srgbClr val="002060"/>
                </a:solidFill>
                <a:latin typeface="Montreal" pitchFamily="2" charset="0"/>
              </a:rPr>
              <a:t>investigative</a:t>
            </a:r>
            <a:r>
              <a:rPr lang="fr-BE" dirty="0">
                <a:solidFill>
                  <a:srgbClr val="002060"/>
                </a:solidFill>
                <a:latin typeface="Montreal" pitchFamily="2" charset="0"/>
              </a:rPr>
              <a:t> </a:t>
            </a:r>
            <a:r>
              <a:rPr lang="fr-BE" dirty="0" err="1" smtClean="0">
                <a:solidFill>
                  <a:srgbClr val="002060"/>
                </a:solidFill>
                <a:latin typeface="Montreal" pitchFamily="2" charset="0"/>
              </a:rPr>
              <a:t>units</a:t>
            </a:r>
            <a:endParaRPr lang="fr-BE" dirty="0" smtClean="0">
              <a:solidFill>
                <a:srgbClr val="002060"/>
              </a:solidFill>
              <a:latin typeface="Montreal" pitchFamily="2" charset="0"/>
            </a:endParaRPr>
          </a:p>
          <a:p>
            <a:pPr lvl="0">
              <a:lnSpc>
                <a:spcPct val="120000"/>
              </a:lnSpc>
              <a:spcBef>
                <a:spcPct val="20000"/>
              </a:spcBef>
              <a:spcAft>
                <a:spcPts val="0"/>
              </a:spcAft>
              <a:buClrTx/>
              <a:buFont typeface="Wingdings" panose="05000000000000000000" pitchFamily="2" charset="2"/>
              <a:buChar char="§"/>
            </a:pPr>
            <a:r>
              <a:rPr lang="fr-BE" sz="2000" dirty="0" smtClean="0">
                <a:solidFill>
                  <a:srgbClr val="002060"/>
                </a:solidFill>
                <a:latin typeface="Montreal" pitchFamily="2" charset="0"/>
              </a:rPr>
              <a:t>General </a:t>
            </a:r>
            <a:r>
              <a:rPr lang="fr-BE" sz="2000" dirty="0" err="1">
                <a:solidFill>
                  <a:srgbClr val="002060"/>
                </a:solidFill>
                <a:latin typeface="Montreal" pitchFamily="2" charset="0"/>
              </a:rPr>
              <a:t>criminal</a:t>
            </a:r>
            <a:r>
              <a:rPr lang="fr-BE" sz="2000" dirty="0">
                <a:solidFill>
                  <a:srgbClr val="002060"/>
                </a:solidFill>
                <a:latin typeface="Montreal" pitchFamily="2" charset="0"/>
              </a:rPr>
              <a:t> </a:t>
            </a:r>
            <a:r>
              <a:rPr lang="fr-BE" sz="2000" dirty="0" err="1" smtClean="0">
                <a:solidFill>
                  <a:srgbClr val="002060"/>
                </a:solidFill>
                <a:latin typeface="Montreal" pitchFamily="2" charset="0"/>
              </a:rPr>
              <a:t>procedure</a:t>
            </a:r>
            <a:r>
              <a:rPr lang="fr-BE" sz="2000" dirty="0" smtClean="0">
                <a:solidFill>
                  <a:srgbClr val="002060"/>
                </a:solidFill>
                <a:latin typeface="Montreal" pitchFamily="2" charset="0"/>
              </a:rPr>
              <a:t> for </a:t>
            </a:r>
            <a:r>
              <a:rPr lang="fr-BE" sz="2000" dirty="0" err="1" smtClean="0">
                <a:solidFill>
                  <a:srgbClr val="002060"/>
                </a:solidFill>
                <a:latin typeface="Montreal" pitchFamily="2" charset="0"/>
              </a:rPr>
              <a:t>many</a:t>
            </a:r>
            <a:r>
              <a:rPr lang="fr-BE" sz="2000" dirty="0" smtClean="0">
                <a:solidFill>
                  <a:srgbClr val="002060"/>
                </a:solidFill>
                <a:latin typeface="Montreal" pitchFamily="2" charset="0"/>
              </a:rPr>
              <a:t> MS, but </a:t>
            </a:r>
            <a:r>
              <a:rPr lang="fr-BE" sz="2000" dirty="0" err="1" smtClean="0">
                <a:solidFill>
                  <a:srgbClr val="002060"/>
                </a:solidFill>
                <a:latin typeface="Montreal" pitchFamily="2" charset="0"/>
              </a:rPr>
              <a:t>sometimes</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specific</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recent</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legislation</a:t>
            </a:r>
            <a:r>
              <a:rPr lang="fr-BE" sz="2000" dirty="0">
                <a:solidFill>
                  <a:srgbClr val="002060"/>
                </a:solidFill>
                <a:latin typeface="Montreal" pitchFamily="2" charset="0"/>
              </a:rPr>
              <a:t> </a:t>
            </a:r>
            <a:r>
              <a:rPr lang="fr-BE" sz="2000" dirty="0" smtClean="0">
                <a:solidFill>
                  <a:srgbClr val="002060"/>
                </a:solidFill>
                <a:latin typeface="Montreal" pitchFamily="2" charset="0"/>
              </a:rPr>
              <a:t>(CY and GR)</a:t>
            </a:r>
          </a:p>
          <a:p>
            <a:pPr lvl="0">
              <a:lnSpc>
                <a:spcPct val="100000"/>
              </a:lnSpc>
              <a:spcBef>
                <a:spcPct val="20000"/>
              </a:spcBef>
              <a:spcAft>
                <a:spcPts val="0"/>
              </a:spcAft>
              <a:buClrTx/>
              <a:buFont typeface="Wingdings" panose="05000000000000000000" pitchFamily="2" charset="2"/>
              <a:buChar char="§"/>
            </a:pPr>
            <a:r>
              <a:rPr lang="fr-BE" sz="2000" dirty="0" smtClean="0">
                <a:solidFill>
                  <a:srgbClr val="002060"/>
                </a:solidFill>
                <a:latin typeface="Montreal" pitchFamily="2" charset="0"/>
              </a:rPr>
              <a:t>Good practices</a:t>
            </a:r>
          </a:p>
          <a:p>
            <a:pPr marL="1028700" lvl="1" indent="-571500">
              <a:lnSpc>
                <a:spcPct val="100000"/>
              </a:lnSpc>
              <a:spcBef>
                <a:spcPct val="20000"/>
              </a:spcBef>
              <a:spcAft>
                <a:spcPts val="0"/>
              </a:spcAft>
              <a:buClrTx/>
              <a:buFont typeface="Wingdings" panose="05000000000000000000" pitchFamily="2" charset="2"/>
              <a:buChar char="§"/>
            </a:pPr>
            <a:r>
              <a:rPr lang="fr-BE" dirty="0" smtClean="0">
                <a:solidFill>
                  <a:srgbClr val="002060"/>
                </a:solidFill>
                <a:latin typeface="Montreal" pitchFamily="2" charset="0"/>
              </a:rPr>
              <a:t>Germany</a:t>
            </a:r>
            <a:endParaRPr lang="fr-BE" dirty="0">
              <a:solidFill>
                <a:srgbClr val="002060"/>
              </a:solidFill>
              <a:latin typeface="Montreal" pitchFamily="2" charset="0"/>
            </a:endParaRPr>
          </a:p>
          <a:p>
            <a:pPr marL="1028700" lvl="1" indent="-571500">
              <a:lnSpc>
                <a:spcPct val="100000"/>
              </a:lnSpc>
              <a:spcBef>
                <a:spcPct val="20000"/>
              </a:spcBef>
              <a:spcAft>
                <a:spcPts val="0"/>
              </a:spcAft>
              <a:buClrTx/>
              <a:buFont typeface="Wingdings" panose="05000000000000000000" pitchFamily="2" charset="2"/>
              <a:buChar char="§"/>
            </a:pPr>
            <a:r>
              <a:rPr lang="fr-BE" dirty="0" err="1">
                <a:solidFill>
                  <a:srgbClr val="002060"/>
                </a:solidFill>
                <a:latin typeface="Montreal" pitchFamily="2" charset="0"/>
              </a:rPr>
              <a:t>Netherlands</a:t>
            </a:r>
            <a:endParaRPr lang="fr-BE" dirty="0">
              <a:solidFill>
                <a:srgbClr val="002060"/>
              </a:solidFill>
              <a:latin typeface="Montreal" pitchFamily="2" charset="0"/>
            </a:endParaRPr>
          </a:p>
          <a:p>
            <a:pPr marL="1028700" lvl="1" indent="-571500">
              <a:lnSpc>
                <a:spcPct val="100000"/>
              </a:lnSpc>
              <a:spcBef>
                <a:spcPct val="20000"/>
              </a:spcBef>
              <a:spcAft>
                <a:spcPts val="0"/>
              </a:spcAft>
              <a:buClrTx/>
              <a:buFont typeface="Wingdings" panose="05000000000000000000" pitchFamily="2" charset="2"/>
              <a:buChar char="§"/>
            </a:pPr>
            <a:r>
              <a:rPr lang="fr-BE" dirty="0" err="1">
                <a:solidFill>
                  <a:srgbClr val="002060"/>
                </a:solidFill>
                <a:latin typeface="Montreal" pitchFamily="2" charset="0"/>
              </a:rPr>
              <a:t>Sweden</a:t>
            </a:r>
            <a:endParaRPr lang="fr-BE" dirty="0">
              <a:solidFill>
                <a:srgbClr val="002060"/>
              </a:solidFill>
              <a:latin typeface="Montreal" pitchFamily="2" charset="0"/>
            </a:endParaRPr>
          </a:p>
          <a:p>
            <a:pPr marL="1028700" lvl="1" indent="-571500">
              <a:lnSpc>
                <a:spcPct val="100000"/>
              </a:lnSpc>
              <a:spcBef>
                <a:spcPct val="20000"/>
              </a:spcBef>
              <a:spcAft>
                <a:spcPts val="0"/>
              </a:spcAft>
              <a:buClrTx/>
              <a:buFont typeface="Wingdings" panose="05000000000000000000" pitchFamily="2" charset="2"/>
              <a:buChar char="§"/>
            </a:pPr>
            <a:r>
              <a:rPr lang="fr-BE" dirty="0" smtClean="0">
                <a:solidFill>
                  <a:srgbClr val="002060"/>
                </a:solidFill>
                <a:latin typeface="Montreal" pitchFamily="2" charset="0"/>
              </a:rPr>
              <a:t>UK</a:t>
            </a:r>
            <a:endParaRPr lang="en-US" dirty="0"/>
          </a:p>
        </p:txBody>
      </p:sp>
    </p:spTree>
    <p:extLst>
      <p:ext uri="{BB962C8B-B14F-4D97-AF65-F5344CB8AC3E}">
        <p14:creationId xmlns:p14="http://schemas.microsoft.com/office/powerpoint/2010/main" val="3101397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325683"/>
          </a:xfrm>
        </p:spPr>
        <p:txBody>
          <a:bodyPr>
            <a:noAutofit/>
          </a:bodyPr>
          <a:lstStyle/>
          <a:p>
            <a:pPr lvl="0" defTabSz="457200">
              <a:lnSpc>
                <a:spcPct val="100000"/>
              </a:lnSpc>
              <a:spcBef>
                <a:spcPts val="0"/>
              </a:spcBef>
            </a:pPr>
            <a:r>
              <a:rPr lang="nl-BE" cap="none" dirty="0">
                <a:solidFill>
                  <a:schemeClr val="tx2">
                    <a:lumMod val="10000"/>
                  </a:schemeClr>
                </a:solidFill>
                <a:latin typeface="Montreal-Heavy" pitchFamily="2" charset="0"/>
              </a:rPr>
              <a:t>Topic </a:t>
            </a:r>
            <a:r>
              <a:rPr lang="nl-BE" cap="none" dirty="0" smtClean="0">
                <a:solidFill>
                  <a:schemeClr val="tx2">
                    <a:lumMod val="10000"/>
                  </a:schemeClr>
                </a:solidFill>
                <a:latin typeface="Montreal-Heavy" pitchFamily="2" charset="0"/>
              </a:rPr>
              <a:t>5: </a:t>
            </a:r>
            <a:r>
              <a:rPr lang="fr-FR" cap="none" dirty="0">
                <a:solidFill>
                  <a:schemeClr val="tx2">
                    <a:lumMod val="10000"/>
                  </a:schemeClr>
                </a:solidFill>
                <a:latin typeface="Montreal-Heavy" pitchFamily="2" charset="0"/>
              </a:rPr>
              <a:t>Extraterritorial </a:t>
            </a:r>
            <a:r>
              <a:rPr lang="fr-FR" cap="none" dirty="0" err="1" smtClean="0">
                <a:solidFill>
                  <a:schemeClr val="tx2">
                    <a:lumMod val="10000"/>
                  </a:schemeClr>
                </a:solidFill>
                <a:latin typeface="Montreal-Heavy" pitchFamily="2" charset="0"/>
              </a:rPr>
              <a:t>Jurisdiction</a:t>
            </a:r>
            <a:r>
              <a:rPr lang="fr-FR" cap="none" dirty="0" smtClean="0">
                <a:solidFill>
                  <a:schemeClr val="tx2">
                    <a:lumMod val="10000"/>
                  </a:schemeClr>
                </a:solidFill>
                <a:latin typeface="Montreal-Heavy" pitchFamily="2" charset="0"/>
              </a:rPr>
              <a:t> </a:t>
            </a:r>
            <a:r>
              <a:rPr lang="en-US" cap="none" dirty="0" smtClean="0">
                <a:solidFill>
                  <a:srgbClr val="2C2C2C"/>
                </a:solidFill>
                <a:latin typeface="Montreal-DemiBold" pitchFamily="2" charset="0"/>
              </a:rPr>
              <a:t>Article 17(1)</a:t>
            </a:r>
            <a:endParaRPr lang="en-US" dirty="0">
              <a:latin typeface="Montreal-DemiBold" pitchFamily="2" charset="0"/>
            </a:endParaRPr>
          </a:p>
        </p:txBody>
      </p:sp>
      <p:sp>
        <p:nvSpPr>
          <p:cNvPr id="3" name="Content Placeholder 2"/>
          <p:cNvSpPr>
            <a:spLocks noGrp="1"/>
          </p:cNvSpPr>
          <p:nvPr>
            <p:ph idx="1"/>
          </p:nvPr>
        </p:nvSpPr>
        <p:spPr>
          <a:xfrm>
            <a:off x="1202918" y="1700011"/>
            <a:ext cx="9362049" cy="4256963"/>
          </a:xfrm>
        </p:spPr>
        <p:txBody>
          <a:bodyPr>
            <a:noAutofit/>
          </a:bodyPr>
          <a:lstStyle/>
          <a:p>
            <a:pPr marL="0" indent="0" algn="just">
              <a:lnSpc>
                <a:spcPct val="100000"/>
              </a:lnSpc>
              <a:spcBef>
                <a:spcPts val="24"/>
              </a:spcBef>
              <a:buNone/>
            </a:pPr>
            <a:r>
              <a:rPr lang="en-AU" sz="2000" dirty="0" smtClean="0">
                <a:solidFill>
                  <a:srgbClr val="002060"/>
                </a:solidFill>
                <a:latin typeface="Montreal-DemiBold" pitchFamily="2" charset="0"/>
              </a:rPr>
              <a:t>1. Mandatory </a:t>
            </a:r>
            <a:r>
              <a:rPr lang="en-AU" sz="2000" dirty="0">
                <a:solidFill>
                  <a:srgbClr val="002060"/>
                </a:solidFill>
                <a:latin typeface="Montreal-DemiBold" pitchFamily="2" charset="0"/>
              </a:rPr>
              <a:t>provisions mostly </a:t>
            </a:r>
            <a:r>
              <a:rPr lang="en-AU" sz="2000" dirty="0" smtClean="0">
                <a:solidFill>
                  <a:srgbClr val="002060"/>
                </a:solidFill>
                <a:latin typeface="Montreal-DemiBold" pitchFamily="2" charset="0"/>
              </a:rPr>
              <a:t>transposed:</a:t>
            </a:r>
            <a:endParaRPr lang="en-AU" sz="2000" dirty="0">
              <a:solidFill>
                <a:srgbClr val="002060"/>
              </a:solidFill>
              <a:latin typeface="Montreal-DemiBold" pitchFamily="2" charset="0"/>
            </a:endParaRPr>
          </a:p>
          <a:p>
            <a:pPr algn="just">
              <a:lnSpc>
                <a:spcPct val="100000"/>
              </a:lnSpc>
              <a:spcBef>
                <a:spcPts val="24"/>
              </a:spcBef>
              <a:buFont typeface="Wingdings" panose="05000000000000000000" pitchFamily="2" charset="2"/>
              <a:buChar char="§"/>
            </a:pPr>
            <a:r>
              <a:rPr lang="en-AU" sz="2000" dirty="0" smtClean="0">
                <a:solidFill>
                  <a:srgbClr val="002060"/>
                </a:solidFill>
                <a:latin typeface="Montreal" pitchFamily="2" charset="0"/>
              </a:rPr>
              <a:t>- Offence </a:t>
            </a:r>
            <a:r>
              <a:rPr lang="en-AU" sz="2000" dirty="0">
                <a:solidFill>
                  <a:srgbClr val="002060"/>
                </a:solidFill>
                <a:latin typeface="Montreal" pitchFamily="2" charset="0"/>
              </a:rPr>
              <a:t>is committed in whole or part within their territory (Art.17.1.a)</a:t>
            </a:r>
          </a:p>
          <a:p>
            <a:pPr algn="just">
              <a:lnSpc>
                <a:spcPct val="100000"/>
              </a:lnSpc>
              <a:spcBef>
                <a:spcPts val="24"/>
              </a:spcBef>
              <a:buFont typeface="Wingdings" panose="05000000000000000000" pitchFamily="2" charset="2"/>
              <a:buChar char="§"/>
            </a:pPr>
            <a:r>
              <a:rPr lang="en-AU" sz="2000" dirty="0" smtClean="0">
                <a:solidFill>
                  <a:srgbClr val="002060"/>
                </a:solidFill>
                <a:latin typeface="Montreal" pitchFamily="2" charset="0"/>
              </a:rPr>
              <a:t>- Offender </a:t>
            </a:r>
            <a:r>
              <a:rPr lang="en-AU" sz="2000" dirty="0">
                <a:solidFill>
                  <a:srgbClr val="002060"/>
                </a:solidFill>
                <a:latin typeface="Montreal" pitchFamily="2" charset="0"/>
              </a:rPr>
              <a:t>is one of their nationals (Art.17.1.b)</a:t>
            </a:r>
          </a:p>
          <a:p>
            <a:pPr algn="just">
              <a:lnSpc>
                <a:spcPct val="100000"/>
              </a:lnSpc>
              <a:spcBef>
                <a:spcPts val="24"/>
              </a:spcBef>
              <a:buFont typeface="Wingdings" panose="05000000000000000000" pitchFamily="2" charset="2"/>
              <a:buChar char="§"/>
            </a:pPr>
            <a:r>
              <a:rPr lang="en-AU" sz="2000" dirty="0" smtClean="0">
                <a:solidFill>
                  <a:srgbClr val="002060"/>
                </a:solidFill>
                <a:latin typeface="Montreal" pitchFamily="2" charset="0"/>
              </a:rPr>
              <a:t>- Prosecution of offences committed by own national outside the territory is </a:t>
            </a:r>
            <a:r>
              <a:rPr lang="en-AU" sz="2000" dirty="0">
                <a:solidFill>
                  <a:srgbClr val="002060"/>
                </a:solidFill>
                <a:latin typeface="Montreal" pitchFamily="2" charset="0"/>
              </a:rPr>
              <a:t>not subordinated to a report made by the victim (Art.17.5</a:t>
            </a:r>
            <a:r>
              <a:rPr lang="en-AU" sz="2000" dirty="0" smtClean="0">
                <a:solidFill>
                  <a:srgbClr val="002060"/>
                </a:solidFill>
                <a:latin typeface="Montreal" pitchFamily="2" charset="0"/>
              </a:rPr>
              <a:t>)</a:t>
            </a:r>
          </a:p>
          <a:p>
            <a:pPr algn="just">
              <a:lnSpc>
                <a:spcPct val="100000"/>
              </a:lnSpc>
              <a:spcBef>
                <a:spcPts val="24"/>
              </a:spcBef>
              <a:buFont typeface="Wingdings" panose="05000000000000000000" pitchFamily="2" charset="2"/>
              <a:buChar char="§"/>
            </a:pPr>
            <a:endParaRPr lang="en-AU" sz="2000" dirty="0">
              <a:solidFill>
                <a:srgbClr val="002060"/>
              </a:solidFill>
              <a:latin typeface="Montreal" pitchFamily="2" charset="0"/>
            </a:endParaRPr>
          </a:p>
          <a:p>
            <a:pPr marL="0" indent="0" algn="just">
              <a:lnSpc>
                <a:spcPct val="100000"/>
              </a:lnSpc>
              <a:spcBef>
                <a:spcPts val="24"/>
              </a:spcBef>
              <a:buNone/>
            </a:pPr>
            <a:r>
              <a:rPr lang="en-AU" sz="2000" dirty="0" smtClean="0">
                <a:solidFill>
                  <a:srgbClr val="002060"/>
                </a:solidFill>
                <a:latin typeface="Montreal-DemiBold" pitchFamily="2" charset="0"/>
              </a:rPr>
              <a:t>2. Mandatory </a:t>
            </a:r>
            <a:r>
              <a:rPr lang="en-AU" sz="2000" dirty="0">
                <a:solidFill>
                  <a:srgbClr val="002060"/>
                </a:solidFill>
                <a:latin typeface="Montreal-DemiBold" pitchFamily="2" charset="0"/>
              </a:rPr>
              <a:t>provisions partially </a:t>
            </a:r>
            <a:r>
              <a:rPr lang="en-AU" sz="2000" dirty="0" smtClean="0">
                <a:solidFill>
                  <a:srgbClr val="002060"/>
                </a:solidFill>
                <a:latin typeface="Montreal-DemiBold" pitchFamily="2" charset="0"/>
              </a:rPr>
              <a:t>transposed:</a:t>
            </a:r>
          </a:p>
          <a:p>
            <a:pPr algn="just">
              <a:lnSpc>
                <a:spcPct val="100000"/>
              </a:lnSpc>
              <a:spcBef>
                <a:spcPts val="24"/>
              </a:spcBef>
              <a:buFont typeface="Wingdings" panose="05000000000000000000" pitchFamily="2" charset="2"/>
              <a:buChar char="§"/>
            </a:pPr>
            <a:r>
              <a:rPr lang="en-AU" sz="2000" dirty="0" smtClean="0">
                <a:solidFill>
                  <a:srgbClr val="002060"/>
                </a:solidFill>
                <a:latin typeface="Montreal" pitchFamily="2" charset="0"/>
              </a:rPr>
              <a:t>- Offence </a:t>
            </a:r>
            <a:r>
              <a:rPr lang="en-AU" sz="2000" dirty="0">
                <a:solidFill>
                  <a:srgbClr val="002060"/>
                </a:solidFill>
                <a:latin typeface="Montreal" pitchFamily="2" charset="0"/>
              </a:rPr>
              <a:t>is committed by means of technology accessed from their territory, whether or not based on it (Art.17.3) </a:t>
            </a:r>
            <a:endParaRPr lang="en-AU" sz="2000" dirty="0" smtClean="0">
              <a:solidFill>
                <a:srgbClr val="002060"/>
              </a:solidFill>
              <a:latin typeface="Montreal" pitchFamily="2" charset="0"/>
            </a:endParaRPr>
          </a:p>
          <a:p>
            <a:pPr algn="just">
              <a:lnSpc>
                <a:spcPct val="100000"/>
              </a:lnSpc>
              <a:spcBef>
                <a:spcPts val="24"/>
              </a:spcBef>
              <a:buFont typeface="Wingdings" panose="05000000000000000000" pitchFamily="2" charset="2"/>
              <a:buChar char="§"/>
            </a:pPr>
            <a:r>
              <a:rPr lang="en-AU" sz="2000" dirty="0" smtClean="0">
                <a:solidFill>
                  <a:srgbClr val="002060"/>
                </a:solidFill>
                <a:latin typeface="Montreal" pitchFamily="2" charset="0"/>
              </a:rPr>
              <a:t>- Prosecution </a:t>
            </a:r>
            <a:r>
              <a:rPr lang="en-AU" sz="2000" dirty="0">
                <a:solidFill>
                  <a:srgbClr val="002060"/>
                </a:solidFill>
                <a:latin typeface="Montreal" pitchFamily="2" charset="0"/>
              </a:rPr>
              <a:t>is not subordinated to the condition that the acts are a criminal offence at the place where they were performed (</a:t>
            </a:r>
            <a:r>
              <a:rPr lang="en-AU" sz="2000" dirty="0" smtClean="0">
                <a:solidFill>
                  <a:srgbClr val="002060"/>
                </a:solidFill>
                <a:latin typeface="Montreal" pitchFamily="2" charset="0"/>
              </a:rPr>
              <a:t>Art.17.4)</a:t>
            </a:r>
          </a:p>
          <a:p>
            <a:pPr marL="228600" lvl="1" indent="0" algn="just">
              <a:lnSpc>
                <a:spcPct val="100000"/>
              </a:lnSpc>
              <a:spcBef>
                <a:spcPts val="24"/>
              </a:spcBef>
              <a:buNone/>
            </a:pPr>
            <a:r>
              <a:rPr lang="en-AU" dirty="0" smtClean="0">
                <a:solidFill>
                  <a:srgbClr val="002060"/>
                </a:solidFill>
                <a:latin typeface="Montreal" pitchFamily="2" charset="0"/>
                <a:sym typeface="Wingdings"/>
              </a:rPr>
              <a:t>(Either </a:t>
            </a:r>
            <a:r>
              <a:rPr lang="en-AU" dirty="0">
                <a:solidFill>
                  <a:srgbClr val="002060"/>
                </a:solidFill>
                <a:latin typeface="Montreal" pitchFamily="2" charset="0"/>
                <a:sym typeface="Wingdings"/>
              </a:rPr>
              <a:t>MS have no provision or </a:t>
            </a:r>
            <a:r>
              <a:rPr lang="en-AU" dirty="0" smtClean="0">
                <a:solidFill>
                  <a:srgbClr val="002060"/>
                </a:solidFill>
                <a:latin typeface="Montreal" pitchFamily="2" charset="0"/>
                <a:sym typeface="Wingdings"/>
              </a:rPr>
              <a:t>provision subject to </a:t>
            </a:r>
            <a:r>
              <a:rPr lang="en-AU" dirty="0">
                <a:solidFill>
                  <a:srgbClr val="002060"/>
                </a:solidFill>
                <a:latin typeface="Montreal" pitchFamily="2" charset="0"/>
                <a:sym typeface="Wingdings"/>
              </a:rPr>
              <a:t>restrictive </a:t>
            </a:r>
            <a:r>
              <a:rPr lang="en-AU" dirty="0" smtClean="0">
                <a:solidFill>
                  <a:srgbClr val="002060"/>
                </a:solidFill>
                <a:latin typeface="Montreal" pitchFamily="2" charset="0"/>
                <a:sym typeface="Wingdings"/>
              </a:rPr>
              <a:t>conditions)</a:t>
            </a:r>
            <a:endParaRPr lang="en-US" sz="2000" dirty="0">
              <a:solidFill>
                <a:srgbClr val="002060"/>
              </a:solidFill>
            </a:endParaRPr>
          </a:p>
        </p:txBody>
      </p:sp>
    </p:spTree>
    <p:extLst>
      <p:ext uri="{BB962C8B-B14F-4D97-AF65-F5344CB8AC3E}">
        <p14:creationId xmlns:p14="http://schemas.microsoft.com/office/powerpoint/2010/main" val="207120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nl-BE" cap="none" dirty="0">
                <a:solidFill>
                  <a:srgbClr val="F2F2F2">
                    <a:lumMod val="10000"/>
                  </a:srgbClr>
                </a:solidFill>
                <a:latin typeface="Montreal-Heavy" pitchFamily="2" charset="0"/>
              </a:rPr>
              <a:t>Topic 5: </a:t>
            </a:r>
            <a:r>
              <a:rPr lang="fr-FR" cap="none" dirty="0">
                <a:solidFill>
                  <a:srgbClr val="F2F2F2">
                    <a:lumMod val="10000"/>
                  </a:srgbClr>
                </a:solidFill>
                <a:latin typeface="Montreal-Heavy" pitchFamily="2" charset="0"/>
              </a:rPr>
              <a:t>Extraterritorial </a:t>
            </a:r>
            <a:r>
              <a:rPr lang="fr-FR" cap="none" dirty="0" err="1">
                <a:solidFill>
                  <a:srgbClr val="F2F2F2">
                    <a:lumMod val="10000"/>
                  </a:srgbClr>
                </a:solidFill>
                <a:latin typeface="Montreal-Heavy" pitchFamily="2" charset="0"/>
              </a:rPr>
              <a:t>Jurisdiction</a:t>
            </a:r>
            <a:r>
              <a:rPr lang="fr-FR" cap="none" dirty="0">
                <a:solidFill>
                  <a:prstClr val="black"/>
                </a:solidFill>
                <a:latin typeface="Arial"/>
              </a:rPr>
              <a:t/>
            </a:r>
            <a:br>
              <a:rPr lang="fr-FR" cap="none" dirty="0">
                <a:solidFill>
                  <a:prstClr val="black"/>
                </a:solidFill>
                <a:latin typeface="Arial"/>
              </a:rPr>
            </a:br>
            <a:r>
              <a:rPr lang="en-US" cap="none" dirty="0">
                <a:solidFill>
                  <a:srgbClr val="2C2C2C"/>
                </a:solidFill>
                <a:latin typeface="Montreal-DemiBold" pitchFamily="2" charset="0"/>
              </a:rPr>
              <a:t>Article </a:t>
            </a:r>
            <a:r>
              <a:rPr lang="en-US" cap="none" dirty="0" smtClean="0">
                <a:solidFill>
                  <a:srgbClr val="2C2C2C"/>
                </a:solidFill>
                <a:latin typeface="Montreal-DemiBold" pitchFamily="2" charset="0"/>
              </a:rPr>
              <a:t>17(2)</a:t>
            </a:r>
            <a:endParaRPr lang="en-US" dirty="0"/>
          </a:p>
        </p:txBody>
      </p:sp>
      <p:sp>
        <p:nvSpPr>
          <p:cNvPr id="3" name="Content Placeholder 2"/>
          <p:cNvSpPr>
            <a:spLocks noGrp="1"/>
          </p:cNvSpPr>
          <p:nvPr>
            <p:ph idx="1"/>
          </p:nvPr>
        </p:nvSpPr>
        <p:spPr>
          <a:xfrm>
            <a:off x="1202919" y="1988515"/>
            <a:ext cx="10508434" cy="3832736"/>
          </a:xfrm>
        </p:spPr>
        <p:txBody>
          <a:bodyPr>
            <a:noAutofit/>
          </a:bodyPr>
          <a:lstStyle/>
          <a:p>
            <a:pPr marL="0" indent="0" defTabSz="457200">
              <a:lnSpc>
                <a:spcPct val="100000"/>
              </a:lnSpc>
              <a:spcBef>
                <a:spcPct val="20000"/>
              </a:spcBef>
              <a:spcAft>
                <a:spcPts val="0"/>
              </a:spcAft>
              <a:buClrTx/>
              <a:buNone/>
            </a:pPr>
            <a:endParaRPr lang="fr-FR" sz="2000" dirty="0" smtClean="0">
              <a:solidFill>
                <a:srgbClr val="002060"/>
              </a:solidFill>
              <a:latin typeface="Montreal-DemiBold" pitchFamily="2" charset="0"/>
            </a:endParaRPr>
          </a:p>
          <a:p>
            <a:pPr marL="0" indent="0" defTabSz="457200">
              <a:lnSpc>
                <a:spcPct val="100000"/>
              </a:lnSpc>
              <a:spcBef>
                <a:spcPct val="20000"/>
              </a:spcBef>
              <a:spcAft>
                <a:spcPts val="0"/>
              </a:spcAft>
              <a:buClrTx/>
              <a:buNone/>
            </a:pPr>
            <a:r>
              <a:rPr lang="fr-FR" sz="2000" dirty="0" smtClean="0">
                <a:solidFill>
                  <a:srgbClr val="002060"/>
                </a:solidFill>
                <a:latin typeface="Montreal-DemiBold" pitchFamily="2" charset="0"/>
              </a:rPr>
              <a:t>3. Limited </a:t>
            </a:r>
            <a:r>
              <a:rPr lang="fr-FR" sz="2000" dirty="0">
                <a:solidFill>
                  <a:srgbClr val="002060"/>
                </a:solidFill>
                <a:latin typeface="Montreal-DemiBold" pitchFamily="2" charset="0"/>
              </a:rPr>
              <a:t>transposition of the </a:t>
            </a:r>
            <a:r>
              <a:rPr lang="fr-FR" sz="2000" dirty="0" err="1" smtClean="0">
                <a:solidFill>
                  <a:srgbClr val="002060"/>
                </a:solidFill>
                <a:latin typeface="Montreal-DemiBold" pitchFamily="2" charset="0"/>
              </a:rPr>
              <a:t>optional</a:t>
            </a:r>
            <a:r>
              <a:rPr lang="fr-FR" sz="2000" dirty="0" smtClean="0">
                <a:solidFill>
                  <a:srgbClr val="002060"/>
                </a:solidFill>
                <a:latin typeface="Montreal-DemiBold" pitchFamily="2" charset="0"/>
              </a:rPr>
              <a:t> provision Art. 17 (2):</a:t>
            </a:r>
            <a:endParaRPr lang="fr-FR" sz="2000" dirty="0">
              <a:solidFill>
                <a:srgbClr val="002060"/>
              </a:solidFill>
              <a:latin typeface="Montreal-DemiBold" pitchFamily="2" charset="0"/>
            </a:endParaRPr>
          </a:p>
          <a:p>
            <a:pPr lvl="0" defTabSz="457200">
              <a:lnSpc>
                <a:spcPct val="100000"/>
              </a:lnSpc>
              <a:spcBef>
                <a:spcPct val="20000"/>
              </a:spcBef>
              <a:spcAft>
                <a:spcPts val="0"/>
              </a:spcAft>
              <a:buClrTx/>
              <a:buFont typeface="Wingdings" panose="05000000000000000000" pitchFamily="2" charset="2"/>
              <a:buChar char="§"/>
            </a:pPr>
            <a:r>
              <a:rPr lang="fr-FR" sz="2000" dirty="0" smtClean="0">
                <a:solidFill>
                  <a:srgbClr val="002060"/>
                </a:solidFill>
                <a:latin typeface="Montreal" pitchFamily="2" charset="0"/>
              </a:rPr>
              <a:t>the </a:t>
            </a:r>
            <a:r>
              <a:rPr lang="fr-FR" sz="2000" dirty="0" err="1">
                <a:solidFill>
                  <a:srgbClr val="002060"/>
                </a:solidFill>
                <a:latin typeface="Montreal" pitchFamily="2" charset="0"/>
              </a:rPr>
              <a:t>offence</a:t>
            </a:r>
            <a:r>
              <a:rPr lang="fr-FR" sz="2000" dirty="0">
                <a:solidFill>
                  <a:srgbClr val="002060"/>
                </a:solidFill>
                <a:latin typeface="Montreal" pitchFamily="2" charset="0"/>
              </a:rPr>
              <a:t> </a:t>
            </a:r>
            <a:r>
              <a:rPr lang="fr-FR" sz="2000" dirty="0" err="1">
                <a:solidFill>
                  <a:srgbClr val="002060"/>
                </a:solidFill>
                <a:latin typeface="Montreal" pitchFamily="2" charset="0"/>
              </a:rPr>
              <a:t>is</a:t>
            </a:r>
            <a:r>
              <a:rPr lang="fr-FR" sz="2000" dirty="0">
                <a:solidFill>
                  <a:srgbClr val="002060"/>
                </a:solidFill>
                <a:latin typeface="Montreal" pitchFamily="2" charset="0"/>
              </a:rPr>
              <a:t> </a:t>
            </a:r>
            <a:r>
              <a:rPr lang="fr-FR" sz="2000" dirty="0" err="1">
                <a:solidFill>
                  <a:srgbClr val="002060"/>
                </a:solidFill>
                <a:latin typeface="Montreal" pitchFamily="2" charset="0"/>
              </a:rPr>
              <a:t>committed</a:t>
            </a:r>
            <a:r>
              <a:rPr lang="fr-FR" sz="2000" dirty="0">
                <a:solidFill>
                  <a:srgbClr val="002060"/>
                </a:solidFill>
                <a:latin typeface="Montreal" pitchFamily="2" charset="0"/>
              </a:rPr>
              <a:t> </a:t>
            </a:r>
            <a:r>
              <a:rPr lang="fr-FR" sz="2000" dirty="0" err="1">
                <a:solidFill>
                  <a:srgbClr val="002060"/>
                </a:solidFill>
                <a:latin typeface="Montreal" pitchFamily="2" charset="0"/>
              </a:rPr>
              <a:t>against</a:t>
            </a:r>
            <a:r>
              <a:rPr lang="fr-FR" sz="2000" dirty="0">
                <a:solidFill>
                  <a:srgbClr val="002060"/>
                </a:solidFill>
                <a:latin typeface="Montreal" pitchFamily="2" charset="0"/>
              </a:rPr>
              <a:t> one of </a:t>
            </a:r>
            <a:r>
              <a:rPr lang="fr-FR" sz="2000" dirty="0" err="1">
                <a:solidFill>
                  <a:srgbClr val="002060"/>
                </a:solidFill>
                <a:latin typeface="Montreal" pitchFamily="2" charset="0"/>
              </a:rPr>
              <a:t>its</a:t>
            </a:r>
            <a:r>
              <a:rPr lang="fr-FR" sz="2000" dirty="0">
                <a:solidFill>
                  <a:srgbClr val="002060"/>
                </a:solidFill>
                <a:latin typeface="Montreal" pitchFamily="2" charset="0"/>
              </a:rPr>
              <a:t> </a:t>
            </a:r>
            <a:r>
              <a:rPr lang="fr-FR" sz="2000" dirty="0" err="1">
                <a:solidFill>
                  <a:srgbClr val="002060"/>
                </a:solidFill>
                <a:latin typeface="Montreal" pitchFamily="2" charset="0"/>
              </a:rPr>
              <a:t>nationals</a:t>
            </a:r>
            <a:r>
              <a:rPr lang="fr-FR" sz="2000" dirty="0">
                <a:solidFill>
                  <a:srgbClr val="002060"/>
                </a:solidFill>
                <a:latin typeface="Montreal" pitchFamily="2" charset="0"/>
              </a:rPr>
              <a:t> or a </a:t>
            </a:r>
            <a:r>
              <a:rPr lang="fr-FR" sz="2000" dirty="0" err="1">
                <a:solidFill>
                  <a:srgbClr val="002060"/>
                </a:solidFill>
                <a:latin typeface="Montreal" pitchFamily="2" charset="0"/>
              </a:rPr>
              <a:t>person</a:t>
            </a:r>
            <a:r>
              <a:rPr lang="fr-FR" sz="2000" dirty="0">
                <a:solidFill>
                  <a:srgbClr val="002060"/>
                </a:solidFill>
                <a:latin typeface="Montreal" pitchFamily="2" charset="0"/>
              </a:rPr>
              <a:t> </a:t>
            </a:r>
            <a:r>
              <a:rPr lang="fr-FR" sz="2000" dirty="0" err="1">
                <a:solidFill>
                  <a:srgbClr val="002060"/>
                </a:solidFill>
                <a:latin typeface="Montreal" pitchFamily="2" charset="0"/>
              </a:rPr>
              <a:t>who</a:t>
            </a:r>
            <a:r>
              <a:rPr lang="fr-FR" sz="2000" dirty="0">
                <a:solidFill>
                  <a:srgbClr val="002060"/>
                </a:solidFill>
                <a:latin typeface="Montreal" pitchFamily="2" charset="0"/>
              </a:rPr>
              <a:t> </a:t>
            </a:r>
            <a:r>
              <a:rPr lang="fr-FR" sz="2000" dirty="0" err="1">
                <a:solidFill>
                  <a:srgbClr val="002060"/>
                </a:solidFill>
                <a:latin typeface="Montreal" pitchFamily="2" charset="0"/>
              </a:rPr>
              <a:t>is</a:t>
            </a:r>
            <a:r>
              <a:rPr lang="fr-FR" sz="2000" dirty="0">
                <a:solidFill>
                  <a:srgbClr val="002060"/>
                </a:solidFill>
                <a:latin typeface="Montreal" pitchFamily="2" charset="0"/>
              </a:rPr>
              <a:t> an </a:t>
            </a:r>
            <a:r>
              <a:rPr lang="fr-FR" sz="2000" dirty="0" err="1">
                <a:solidFill>
                  <a:srgbClr val="002060"/>
                </a:solidFill>
                <a:latin typeface="Montreal" pitchFamily="2" charset="0"/>
              </a:rPr>
              <a:t>habitual</a:t>
            </a:r>
            <a:r>
              <a:rPr lang="fr-FR" sz="2000" dirty="0">
                <a:solidFill>
                  <a:srgbClr val="002060"/>
                </a:solidFill>
                <a:latin typeface="Montreal" pitchFamily="2" charset="0"/>
              </a:rPr>
              <a:t> </a:t>
            </a:r>
            <a:r>
              <a:rPr lang="fr-FR" sz="2000" dirty="0" err="1">
                <a:solidFill>
                  <a:srgbClr val="002060"/>
                </a:solidFill>
                <a:latin typeface="Montreal" pitchFamily="2" charset="0"/>
              </a:rPr>
              <a:t>resident</a:t>
            </a:r>
            <a:endParaRPr lang="fr-FR" sz="2000" dirty="0">
              <a:solidFill>
                <a:srgbClr val="002060"/>
              </a:solidFill>
              <a:latin typeface="Montreal" pitchFamily="2" charset="0"/>
            </a:endParaRPr>
          </a:p>
          <a:p>
            <a:pPr lvl="0" defTabSz="457200">
              <a:lnSpc>
                <a:spcPct val="100000"/>
              </a:lnSpc>
              <a:spcBef>
                <a:spcPct val="20000"/>
              </a:spcBef>
              <a:spcAft>
                <a:spcPts val="0"/>
              </a:spcAft>
              <a:buClrTx/>
              <a:buFont typeface="Wingdings" panose="05000000000000000000" pitchFamily="2" charset="2"/>
              <a:buChar char="§"/>
            </a:pPr>
            <a:r>
              <a:rPr lang="fr-FR" sz="2000" dirty="0" smtClean="0">
                <a:solidFill>
                  <a:srgbClr val="002060"/>
                </a:solidFill>
                <a:latin typeface="Montreal" pitchFamily="2" charset="0"/>
              </a:rPr>
              <a:t>in </a:t>
            </a:r>
            <a:r>
              <a:rPr lang="fr-FR" sz="2000" dirty="0" err="1">
                <a:solidFill>
                  <a:srgbClr val="002060"/>
                </a:solidFill>
                <a:latin typeface="Montreal" pitchFamily="2" charset="0"/>
              </a:rPr>
              <a:t>its</a:t>
            </a:r>
            <a:r>
              <a:rPr lang="fr-FR" sz="2000" dirty="0">
                <a:solidFill>
                  <a:srgbClr val="002060"/>
                </a:solidFill>
                <a:latin typeface="Montreal" pitchFamily="2" charset="0"/>
              </a:rPr>
              <a:t> </a:t>
            </a:r>
            <a:r>
              <a:rPr lang="fr-FR" sz="2000" dirty="0" err="1" smtClean="0">
                <a:solidFill>
                  <a:srgbClr val="002060"/>
                </a:solidFill>
                <a:latin typeface="Montreal" pitchFamily="2" charset="0"/>
              </a:rPr>
              <a:t>territory</a:t>
            </a:r>
            <a:r>
              <a:rPr lang="fr-FR" sz="2000" dirty="0" smtClean="0">
                <a:solidFill>
                  <a:srgbClr val="002060"/>
                </a:solidFill>
                <a:latin typeface="Montreal" pitchFamily="2" charset="0"/>
              </a:rPr>
              <a:t>: 7/27</a:t>
            </a:r>
            <a:r>
              <a:rPr lang="fr-FR" sz="2000" dirty="0">
                <a:solidFill>
                  <a:srgbClr val="002060"/>
                </a:solidFill>
                <a:latin typeface="Montreal" pitchFamily="2" charset="0"/>
              </a:rPr>
              <a:t> </a:t>
            </a:r>
          </a:p>
          <a:p>
            <a:pPr lvl="0" defTabSz="457200">
              <a:lnSpc>
                <a:spcPct val="100000"/>
              </a:lnSpc>
              <a:spcBef>
                <a:spcPct val="20000"/>
              </a:spcBef>
              <a:spcAft>
                <a:spcPts val="0"/>
              </a:spcAft>
              <a:buClrTx/>
              <a:buFont typeface="Wingdings" panose="05000000000000000000" pitchFamily="2" charset="2"/>
              <a:buChar char="§"/>
            </a:pPr>
            <a:r>
              <a:rPr lang="fr-FR" sz="2000" dirty="0" smtClean="0">
                <a:solidFill>
                  <a:srgbClr val="002060"/>
                </a:solidFill>
                <a:latin typeface="Montreal" pitchFamily="2" charset="0"/>
              </a:rPr>
              <a:t>the </a:t>
            </a:r>
            <a:r>
              <a:rPr lang="fr-FR" sz="2000" dirty="0" err="1">
                <a:solidFill>
                  <a:srgbClr val="002060"/>
                </a:solidFill>
                <a:latin typeface="Montreal" pitchFamily="2" charset="0"/>
              </a:rPr>
              <a:t>offender</a:t>
            </a:r>
            <a:r>
              <a:rPr lang="fr-FR" sz="2000" dirty="0">
                <a:solidFill>
                  <a:srgbClr val="002060"/>
                </a:solidFill>
                <a:latin typeface="Montreal" pitchFamily="2" charset="0"/>
              </a:rPr>
              <a:t> </a:t>
            </a:r>
            <a:r>
              <a:rPr lang="fr-FR" sz="2000" dirty="0" err="1">
                <a:solidFill>
                  <a:srgbClr val="002060"/>
                </a:solidFill>
                <a:latin typeface="Montreal" pitchFamily="2" charset="0"/>
              </a:rPr>
              <a:t>is</a:t>
            </a:r>
            <a:r>
              <a:rPr lang="fr-FR" sz="2000" dirty="0">
                <a:solidFill>
                  <a:srgbClr val="002060"/>
                </a:solidFill>
                <a:latin typeface="Montreal" pitchFamily="2" charset="0"/>
              </a:rPr>
              <a:t> an </a:t>
            </a:r>
            <a:r>
              <a:rPr lang="fr-FR" sz="2000" dirty="0" err="1">
                <a:solidFill>
                  <a:srgbClr val="002060"/>
                </a:solidFill>
                <a:latin typeface="Montreal" pitchFamily="2" charset="0"/>
              </a:rPr>
              <a:t>habitual</a:t>
            </a:r>
            <a:r>
              <a:rPr lang="fr-FR" sz="2000" dirty="0">
                <a:solidFill>
                  <a:srgbClr val="002060"/>
                </a:solidFill>
                <a:latin typeface="Montreal" pitchFamily="2" charset="0"/>
              </a:rPr>
              <a:t> </a:t>
            </a:r>
            <a:r>
              <a:rPr lang="fr-FR" sz="2000" dirty="0" err="1">
                <a:solidFill>
                  <a:srgbClr val="002060"/>
                </a:solidFill>
                <a:latin typeface="Montreal" pitchFamily="2" charset="0"/>
              </a:rPr>
              <a:t>resident</a:t>
            </a:r>
            <a:r>
              <a:rPr lang="fr-FR" sz="2000" dirty="0">
                <a:solidFill>
                  <a:srgbClr val="002060"/>
                </a:solidFill>
                <a:latin typeface="Montreal" pitchFamily="2" charset="0"/>
              </a:rPr>
              <a:t> in </a:t>
            </a:r>
            <a:r>
              <a:rPr lang="fr-FR" sz="2000" dirty="0" err="1">
                <a:solidFill>
                  <a:srgbClr val="002060"/>
                </a:solidFill>
                <a:latin typeface="Montreal" pitchFamily="2" charset="0"/>
              </a:rPr>
              <a:t>its</a:t>
            </a:r>
            <a:r>
              <a:rPr lang="fr-FR" sz="2000" dirty="0">
                <a:solidFill>
                  <a:srgbClr val="002060"/>
                </a:solidFill>
                <a:latin typeface="Montreal" pitchFamily="2" charset="0"/>
              </a:rPr>
              <a:t> </a:t>
            </a:r>
            <a:r>
              <a:rPr lang="fr-FR" sz="2000" dirty="0" err="1" smtClean="0">
                <a:solidFill>
                  <a:srgbClr val="002060"/>
                </a:solidFill>
                <a:latin typeface="Montreal" pitchFamily="2" charset="0"/>
              </a:rPr>
              <a:t>territory</a:t>
            </a:r>
            <a:r>
              <a:rPr lang="fr-FR" sz="2000" dirty="0" smtClean="0">
                <a:solidFill>
                  <a:srgbClr val="002060"/>
                </a:solidFill>
                <a:latin typeface="Montreal" pitchFamily="2" charset="0"/>
              </a:rPr>
              <a:t>: 13/27</a:t>
            </a:r>
            <a:endParaRPr lang="fr-FR" sz="2000" dirty="0">
              <a:solidFill>
                <a:srgbClr val="002060"/>
              </a:solidFill>
              <a:latin typeface="Montreal" pitchFamily="2" charset="0"/>
            </a:endParaRPr>
          </a:p>
          <a:p>
            <a:pPr defTabSz="457200">
              <a:lnSpc>
                <a:spcPct val="100000"/>
              </a:lnSpc>
              <a:spcBef>
                <a:spcPct val="20000"/>
              </a:spcBef>
              <a:spcAft>
                <a:spcPts val="0"/>
              </a:spcAft>
              <a:buClrTx/>
              <a:buFont typeface="Wingdings" panose="05000000000000000000" pitchFamily="2" charset="2"/>
              <a:buChar char="§"/>
            </a:pPr>
            <a:r>
              <a:rPr lang="fr-FR" sz="2000" dirty="0" smtClean="0">
                <a:solidFill>
                  <a:srgbClr val="002060"/>
                </a:solidFill>
                <a:latin typeface="Montreal" pitchFamily="2" charset="0"/>
              </a:rPr>
              <a:t>the </a:t>
            </a:r>
            <a:r>
              <a:rPr lang="fr-FR" sz="2000" dirty="0" err="1">
                <a:solidFill>
                  <a:srgbClr val="002060"/>
                </a:solidFill>
                <a:latin typeface="Montreal" pitchFamily="2" charset="0"/>
              </a:rPr>
              <a:t>offence</a:t>
            </a:r>
            <a:r>
              <a:rPr lang="fr-FR" sz="2000" dirty="0">
                <a:solidFill>
                  <a:srgbClr val="002060"/>
                </a:solidFill>
                <a:latin typeface="Montreal" pitchFamily="2" charset="0"/>
              </a:rPr>
              <a:t> </a:t>
            </a:r>
            <a:r>
              <a:rPr lang="fr-FR" sz="2000" dirty="0" err="1">
                <a:solidFill>
                  <a:srgbClr val="002060"/>
                </a:solidFill>
                <a:latin typeface="Montreal" pitchFamily="2" charset="0"/>
              </a:rPr>
              <a:t>is</a:t>
            </a:r>
            <a:r>
              <a:rPr lang="fr-FR" sz="2000" dirty="0">
                <a:solidFill>
                  <a:srgbClr val="002060"/>
                </a:solidFill>
                <a:latin typeface="Montreal" pitchFamily="2" charset="0"/>
              </a:rPr>
              <a:t> </a:t>
            </a:r>
            <a:r>
              <a:rPr lang="fr-FR" sz="2000" dirty="0" err="1">
                <a:solidFill>
                  <a:srgbClr val="002060"/>
                </a:solidFill>
                <a:latin typeface="Montreal" pitchFamily="2" charset="0"/>
              </a:rPr>
              <a:t>committed</a:t>
            </a:r>
            <a:r>
              <a:rPr lang="fr-FR" sz="2000" dirty="0">
                <a:solidFill>
                  <a:srgbClr val="002060"/>
                </a:solidFill>
                <a:latin typeface="Montreal" pitchFamily="2" charset="0"/>
              </a:rPr>
              <a:t> for the </a:t>
            </a:r>
            <a:r>
              <a:rPr lang="fr-FR" sz="2000" dirty="0" err="1">
                <a:solidFill>
                  <a:srgbClr val="002060"/>
                </a:solidFill>
                <a:latin typeface="Montreal" pitchFamily="2" charset="0"/>
              </a:rPr>
              <a:t>benefit</a:t>
            </a:r>
            <a:r>
              <a:rPr lang="fr-FR" sz="2000" dirty="0">
                <a:solidFill>
                  <a:srgbClr val="002060"/>
                </a:solidFill>
                <a:latin typeface="Montreal" pitchFamily="2" charset="0"/>
              </a:rPr>
              <a:t> of a </a:t>
            </a:r>
            <a:r>
              <a:rPr lang="fr-FR" sz="2000" dirty="0" err="1">
                <a:solidFill>
                  <a:srgbClr val="002060"/>
                </a:solidFill>
                <a:latin typeface="Montreal" pitchFamily="2" charset="0"/>
              </a:rPr>
              <a:t>legal</a:t>
            </a:r>
            <a:r>
              <a:rPr lang="fr-FR" sz="2000" dirty="0">
                <a:solidFill>
                  <a:srgbClr val="002060"/>
                </a:solidFill>
                <a:latin typeface="Montreal" pitchFamily="2" charset="0"/>
              </a:rPr>
              <a:t> </a:t>
            </a:r>
            <a:r>
              <a:rPr lang="fr-FR" sz="2000" dirty="0" err="1">
                <a:solidFill>
                  <a:srgbClr val="002060"/>
                </a:solidFill>
                <a:latin typeface="Montreal" pitchFamily="2" charset="0"/>
              </a:rPr>
              <a:t>person</a:t>
            </a:r>
            <a:r>
              <a:rPr lang="fr-FR" sz="2000" dirty="0">
                <a:solidFill>
                  <a:srgbClr val="002060"/>
                </a:solidFill>
                <a:latin typeface="Montreal" pitchFamily="2" charset="0"/>
              </a:rPr>
              <a:t> </a:t>
            </a:r>
            <a:r>
              <a:rPr lang="fr-FR" sz="2000" dirty="0" err="1">
                <a:solidFill>
                  <a:srgbClr val="002060"/>
                </a:solidFill>
                <a:latin typeface="Montreal" pitchFamily="2" charset="0"/>
              </a:rPr>
              <a:t>established</a:t>
            </a:r>
            <a:r>
              <a:rPr lang="fr-FR" sz="2000" dirty="0">
                <a:solidFill>
                  <a:srgbClr val="002060"/>
                </a:solidFill>
                <a:latin typeface="Montreal" pitchFamily="2" charset="0"/>
              </a:rPr>
              <a:t> in </a:t>
            </a:r>
            <a:r>
              <a:rPr lang="fr-FR" sz="2000" dirty="0" err="1">
                <a:solidFill>
                  <a:srgbClr val="002060"/>
                </a:solidFill>
                <a:latin typeface="Montreal" pitchFamily="2" charset="0"/>
              </a:rPr>
              <a:t>its</a:t>
            </a:r>
            <a:r>
              <a:rPr lang="fr-FR" sz="2000" dirty="0">
                <a:solidFill>
                  <a:srgbClr val="002060"/>
                </a:solidFill>
                <a:latin typeface="Montreal" pitchFamily="2" charset="0"/>
              </a:rPr>
              <a:t> </a:t>
            </a:r>
            <a:r>
              <a:rPr lang="fr-FR" sz="2000" dirty="0" err="1" smtClean="0">
                <a:solidFill>
                  <a:srgbClr val="002060"/>
                </a:solidFill>
                <a:latin typeface="Montreal" pitchFamily="2" charset="0"/>
              </a:rPr>
              <a:t>territory</a:t>
            </a:r>
            <a:r>
              <a:rPr lang="fr-FR" sz="2000" dirty="0" smtClean="0">
                <a:solidFill>
                  <a:srgbClr val="002060"/>
                </a:solidFill>
                <a:latin typeface="Montreal" pitchFamily="2" charset="0"/>
              </a:rPr>
              <a:t>: 13/27</a:t>
            </a:r>
            <a:r>
              <a:rPr lang="fr-FR" sz="2000" dirty="0">
                <a:solidFill>
                  <a:srgbClr val="002060"/>
                </a:solidFill>
                <a:latin typeface="Montreal" pitchFamily="2" charset="0"/>
              </a:rPr>
              <a:t>  </a:t>
            </a:r>
          </a:p>
          <a:p>
            <a:pPr lvl="0" defTabSz="457200">
              <a:lnSpc>
                <a:spcPct val="100000"/>
              </a:lnSpc>
              <a:spcBef>
                <a:spcPct val="20000"/>
              </a:spcBef>
              <a:spcAft>
                <a:spcPts val="0"/>
              </a:spcAft>
              <a:buClrTx/>
              <a:buFont typeface="Wingdings" panose="05000000000000000000" pitchFamily="2" charset="2"/>
              <a:buChar char="§"/>
            </a:pPr>
            <a:r>
              <a:rPr lang="fr-FR" sz="2000" dirty="0" err="1" smtClean="0">
                <a:solidFill>
                  <a:srgbClr val="002060"/>
                </a:solidFill>
                <a:latin typeface="Montreal" pitchFamily="2" charset="0"/>
              </a:rPr>
              <a:t>Need</a:t>
            </a:r>
            <a:r>
              <a:rPr lang="fr-FR" sz="2000" dirty="0" smtClean="0">
                <a:solidFill>
                  <a:srgbClr val="002060"/>
                </a:solidFill>
                <a:latin typeface="Montreal" pitchFamily="2" charset="0"/>
              </a:rPr>
              <a:t> </a:t>
            </a:r>
            <a:r>
              <a:rPr lang="fr-FR" sz="2000" dirty="0">
                <a:solidFill>
                  <a:srgbClr val="002060"/>
                </a:solidFill>
                <a:latin typeface="Montreal" pitchFamily="2" charset="0"/>
              </a:rPr>
              <a:t>for </a:t>
            </a:r>
            <a:r>
              <a:rPr lang="fr-FR" sz="2000" dirty="0" smtClean="0">
                <a:solidFill>
                  <a:srgbClr val="002060"/>
                </a:solidFill>
                <a:latin typeface="Montreal" pitchFamily="2" charset="0"/>
              </a:rPr>
              <a:t>harmonisation </a:t>
            </a:r>
            <a:r>
              <a:rPr lang="fr-FR" sz="2000" dirty="0">
                <a:solidFill>
                  <a:srgbClr val="002060"/>
                </a:solidFill>
                <a:latin typeface="Montreal" pitchFamily="2" charset="0"/>
              </a:rPr>
              <a:t>in the </a:t>
            </a:r>
            <a:r>
              <a:rPr lang="fr-FR" sz="2000" dirty="0" err="1">
                <a:solidFill>
                  <a:srgbClr val="002060"/>
                </a:solidFill>
                <a:latin typeface="Montreal" pitchFamily="2" charset="0"/>
              </a:rPr>
              <a:t>wording</a:t>
            </a:r>
            <a:r>
              <a:rPr lang="fr-FR" sz="2000" dirty="0">
                <a:solidFill>
                  <a:srgbClr val="002060"/>
                </a:solidFill>
                <a:latin typeface="Montreal" pitchFamily="2" charset="0"/>
              </a:rPr>
              <a:t> (permanent, </a:t>
            </a:r>
            <a:r>
              <a:rPr lang="fr-FR" sz="2000" dirty="0" err="1">
                <a:solidFill>
                  <a:srgbClr val="002060"/>
                </a:solidFill>
                <a:latin typeface="Montreal" pitchFamily="2" charset="0"/>
              </a:rPr>
              <a:t>habitual</a:t>
            </a:r>
            <a:r>
              <a:rPr lang="fr-FR" sz="2000" dirty="0">
                <a:solidFill>
                  <a:srgbClr val="002060"/>
                </a:solidFill>
                <a:latin typeface="Montreal" pitchFamily="2" charset="0"/>
              </a:rPr>
              <a:t>, </a:t>
            </a:r>
            <a:r>
              <a:rPr lang="fr-FR" sz="2000" dirty="0" err="1">
                <a:solidFill>
                  <a:srgbClr val="002060"/>
                </a:solidFill>
                <a:latin typeface="Montreal" pitchFamily="2" charset="0"/>
              </a:rPr>
              <a:t>ordinary</a:t>
            </a:r>
            <a:r>
              <a:rPr lang="fr-FR" sz="2000" dirty="0">
                <a:solidFill>
                  <a:srgbClr val="002060"/>
                </a:solidFill>
                <a:latin typeface="Montreal" pitchFamily="2" charset="0"/>
              </a:rPr>
              <a:t> </a:t>
            </a:r>
            <a:r>
              <a:rPr lang="fr-FR" sz="2000" dirty="0" err="1">
                <a:solidFill>
                  <a:srgbClr val="002060"/>
                </a:solidFill>
                <a:latin typeface="Montreal" pitchFamily="2" charset="0"/>
              </a:rPr>
              <a:t>resident</a:t>
            </a:r>
            <a:r>
              <a:rPr lang="fr-FR" sz="2000" dirty="0" smtClean="0">
                <a:solidFill>
                  <a:srgbClr val="002060"/>
                </a:solidFill>
                <a:latin typeface="Montreal" pitchFamily="2" charset="0"/>
              </a:rPr>
              <a:t>)</a:t>
            </a:r>
            <a:endParaRPr lang="fr-FR" sz="2000" dirty="0">
              <a:solidFill>
                <a:srgbClr val="002060"/>
              </a:solidFill>
              <a:latin typeface="Montreal" pitchFamily="2" charset="0"/>
            </a:endParaRPr>
          </a:p>
        </p:txBody>
      </p:sp>
    </p:spTree>
    <p:extLst>
      <p:ext uri="{BB962C8B-B14F-4D97-AF65-F5344CB8AC3E}">
        <p14:creationId xmlns:p14="http://schemas.microsoft.com/office/powerpoint/2010/main" val="3004369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cap="none" dirty="0">
                <a:solidFill>
                  <a:srgbClr val="F2F2F2">
                    <a:lumMod val="10000"/>
                  </a:srgbClr>
                </a:solidFill>
                <a:latin typeface="Montreal-Heavy" pitchFamily="2" charset="0"/>
              </a:rPr>
              <a:t>Topic </a:t>
            </a:r>
            <a:r>
              <a:rPr lang="nl-BE" cap="none" dirty="0" smtClean="0">
                <a:solidFill>
                  <a:srgbClr val="F2F2F2">
                    <a:lumMod val="10000"/>
                  </a:srgbClr>
                </a:solidFill>
                <a:latin typeface="Montreal-Heavy" pitchFamily="2" charset="0"/>
              </a:rPr>
              <a:t>6: Assistance, support and protection measures </a:t>
            </a:r>
            <a:r>
              <a:rPr lang="nl-BE" cap="none" dirty="0" smtClean="0">
                <a:solidFill>
                  <a:srgbClr val="F2F2F2">
                    <a:lumMod val="10000"/>
                  </a:srgbClr>
                </a:solidFill>
                <a:latin typeface="Montreal-DemiBold" pitchFamily="2" charset="0"/>
              </a:rPr>
              <a:t>Art. 18-20(1)</a:t>
            </a:r>
            <a:endParaRPr lang="fr-BE" dirty="0">
              <a:latin typeface="Montreal-DemiBold" pitchFamily="2" charset="0"/>
            </a:endParaRPr>
          </a:p>
        </p:txBody>
      </p:sp>
      <p:sp>
        <p:nvSpPr>
          <p:cNvPr id="3" name="Content Placeholder 2"/>
          <p:cNvSpPr>
            <a:spLocks noGrp="1"/>
          </p:cNvSpPr>
          <p:nvPr>
            <p:ph idx="1"/>
          </p:nvPr>
        </p:nvSpPr>
        <p:spPr>
          <a:xfrm>
            <a:off x="1202919" y="1792937"/>
            <a:ext cx="9784080" cy="3820464"/>
          </a:xfrm>
        </p:spPr>
        <p:txBody>
          <a:bodyPr>
            <a:noAutofit/>
          </a:bodyPr>
          <a:lstStyle/>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DemiBold" pitchFamily="2" charset="0"/>
              </a:rPr>
              <a:t>Most </a:t>
            </a:r>
            <a:r>
              <a:rPr lang="fr-FR" sz="1800" dirty="0" err="1" smtClean="0">
                <a:solidFill>
                  <a:srgbClr val="002060"/>
                </a:solidFill>
                <a:latin typeface="Montreal-DemiBold" pitchFamily="2" charset="0"/>
              </a:rPr>
              <a:t>regulated</a:t>
            </a:r>
            <a:r>
              <a:rPr lang="fr-FR" sz="1800" dirty="0" smtClean="0">
                <a:solidFill>
                  <a:srgbClr val="002060"/>
                </a:solidFill>
                <a:latin typeface="Montreal-DemiBold" pitchFamily="2" charset="0"/>
              </a:rPr>
              <a:t> provisions:</a:t>
            </a: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 19(1) </a:t>
            </a:r>
            <a:r>
              <a:rPr lang="fr-FR" sz="1800" dirty="0" err="1" smtClean="0">
                <a:solidFill>
                  <a:srgbClr val="002060"/>
                </a:solidFill>
                <a:latin typeface="Montreal" pitchFamily="2" charset="0"/>
              </a:rPr>
              <a:t>guaranteeing</a:t>
            </a:r>
            <a:r>
              <a:rPr lang="fr-FR" sz="1800" dirty="0" smtClean="0">
                <a:solidFill>
                  <a:srgbClr val="002060"/>
                </a:solidFill>
                <a:latin typeface="Montreal" pitchFamily="2" charset="0"/>
              </a:rPr>
              <a:t> protection for </a:t>
            </a:r>
            <a:r>
              <a:rPr lang="fr-FR" sz="1800" dirty="0" err="1" smtClean="0">
                <a:solidFill>
                  <a:srgbClr val="002060"/>
                </a:solidFill>
                <a:latin typeface="Montreal" pitchFamily="2" charset="0"/>
              </a:rPr>
              <a:t>children</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reporting</a:t>
            </a:r>
            <a:r>
              <a:rPr lang="fr-FR" sz="1800" dirty="0" smtClean="0">
                <a:solidFill>
                  <a:srgbClr val="002060"/>
                </a:solidFill>
                <a:latin typeface="Montreal" pitchFamily="2" charset="0"/>
              </a:rPr>
              <a:t> abuse</a:t>
            </a: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 20(1) </a:t>
            </a:r>
            <a:r>
              <a:rPr lang="fr-FR" sz="1800" dirty="0" err="1" smtClean="0">
                <a:solidFill>
                  <a:srgbClr val="002060"/>
                </a:solidFill>
                <a:latin typeface="Montreal" pitchFamily="2" charset="0"/>
              </a:rPr>
              <a:t>regarding</a:t>
            </a:r>
            <a:r>
              <a:rPr lang="fr-FR" sz="1800" dirty="0" smtClean="0">
                <a:solidFill>
                  <a:srgbClr val="002060"/>
                </a:solidFill>
                <a:latin typeface="Montreal" pitchFamily="2" charset="0"/>
              </a:rPr>
              <a:t> the </a:t>
            </a:r>
            <a:r>
              <a:rPr lang="fr-FR" sz="1800" dirty="0" err="1" smtClean="0">
                <a:solidFill>
                  <a:srgbClr val="002060"/>
                </a:solidFill>
                <a:latin typeface="Montreal" pitchFamily="2" charset="0"/>
              </a:rPr>
              <a:t>appointment</a:t>
            </a:r>
            <a:r>
              <a:rPr lang="fr-FR" sz="1800" dirty="0" smtClean="0">
                <a:solidFill>
                  <a:srgbClr val="002060"/>
                </a:solidFill>
                <a:latin typeface="Montreal" pitchFamily="2" charset="0"/>
              </a:rPr>
              <a:t> of a </a:t>
            </a:r>
            <a:r>
              <a:rPr lang="fr-FR" sz="1800" dirty="0" err="1" smtClean="0">
                <a:solidFill>
                  <a:srgbClr val="002060"/>
                </a:solidFill>
                <a:latin typeface="Montreal" pitchFamily="2" charset="0"/>
              </a:rPr>
              <a:t>special</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representative</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when</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conflict</a:t>
            </a:r>
            <a:r>
              <a:rPr lang="fr-FR" sz="1800" dirty="0" smtClean="0">
                <a:solidFill>
                  <a:srgbClr val="002060"/>
                </a:solidFill>
                <a:latin typeface="Montreal" pitchFamily="2" charset="0"/>
              </a:rPr>
              <a:t> of </a:t>
            </a:r>
            <a:r>
              <a:rPr lang="fr-FR" sz="1800" dirty="0" err="1" smtClean="0">
                <a:solidFill>
                  <a:srgbClr val="002060"/>
                </a:solidFill>
                <a:latin typeface="Montreal" pitchFamily="2" charset="0"/>
              </a:rPr>
              <a:t>interest</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with</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holder</a:t>
            </a:r>
            <a:r>
              <a:rPr lang="fr-FR" sz="1800" dirty="0" smtClean="0">
                <a:solidFill>
                  <a:srgbClr val="002060"/>
                </a:solidFill>
                <a:latin typeface="Montreal" pitchFamily="2" charset="0"/>
              </a:rPr>
              <a:t> of parental </a:t>
            </a:r>
            <a:r>
              <a:rPr lang="fr-FR" sz="1800" dirty="0" err="1" smtClean="0">
                <a:solidFill>
                  <a:srgbClr val="002060"/>
                </a:solidFill>
                <a:latin typeface="Montreal" pitchFamily="2" charset="0"/>
              </a:rPr>
              <a:t>responsibility</a:t>
            </a:r>
            <a:endParaRPr lang="fr-FR" sz="1800" dirty="0" smtClean="0">
              <a:solidFill>
                <a:srgbClr val="002060"/>
              </a:solidFill>
              <a:latin typeface="Montreal" pitchFamily="2" charset="0"/>
            </a:endParaRP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Art.20(3) f </a:t>
            </a:r>
            <a:r>
              <a:rPr lang="fr-FR" sz="1800" dirty="0" err="1" smtClean="0">
                <a:solidFill>
                  <a:srgbClr val="002060"/>
                </a:solidFill>
                <a:latin typeface="Montreal" pitchFamily="2" charset="0"/>
              </a:rPr>
              <a:t>regarding</a:t>
            </a:r>
            <a:r>
              <a:rPr lang="fr-FR" sz="1800" dirty="0" smtClean="0">
                <a:solidFill>
                  <a:srgbClr val="002060"/>
                </a:solidFill>
                <a:latin typeface="Montreal" pitchFamily="2" charset="0"/>
              </a:rPr>
              <a:t> right to </a:t>
            </a:r>
            <a:r>
              <a:rPr lang="fr-FR" sz="1800" dirty="0" err="1" smtClean="0">
                <a:solidFill>
                  <a:srgbClr val="002060"/>
                </a:solidFill>
                <a:latin typeface="Montreal" pitchFamily="2" charset="0"/>
              </a:rPr>
              <a:t>be</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accompanied</a:t>
            </a:r>
            <a:r>
              <a:rPr lang="fr-FR" sz="1800" dirty="0" smtClean="0">
                <a:solidFill>
                  <a:srgbClr val="002060"/>
                </a:solidFill>
                <a:latin typeface="Montreal" pitchFamily="2" charset="0"/>
              </a:rPr>
              <a:t> by </a:t>
            </a:r>
            <a:r>
              <a:rPr lang="fr-FR" sz="1800" dirty="0" err="1" smtClean="0">
                <a:solidFill>
                  <a:srgbClr val="002060"/>
                </a:solidFill>
                <a:latin typeface="Montreal" pitchFamily="2" charset="0"/>
              </a:rPr>
              <a:t>legal</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representative</a:t>
            </a:r>
            <a:r>
              <a:rPr lang="fr-FR" sz="1800" dirty="0" smtClean="0">
                <a:solidFill>
                  <a:srgbClr val="002060"/>
                </a:solidFill>
                <a:latin typeface="Montreal" pitchFamily="2" charset="0"/>
              </a:rPr>
              <a:t> or </a:t>
            </a:r>
            <a:r>
              <a:rPr lang="fr-FR" sz="1800" dirty="0" err="1" smtClean="0">
                <a:solidFill>
                  <a:srgbClr val="002060"/>
                </a:solidFill>
                <a:latin typeface="Montreal" pitchFamily="2" charset="0"/>
              </a:rPr>
              <a:t>adult</a:t>
            </a:r>
            <a:r>
              <a:rPr lang="fr-FR" sz="1800" dirty="0" smtClean="0">
                <a:solidFill>
                  <a:srgbClr val="002060"/>
                </a:solidFill>
                <a:latin typeface="Montreal" pitchFamily="2" charset="0"/>
              </a:rPr>
              <a:t> of </a:t>
            </a:r>
            <a:r>
              <a:rPr lang="fr-FR" sz="1800" dirty="0" err="1" smtClean="0">
                <a:solidFill>
                  <a:srgbClr val="002060"/>
                </a:solidFill>
                <a:latin typeface="Montreal" pitchFamily="2" charset="0"/>
              </a:rPr>
              <a:t>choice</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during</a:t>
            </a:r>
            <a:r>
              <a:rPr lang="fr-FR" sz="1800" dirty="0" smtClean="0">
                <a:solidFill>
                  <a:srgbClr val="002060"/>
                </a:solidFill>
                <a:latin typeface="Montreal" pitchFamily="2" charset="0"/>
              </a:rPr>
              <a:t> interview</a:t>
            </a:r>
          </a:p>
          <a:p>
            <a:pPr defTabSz="457200">
              <a:lnSpc>
                <a:spcPct val="100000"/>
              </a:lnSpc>
              <a:spcBef>
                <a:spcPct val="20000"/>
              </a:spcBef>
              <a:spcAft>
                <a:spcPts val="0"/>
              </a:spcAft>
              <a:buClrTx/>
              <a:buFont typeface="Wingdings" panose="05000000000000000000" pitchFamily="2" charset="2"/>
              <a:buChar char="§"/>
            </a:pPr>
            <a:r>
              <a:rPr lang="fr-FR" sz="1800" dirty="0" err="1" smtClean="0">
                <a:solidFill>
                  <a:srgbClr val="002060"/>
                </a:solidFill>
                <a:latin typeface="Montreal-DemiBold" pitchFamily="2" charset="0"/>
              </a:rPr>
              <a:t>Less</a:t>
            </a:r>
            <a:r>
              <a:rPr lang="fr-FR" sz="1800" dirty="0" smtClean="0">
                <a:solidFill>
                  <a:srgbClr val="002060"/>
                </a:solidFill>
                <a:latin typeface="Montreal-DemiBold" pitchFamily="2" charset="0"/>
              </a:rPr>
              <a:t> </a:t>
            </a:r>
            <a:r>
              <a:rPr lang="fr-FR" sz="1800" dirty="0" err="1" smtClean="0">
                <a:solidFill>
                  <a:srgbClr val="002060"/>
                </a:solidFill>
                <a:latin typeface="Montreal-DemiBold" pitchFamily="2" charset="0"/>
              </a:rPr>
              <a:t>regulated</a:t>
            </a:r>
            <a:r>
              <a:rPr lang="fr-FR" sz="1800" dirty="0" smtClean="0">
                <a:solidFill>
                  <a:srgbClr val="002060"/>
                </a:solidFill>
                <a:latin typeface="Montreal-DemiBold" pitchFamily="2" charset="0"/>
              </a:rPr>
              <a:t> provisions:</a:t>
            </a: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 18(3): protection </a:t>
            </a:r>
            <a:r>
              <a:rPr lang="fr-FR" sz="1800" dirty="0" err="1" smtClean="0">
                <a:solidFill>
                  <a:srgbClr val="002060"/>
                </a:solidFill>
                <a:latin typeface="Montreal" pitchFamily="2" charset="0"/>
              </a:rPr>
              <a:t>even</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when</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age</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uncertain</a:t>
            </a:r>
            <a:endParaRPr lang="fr-FR" sz="1800" dirty="0" smtClean="0">
              <a:solidFill>
                <a:srgbClr val="002060"/>
              </a:solidFill>
              <a:latin typeface="Montreal" pitchFamily="2" charset="0"/>
            </a:endParaRP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 19(2): assistance and support not </a:t>
            </a:r>
            <a:r>
              <a:rPr lang="fr-FR" sz="1800" dirty="0" err="1" smtClean="0">
                <a:solidFill>
                  <a:srgbClr val="002060"/>
                </a:solidFill>
                <a:latin typeface="Montreal" pitchFamily="2" charset="0"/>
              </a:rPr>
              <a:t>conditional</a:t>
            </a:r>
            <a:r>
              <a:rPr lang="fr-FR" sz="1800" dirty="0" smtClean="0">
                <a:solidFill>
                  <a:srgbClr val="002060"/>
                </a:solidFill>
                <a:latin typeface="Montreal" pitchFamily="2" charset="0"/>
              </a:rPr>
              <a:t> on </a:t>
            </a:r>
            <a:r>
              <a:rPr lang="fr-FR" sz="1800" dirty="0" err="1" smtClean="0">
                <a:solidFill>
                  <a:srgbClr val="002060"/>
                </a:solidFill>
                <a:latin typeface="Montreal" pitchFamily="2" charset="0"/>
              </a:rPr>
              <a:t>willingness</a:t>
            </a:r>
            <a:r>
              <a:rPr lang="fr-FR" sz="1800" dirty="0" smtClean="0">
                <a:solidFill>
                  <a:srgbClr val="002060"/>
                </a:solidFill>
                <a:latin typeface="Montreal" pitchFamily="2" charset="0"/>
              </a:rPr>
              <a:t> to </a:t>
            </a:r>
            <a:r>
              <a:rPr lang="fr-FR" sz="1800" dirty="0" err="1" smtClean="0">
                <a:solidFill>
                  <a:srgbClr val="002060"/>
                </a:solidFill>
                <a:latin typeface="Montreal" pitchFamily="2" charset="0"/>
              </a:rPr>
              <a:t>cooperate</a:t>
            </a:r>
            <a:endParaRPr lang="fr-FR" sz="1800" dirty="0" smtClean="0">
              <a:solidFill>
                <a:srgbClr val="002060"/>
              </a:solidFill>
              <a:latin typeface="Montreal" pitchFamily="2" charset="0"/>
            </a:endParaRP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Art.20(3): </a:t>
            </a:r>
            <a:r>
              <a:rPr lang="fr-FR" sz="1800" dirty="0" err="1" smtClean="0">
                <a:solidFill>
                  <a:srgbClr val="002060"/>
                </a:solidFill>
                <a:latin typeface="Montreal" pitchFamily="2" charset="0"/>
              </a:rPr>
              <a:t>same</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person</a:t>
            </a:r>
            <a:r>
              <a:rPr lang="fr-FR" sz="1800" dirty="0" smtClean="0">
                <a:solidFill>
                  <a:srgbClr val="002060"/>
                </a:solidFill>
                <a:latin typeface="Montreal" pitchFamily="2" charset="0"/>
              </a:rPr>
              <a:t> to </a:t>
            </a:r>
            <a:r>
              <a:rPr lang="fr-FR" sz="1800" dirty="0" err="1" smtClean="0">
                <a:solidFill>
                  <a:srgbClr val="002060"/>
                </a:solidFill>
                <a:latin typeface="Montreal" pitchFamily="2" charset="0"/>
              </a:rPr>
              <a:t>conduct</a:t>
            </a:r>
            <a:r>
              <a:rPr lang="fr-FR" sz="1800" dirty="0" smtClean="0">
                <a:solidFill>
                  <a:srgbClr val="002060"/>
                </a:solidFill>
                <a:latin typeface="Montreal" pitchFamily="2" charset="0"/>
              </a:rPr>
              <a:t> interview</a:t>
            </a: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DemiBold" pitchFamily="2" charset="0"/>
              </a:rPr>
              <a:t>Most </a:t>
            </a:r>
            <a:r>
              <a:rPr lang="fr-FR" sz="1800" dirty="0" err="1" smtClean="0">
                <a:solidFill>
                  <a:srgbClr val="002060"/>
                </a:solidFill>
                <a:latin typeface="Montreal-DemiBold" pitchFamily="2" charset="0"/>
              </a:rPr>
              <a:t>problematic</a:t>
            </a:r>
            <a:r>
              <a:rPr lang="fr-FR" sz="1800" dirty="0" smtClean="0">
                <a:solidFill>
                  <a:srgbClr val="002060"/>
                </a:solidFill>
                <a:latin typeface="Montreal-DemiBold" pitchFamily="2" charset="0"/>
              </a:rPr>
              <a:t> provisions:</a:t>
            </a: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 19(3):  </a:t>
            </a:r>
            <a:r>
              <a:rPr lang="fr-FR" sz="1800" dirty="0" err="1" smtClean="0">
                <a:solidFill>
                  <a:srgbClr val="002060"/>
                </a:solidFill>
                <a:latin typeface="Montreal" pitchFamily="2" charset="0"/>
              </a:rPr>
              <a:t>individual</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assessment</a:t>
            </a:r>
            <a:r>
              <a:rPr lang="fr-FR" sz="1800" dirty="0" smtClean="0">
                <a:solidFill>
                  <a:srgbClr val="002060"/>
                </a:solidFill>
                <a:latin typeface="Montreal" pitchFamily="2" charset="0"/>
              </a:rPr>
              <a:t> of </a:t>
            </a:r>
            <a:r>
              <a:rPr lang="fr-FR" sz="1800" dirty="0" err="1" smtClean="0">
                <a:solidFill>
                  <a:srgbClr val="002060"/>
                </a:solidFill>
                <a:latin typeface="Montreal" pitchFamily="2" charset="0"/>
              </a:rPr>
              <a:t>special</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circumstances</a:t>
            </a:r>
            <a:r>
              <a:rPr lang="fr-FR" sz="1800" dirty="0" smtClean="0">
                <a:solidFill>
                  <a:srgbClr val="002060"/>
                </a:solidFill>
                <a:latin typeface="Montreal" pitchFamily="2" charset="0"/>
              </a:rPr>
              <a:t> of </a:t>
            </a:r>
            <a:r>
              <a:rPr lang="fr-FR" sz="1800" dirty="0" err="1" smtClean="0">
                <a:solidFill>
                  <a:srgbClr val="002060"/>
                </a:solidFill>
                <a:latin typeface="Montreal" pitchFamily="2" charset="0"/>
              </a:rPr>
              <a:t>each</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child</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victim</a:t>
            </a:r>
            <a:endParaRPr lang="fr-FR" sz="1800" dirty="0" smtClean="0">
              <a:solidFill>
                <a:srgbClr val="002060"/>
              </a:solidFill>
              <a:latin typeface="Montreal" pitchFamily="2" charset="0"/>
            </a:endParaRPr>
          </a:p>
          <a:p>
            <a:pPr defTabSz="457200">
              <a:lnSpc>
                <a:spcPct val="100000"/>
              </a:lnSpc>
              <a:spcBef>
                <a:spcPct val="20000"/>
              </a:spcBef>
              <a:spcAft>
                <a:spcPts val="0"/>
              </a:spcAft>
              <a:buClrTx/>
              <a:buFont typeface="Wingdings" panose="05000000000000000000" pitchFamily="2" charset="2"/>
              <a:buChar char="§"/>
            </a:pPr>
            <a:r>
              <a:rPr lang="fr-FR" sz="1800" dirty="0" smtClean="0">
                <a:solidFill>
                  <a:srgbClr val="002060"/>
                </a:solidFill>
                <a:latin typeface="Montreal" pitchFamily="2" charset="0"/>
              </a:rPr>
              <a:t>Art. 20 (3) b and c: interviews in </a:t>
            </a:r>
            <a:r>
              <a:rPr lang="fr-FR" sz="1800" dirty="0" err="1" smtClean="0">
                <a:solidFill>
                  <a:srgbClr val="002060"/>
                </a:solidFill>
                <a:latin typeface="Montreal" pitchFamily="2" charset="0"/>
              </a:rPr>
              <a:t>adapted</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premises</a:t>
            </a:r>
            <a:r>
              <a:rPr lang="fr-FR" sz="1800" dirty="0" smtClean="0">
                <a:solidFill>
                  <a:srgbClr val="002060"/>
                </a:solidFill>
                <a:latin typeface="Montreal" pitchFamily="2" charset="0"/>
              </a:rPr>
              <a:t> and by </a:t>
            </a:r>
            <a:r>
              <a:rPr lang="fr-FR" sz="1800" dirty="0" err="1" smtClean="0">
                <a:solidFill>
                  <a:srgbClr val="002060"/>
                </a:solidFill>
                <a:latin typeface="Montreal" pitchFamily="2" charset="0"/>
              </a:rPr>
              <a:t>professionals</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trained</a:t>
            </a:r>
            <a:r>
              <a:rPr lang="fr-FR" sz="1800" dirty="0" smtClean="0">
                <a:solidFill>
                  <a:srgbClr val="002060"/>
                </a:solidFill>
                <a:latin typeface="Montreal" pitchFamily="2" charset="0"/>
              </a:rPr>
              <a:t> for </a:t>
            </a:r>
            <a:r>
              <a:rPr lang="fr-FR" sz="1800" dirty="0" err="1" smtClean="0">
                <a:solidFill>
                  <a:srgbClr val="002060"/>
                </a:solidFill>
                <a:latin typeface="Montreal" pitchFamily="2" charset="0"/>
              </a:rPr>
              <a:t>this</a:t>
            </a:r>
            <a:r>
              <a:rPr lang="fr-FR" sz="1800" dirty="0" smtClean="0">
                <a:solidFill>
                  <a:srgbClr val="002060"/>
                </a:solidFill>
                <a:latin typeface="Montreal" pitchFamily="2" charset="0"/>
              </a:rPr>
              <a:t> </a:t>
            </a:r>
            <a:r>
              <a:rPr lang="fr-FR" sz="1800" dirty="0" err="1" smtClean="0">
                <a:solidFill>
                  <a:srgbClr val="002060"/>
                </a:solidFill>
                <a:latin typeface="Montreal" pitchFamily="2" charset="0"/>
              </a:rPr>
              <a:t>purpose</a:t>
            </a:r>
            <a:endParaRPr lang="fr-BE" sz="1800" dirty="0">
              <a:solidFill>
                <a:srgbClr val="002060"/>
              </a:solidFill>
              <a:latin typeface="Montreal" pitchFamily="2" charset="0"/>
            </a:endParaRPr>
          </a:p>
        </p:txBody>
      </p:sp>
    </p:spTree>
    <p:extLst>
      <p:ext uri="{BB962C8B-B14F-4D97-AF65-F5344CB8AC3E}">
        <p14:creationId xmlns:p14="http://schemas.microsoft.com/office/powerpoint/2010/main" val="46426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cap="none" dirty="0">
                <a:solidFill>
                  <a:srgbClr val="F2F2F2">
                    <a:lumMod val="10000"/>
                  </a:srgbClr>
                </a:solidFill>
                <a:latin typeface="Montreal-Heavy" pitchFamily="2" charset="0"/>
              </a:rPr>
              <a:t>Topic 6: Assistance, support and protection measures </a:t>
            </a:r>
            <a:r>
              <a:rPr lang="nl-BE" cap="none" dirty="0" smtClean="0">
                <a:solidFill>
                  <a:srgbClr val="F2F2F2">
                    <a:lumMod val="10000"/>
                  </a:srgbClr>
                </a:solidFill>
                <a:latin typeface="Montreal-DemiBold" pitchFamily="2" charset="0"/>
              </a:rPr>
              <a:t>Art</a:t>
            </a:r>
            <a:r>
              <a:rPr lang="nl-BE" cap="none" dirty="0">
                <a:solidFill>
                  <a:srgbClr val="F2F2F2">
                    <a:lumMod val="10000"/>
                  </a:srgbClr>
                </a:solidFill>
                <a:latin typeface="Montreal-DemiBold" pitchFamily="2" charset="0"/>
              </a:rPr>
              <a:t>. </a:t>
            </a:r>
            <a:r>
              <a:rPr lang="nl-BE" cap="none" dirty="0" smtClean="0">
                <a:solidFill>
                  <a:srgbClr val="F2F2F2">
                    <a:lumMod val="10000"/>
                  </a:srgbClr>
                </a:solidFill>
                <a:latin typeface="Montreal-DemiBold" pitchFamily="2" charset="0"/>
              </a:rPr>
              <a:t>18-20(2)</a:t>
            </a:r>
            <a:endParaRPr lang="fr-BE" dirty="0">
              <a:latin typeface="Montreal-DemiBold" pitchFamily="2" charset="0"/>
            </a:endParaRPr>
          </a:p>
        </p:txBody>
      </p:sp>
      <p:sp>
        <p:nvSpPr>
          <p:cNvPr id="3" name="Content Placeholder 2"/>
          <p:cNvSpPr>
            <a:spLocks noGrp="1"/>
          </p:cNvSpPr>
          <p:nvPr>
            <p:ph idx="1"/>
          </p:nvPr>
        </p:nvSpPr>
        <p:spPr>
          <a:xfrm>
            <a:off x="1202919" y="1792936"/>
            <a:ext cx="9784080" cy="3959009"/>
          </a:xfrm>
        </p:spPr>
        <p:txBody>
          <a:bodyPr>
            <a:normAutofit/>
          </a:bodyPr>
          <a:lstStyle/>
          <a:p>
            <a:pPr defTabSz="457200">
              <a:lnSpc>
                <a:spcPct val="100000"/>
              </a:lnSpc>
              <a:spcBef>
                <a:spcPct val="20000"/>
              </a:spcBef>
              <a:spcAft>
                <a:spcPts val="0"/>
              </a:spcAft>
              <a:buClrTx/>
              <a:buFont typeface="Wingdings" panose="05000000000000000000" pitchFamily="2" charset="2"/>
              <a:buChar char="§"/>
            </a:pPr>
            <a:r>
              <a:rPr lang="fr-FR" sz="2000" dirty="0" err="1" smtClean="0">
                <a:solidFill>
                  <a:srgbClr val="002060"/>
                </a:solidFill>
                <a:latin typeface="Montreal-DemiBold" pitchFamily="2" charset="0"/>
              </a:rPr>
              <a:t>Recommendations</a:t>
            </a:r>
            <a:r>
              <a:rPr lang="fr-FR" sz="2000" dirty="0" smtClean="0">
                <a:solidFill>
                  <a:srgbClr val="002060"/>
                </a:solidFill>
                <a:latin typeface="Montreal-DemiBold" pitchFamily="2" charset="0"/>
              </a:rPr>
              <a:t>:</a:t>
            </a:r>
          </a:p>
          <a:p>
            <a:pPr lvl="1" defTabSz="457200">
              <a:lnSpc>
                <a:spcPct val="100000"/>
              </a:lnSpc>
              <a:spcBef>
                <a:spcPct val="20000"/>
              </a:spcBef>
              <a:spcAft>
                <a:spcPts val="0"/>
              </a:spcAft>
              <a:buClrTx/>
              <a:buFont typeface="Wingdings" panose="05000000000000000000" pitchFamily="2" charset="2"/>
              <a:buChar char="§"/>
            </a:pPr>
            <a:r>
              <a:rPr lang="fr-FR" dirty="0" err="1" smtClean="0">
                <a:solidFill>
                  <a:srgbClr val="002060"/>
                </a:solidFill>
                <a:latin typeface="Montreal" pitchFamily="2" charset="0"/>
              </a:rPr>
              <a:t>Need</a:t>
            </a:r>
            <a:r>
              <a:rPr lang="fr-FR" dirty="0" smtClean="0">
                <a:solidFill>
                  <a:srgbClr val="002060"/>
                </a:solidFill>
                <a:latin typeface="Montreal" pitchFamily="2" charset="0"/>
              </a:rPr>
              <a:t> for </a:t>
            </a:r>
            <a:r>
              <a:rPr lang="fr-FR" dirty="0" err="1" smtClean="0">
                <a:solidFill>
                  <a:srgbClr val="002060"/>
                </a:solidFill>
                <a:latin typeface="Montreal" pitchFamily="2" charset="0"/>
              </a:rPr>
              <a:t>appropriate</a:t>
            </a:r>
            <a:r>
              <a:rPr lang="fr-FR" dirty="0" smtClean="0">
                <a:solidFill>
                  <a:srgbClr val="002060"/>
                </a:solidFill>
                <a:latin typeface="Montreal" pitchFamily="2" charset="0"/>
              </a:rPr>
              <a:t> training and guidelines </a:t>
            </a:r>
          </a:p>
          <a:p>
            <a:pPr lvl="1" defTabSz="457200">
              <a:lnSpc>
                <a:spcPct val="100000"/>
              </a:lnSpc>
              <a:spcBef>
                <a:spcPct val="20000"/>
              </a:spcBef>
              <a:spcAft>
                <a:spcPts val="0"/>
              </a:spcAft>
              <a:buClrTx/>
              <a:buFont typeface="Wingdings" panose="05000000000000000000" pitchFamily="2" charset="2"/>
              <a:buChar char="§"/>
            </a:pPr>
            <a:r>
              <a:rPr lang="fr-FR" dirty="0" err="1" smtClean="0">
                <a:solidFill>
                  <a:srgbClr val="002060"/>
                </a:solidFill>
                <a:latin typeface="Montreal" pitchFamily="2" charset="0"/>
              </a:rPr>
              <a:t>Primacy</a:t>
            </a:r>
            <a:r>
              <a:rPr lang="fr-FR" dirty="0" smtClean="0">
                <a:solidFill>
                  <a:srgbClr val="002060"/>
                </a:solidFill>
                <a:latin typeface="Montreal" pitchFamily="2" charset="0"/>
              </a:rPr>
              <a:t> of the best </a:t>
            </a:r>
            <a:r>
              <a:rPr lang="fr-FR" dirty="0" err="1" smtClean="0">
                <a:solidFill>
                  <a:srgbClr val="002060"/>
                </a:solidFill>
                <a:latin typeface="Montreal" pitchFamily="2" charset="0"/>
              </a:rPr>
              <a:t>interest</a:t>
            </a:r>
            <a:r>
              <a:rPr lang="fr-FR" dirty="0" smtClean="0">
                <a:solidFill>
                  <a:srgbClr val="002060"/>
                </a:solidFill>
                <a:latin typeface="Montreal" pitchFamily="2" charset="0"/>
              </a:rPr>
              <a:t> of the </a:t>
            </a:r>
            <a:r>
              <a:rPr lang="fr-FR" dirty="0" err="1" smtClean="0">
                <a:solidFill>
                  <a:srgbClr val="002060"/>
                </a:solidFill>
                <a:latin typeface="Montreal" pitchFamily="2" charset="0"/>
              </a:rPr>
              <a:t>child</a:t>
            </a:r>
            <a:r>
              <a:rPr lang="fr-FR" dirty="0" smtClean="0">
                <a:solidFill>
                  <a:srgbClr val="002060"/>
                </a:solidFill>
                <a:latin typeface="Montreal" pitchFamily="2" charset="0"/>
              </a:rPr>
              <a:t>: </a:t>
            </a:r>
            <a:r>
              <a:rPr lang="fr-FR" dirty="0" err="1" smtClean="0">
                <a:solidFill>
                  <a:srgbClr val="002060"/>
                </a:solidFill>
                <a:latin typeface="Montreal" pitchFamily="2" charset="0"/>
              </a:rPr>
              <a:t>individual</a:t>
            </a:r>
            <a:r>
              <a:rPr lang="fr-FR" dirty="0" smtClean="0">
                <a:solidFill>
                  <a:srgbClr val="002060"/>
                </a:solidFill>
                <a:latin typeface="Montreal" pitchFamily="2" charset="0"/>
              </a:rPr>
              <a:t> </a:t>
            </a:r>
            <a:r>
              <a:rPr lang="fr-FR" dirty="0" err="1" smtClean="0">
                <a:solidFill>
                  <a:srgbClr val="002060"/>
                </a:solidFill>
                <a:latin typeface="Montreal" pitchFamily="2" charset="0"/>
              </a:rPr>
              <a:t>assessment</a:t>
            </a:r>
            <a:r>
              <a:rPr lang="fr-FR" dirty="0" smtClean="0">
                <a:solidFill>
                  <a:srgbClr val="002060"/>
                </a:solidFill>
                <a:latin typeface="Montreal" pitchFamily="2" charset="0"/>
              </a:rPr>
              <a:t>, </a:t>
            </a:r>
            <a:r>
              <a:rPr lang="fr-FR" dirty="0" err="1" smtClean="0">
                <a:solidFill>
                  <a:srgbClr val="002060"/>
                </a:solidFill>
                <a:latin typeface="Montreal" pitchFamily="2" charset="0"/>
              </a:rPr>
              <a:t>balancing</a:t>
            </a:r>
            <a:r>
              <a:rPr lang="fr-FR" dirty="0" smtClean="0">
                <a:solidFill>
                  <a:srgbClr val="002060"/>
                </a:solidFill>
                <a:latin typeface="Montreal" pitchFamily="2" charset="0"/>
              </a:rPr>
              <a:t> the right to </a:t>
            </a:r>
            <a:r>
              <a:rPr lang="fr-FR" dirty="0" err="1" smtClean="0">
                <a:solidFill>
                  <a:srgbClr val="002060"/>
                </a:solidFill>
                <a:latin typeface="Montreal" pitchFamily="2" charset="0"/>
              </a:rPr>
              <a:t>be</a:t>
            </a:r>
            <a:r>
              <a:rPr lang="fr-FR" dirty="0" smtClean="0">
                <a:solidFill>
                  <a:srgbClr val="002060"/>
                </a:solidFill>
                <a:latin typeface="Montreal" pitchFamily="2" charset="0"/>
              </a:rPr>
              <a:t> </a:t>
            </a:r>
            <a:r>
              <a:rPr lang="fr-FR" dirty="0" err="1" smtClean="0">
                <a:solidFill>
                  <a:srgbClr val="002060"/>
                </a:solidFill>
                <a:latin typeface="Montreal" pitchFamily="2" charset="0"/>
              </a:rPr>
              <a:t>protected</a:t>
            </a:r>
            <a:r>
              <a:rPr lang="fr-FR" dirty="0" smtClean="0">
                <a:solidFill>
                  <a:srgbClr val="002060"/>
                </a:solidFill>
                <a:latin typeface="Montreal" pitchFamily="2" charset="0"/>
              </a:rPr>
              <a:t> </a:t>
            </a:r>
            <a:r>
              <a:rPr lang="fr-FR" dirty="0" err="1" smtClean="0">
                <a:solidFill>
                  <a:srgbClr val="002060"/>
                </a:solidFill>
                <a:latin typeface="Montreal" pitchFamily="2" charset="0"/>
              </a:rPr>
              <a:t>with</a:t>
            </a:r>
            <a:r>
              <a:rPr lang="fr-FR" dirty="0" smtClean="0">
                <a:solidFill>
                  <a:srgbClr val="002060"/>
                </a:solidFill>
                <a:latin typeface="Montreal" pitchFamily="2" charset="0"/>
              </a:rPr>
              <a:t> the right to express </a:t>
            </a:r>
            <a:r>
              <a:rPr lang="fr-FR" dirty="0" err="1" smtClean="0">
                <a:solidFill>
                  <a:srgbClr val="002060"/>
                </a:solidFill>
                <a:latin typeface="Montreal" pitchFamily="2" charset="0"/>
              </a:rPr>
              <a:t>views</a:t>
            </a:r>
            <a:r>
              <a:rPr lang="fr-FR" dirty="0" smtClean="0">
                <a:solidFill>
                  <a:srgbClr val="002060"/>
                </a:solidFill>
                <a:latin typeface="Montreal" pitchFamily="2" charset="0"/>
              </a:rPr>
              <a:t> and the right to  </a:t>
            </a:r>
            <a:r>
              <a:rPr lang="fr-FR" dirty="0" err="1" smtClean="0">
                <a:solidFill>
                  <a:srgbClr val="002060"/>
                </a:solidFill>
                <a:latin typeface="Montreal" pitchFamily="2" charset="0"/>
              </a:rPr>
              <a:t>participate</a:t>
            </a:r>
            <a:endParaRPr lang="fr-FR" dirty="0" smtClean="0">
              <a:solidFill>
                <a:srgbClr val="002060"/>
              </a:solidFill>
              <a:latin typeface="Montreal" pitchFamily="2" charset="0"/>
            </a:endParaRPr>
          </a:p>
          <a:p>
            <a:pPr lvl="1" defTabSz="457200">
              <a:lnSpc>
                <a:spcPct val="100000"/>
              </a:lnSpc>
              <a:spcBef>
                <a:spcPct val="20000"/>
              </a:spcBef>
              <a:spcAft>
                <a:spcPts val="0"/>
              </a:spcAft>
              <a:buClrTx/>
              <a:buFont typeface="Wingdings" panose="05000000000000000000" pitchFamily="2" charset="2"/>
              <a:buChar char="§"/>
            </a:pPr>
            <a:r>
              <a:rPr lang="fr-FR" dirty="0" err="1" smtClean="0">
                <a:solidFill>
                  <a:srgbClr val="002060"/>
                </a:solidFill>
                <a:latin typeface="Montreal" pitchFamily="2" charset="0"/>
              </a:rPr>
              <a:t>Specific</a:t>
            </a:r>
            <a:r>
              <a:rPr lang="fr-FR" dirty="0" smtClean="0">
                <a:solidFill>
                  <a:srgbClr val="002060"/>
                </a:solidFill>
                <a:latin typeface="Montreal" pitchFamily="2" charset="0"/>
              </a:rPr>
              <a:t> attention to </a:t>
            </a:r>
            <a:r>
              <a:rPr lang="fr-FR" dirty="0" err="1" smtClean="0">
                <a:solidFill>
                  <a:srgbClr val="002060"/>
                </a:solidFill>
                <a:latin typeface="Montreal" pitchFamily="2" charset="0"/>
              </a:rPr>
              <a:t>most</a:t>
            </a:r>
            <a:r>
              <a:rPr lang="fr-FR" dirty="0" smtClean="0">
                <a:solidFill>
                  <a:srgbClr val="002060"/>
                </a:solidFill>
                <a:latin typeface="Montreal" pitchFamily="2" charset="0"/>
              </a:rPr>
              <a:t> </a:t>
            </a:r>
            <a:r>
              <a:rPr lang="fr-FR" dirty="0" err="1" smtClean="0">
                <a:solidFill>
                  <a:srgbClr val="002060"/>
                </a:solidFill>
                <a:latin typeface="Montreal" pitchFamily="2" charset="0"/>
              </a:rPr>
              <a:t>vulnerable</a:t>
            </a:r>
            <a:r>
              <a:rPr lang="fr-FR" dirty="0" smtClean="0">
                <a:solidFill>
                  <a:srgbClr val="002060"/>
                </a:solidFill>
                <a:latin typeface="Montreal" pitchFamily="2" charset="0"/>
              </a:rPr>
              <a:t> </a:t>
            </a:r>
            <a:r>
              <a:rPr lang="fr-FR" dirty="0" err="1" smtClean="0">
                <a:solidFill>
                  <a:srgbClr val="002060"/>
                </a:solidFill>
                <a:latin typeface="Montreal" pitchFamily="2" charset="0"/>
              </a:rPr>
              <a:t>children</a:t>
            </a:r>
            <a:r>
              <a:rPr lang="fr-FR" dirty="0" smtClean="0">
                <a:solidFill>
                  <a:srgbClr val="002060"/>
                </a:solidFill>
                <a:latin typeface="Montreal" pitchFamily="2" charset="0"/>
              </a:rPr>
              <a:t> ( </a:t>
            </a:r>
            <a:r>
              <a:rPr lang="fr-FR" dirty="0" err="1" smtClean="0">
                <a:solidFill>
                  <a:srgbClr val="002060"/>
                </a:solidFill>
                <a:latin typeface="Montreal" pitchFamily="2" charset="0"/>
              </a:rPr>
              <a:t>e.g</a:t>
            </a:r>
            <a:r>
              <a:rPr lang="fr-FR" dirty="0" smtClean="0">
                <a:solidFill>
                  <a:srgbClr val="002060"/>
                </a:solidFill>
                <a:latin typeface="Montreal" pitchFamily="2" charset="0"/>
              </a:rPr>
              <a:t>. </a:t>
            </a:r>
            <a:r>
              <a:rPr lang="fr-FR" dirty="0" err="1" smtClean="0">
                <a:solidFill>
                  <a:srgbClr val="002060"/>
                </a:solidFill>
                <a:latin typeface="Montreal" pitchFamily="2" charset="0"/>
              </a:rPr>
              <a:t>unaccompanied</a:t>
            </a:r>
            <a:r>
              <a:rPr lang="fr-FR" dirty="0" smtClean="0">
                <a:solidFill>
                  <a:srgbClr val="002060"/>
                </a:solidFill>
                <a:latin typeface="Montreal" pitchFamily="2" charset="0"/>
              </a:rPr>
              <a:t> </a:t>
            </a:r>
            <a:r>
              <a:rPr lang="fr-FR" dirty="0" err="1" smtClean="0">
                <a:solidFill>
                  <a:srgbClr val="002060"/>
                </a:solidFill>
                <a:latin typeface="Montreal" pitchFamily="2" charset="0"/>
              </a:rPr>
              <a:t>children</a:t>
            </a:r>
            <a:r>
              <a:rPr lang="fr-FR" dirty="0" smtClean="0">
                <a:solidFill>
                  <a:srgbClr val="002060"/>
                </a:solidFill>
                <a:latin typeface="Montreal" pitchFamily="2" charset="0"/>
              </a:rPr>
              <a:t> or </a:t>
            </a:r>
            <a:r>
              <a:rPr lang="fr-FR" dirty="0" err="1" smtClean="0">
                <a:solidFill>
                  <a:srgbClr val="002060"/>
                </a:solidFill>
                <a:latin typeface="Montreal" pitchFamily="2" charset="0"/>
              </a:rPr>
              <a:t>ethnic</a:t>
            </a:r>
            <a:r>
              <a:rPr lang="fr-FR" dirty="0" smtClean="0">
                <a:solidFill>
                  <a:srgbClr val="002060"/>
                </a:solidFill>
                <a:latin typeface="Montreal" pitchFamily="2" charset="0"/>
              </a:rPr>
              <a:t> </a:t>
            </a:r>
            <a:r>
              <a:rPr lang="fr-FR" dirty="0" err="1" smtClean="0">
                <a:solidFill>
                  <a:srgbClr val="002060"/>
                </a:solidFill>
                <a:latin typeface="Montreal" pitchFamily="2" charset="0"/>
              </a:rPr>
              <a:t>minorities</a:t>
            </a:r>
            <a:r>
              <a:rPr lang="fr-FR" dirty="0" smtClean="0">
                <a:solidFill>
                  <a:srgbClr val="002060"/>
                </a:solidFill>
                <a:latin typeface="Montreal" pitchFamily="2" charset="0"/>
              </a:rPr>
              <a:t>)</a:t>
            </a:r>
          </a:p>
          <a:p>
            <a:pPr lvl="1" defTabSz="457200">
              <a:lnSpc>
                <a:spcPct val="100000"/>
              </a:lnSpc>
              <a:spcBef>
                <a:spcPct val="20000"/>
              </a:spcBef>
              <a:spcAft>
                <a:spcPts val="0"/>
              </a:spcAft>
              <a:buClrTx/>
              <a:buFont typeface="Wingdings" panose="05000000000000000000" pitchFamily="2" charset="2"/>
              <a:buChar char="§"/>
            </a:pPr>
            <a:r>
              <a:rPr lang="fr-FR" dirty="0" smtClean="0">
                <a:solidFill>
                  <a:srgbClr val="002060"/>
                </a:solidFill>
                <a:latin typeface="Montreal" pitchFamily="2" charset="0"/>
              </a:rPr>
              <a:t>EU Commission to </a:t>
            </a:r>
            <a:r>
              <a:rPr lang="fr-FR" dirty="0" err="1" smtClean="0">
                <a:solidFill>
                  <a:srgbClr val="002060"/>
                </a:solidFill>
                <a:latin typeface="Montreal" pitchFamily="2" charset="0"/>
              </a:rPr>
              <a:t>develop</a:t>
            </a:r>
            <a:r>
              <a:rPr lang="fr-FR" dirty="0" smtClean="0">
                <a:solidFill>
                  <a:srgbClr val="002060"/>
                </a:solidFill>
                <a:latin typeface="Montreal" pitchFamily="2" charset="0"/>
              </a:rPr>
              <a:t> and </a:t>
            </a:r>
            <a:r>
              <a:rPr lang="fr-FR" dirty="0" err="1" smtClean="0">
                <a:solidFill>
                  <a:srgbClr val="002060"/>
                </a:solidFill>
                <a:latin typeface="Montreal" pitchFamily="2" charset="0"/>
              </a:rPr>
              <a:t>publish</a:t>
            </a:r>
            <a:r>
              <a:rPr lang="fr-FR" dirty="0" smtClean="0">
                <a:solidFill>
                  <a:srgbClr val="002060"/>
                </a:solidFill>
                <a:latin typeface="Montreal" pitchFamily="2" charset="0"/>
              </a:rPr>
              <a:t> guidance document</a:t>
            </a:r>
            <a:endParaRPr lang="fr-BE" dirty="0">
              <a:solidFill>
                <a:srgbClr val="002060"/>
              </a:solidFill>
            </a:endParaRPr>
          </a:p>
        </p:txBody>
      </p:sp>
    </p:spTree>
    <p:extLst>
      <p:ext uri="{BB962C8B-B14F-4D97-AF65-F5344CB8AC3E}">
        <p14:creationId xmlns:p14="http://schemas.microsoft.com/office/powerpoint/2010/main" val="338054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kern="0" cap="none" dirty="0" smtClean="0">
                <a:solidFill>
                  <a:srgbClr val="000000"/>
                </a:solidFill>
                <a:latin typeface="Montreal-Heavy"/>
                <a:ea typeface="Tahoma" panose="020B0604030504040204" pitchFamily="34" charset="0"/>
                <a:cs typeface="Tahoma" panose="020B0604030504040204" pitchFamily="34" charset="0"/>
              </a:rPr>
              <a:t>Topic 7: </a:t>
            </a:r>
            <a:r>
              <a:rPr lang="hu-HU" kern="0" cap="none" dirty="0" smtClean="0">
                <a:solidFill>
                  <a:srgbClr val="000000"/>
                </a:solidFill>
                <a:latin typeface="Montreal-Heavy"/>
                <a:ea typeface="Tahoma" panose="020B0604030504040204" pitchFamily="34" charset="0"/>
                <a:cs typeface="Tahoma" panose="020B0604030504040204" pitchFamily="34" charset="0"/>
              </a:rPr>
              <a:t>Take </a:t>
            </a:r>
            <a:r>
              <a:rPr lang="hu-HU" kern="0" cap="none" dirty="0">
                <a:solidFill>
                  <a:srgbClr val="000000"/>
                </a:solidFill>
                <a:latin typeface="Montreal-Heavy"/>
                <a:ea typeface="Tahoma" panose="020B0604030504040204" pitchFamily="34" charset="0"/>
                <a:cs typeface="Tahoma" panose="020B0604030504040204" pitchFamily="34" charset="0"/>
              </a:rPr>
              <a:t>down (removal) and </a:t>
            </a:r>
            <a:r>
              <a:rPr lang="hu-HU" kern="0" cap="none" dirty="0" smtClean="0">
                <a:solidFill>
                  <a:srgbClr val="000000"/>
                </a:solidFill>
                <a:latin typeface="Montreal-Heavy"/>
                <a:ea typeface="Tahoma" panose="020B0604030504040204" pitchFamily="34" charset="0"/>
                <a:cs typeface="Tahoma" panose="020B0604030504040204" pitchFamily="34" charset="0"/>
              </a:rPr>
              <a:t>blocking</a:t>
            </a:r>
            <a:r>
              <a:rPr lang="fr-BE" kern="0" cap="none" dirty="0" smtClean="0">
                <a:solidFill>
                  <a:srgbClr val="000000"/>
                </a:solidFill>
                <a:latin typeface="Montreal-Heavy"/>
                <a:ea typeface="Tahoma" panose="020B0604030504040204" pitchFamily="34" charset="0"/>
                <a:cs typeface="Tahoma" panose="020B0604030504040204" pitchFamily="34" charset="0"/>
              </a:rPr>
              <a:t> </a:t>
            </a:r>
            <a:r>
              <a:rPr lang="fr-BE" kern="0" cap="none" dirty="0" smtClean="0">
                <a:solidFill>
                  <a:srgbClr val="000000"/>
                </a:solidFill>
                <a:latin typeface="Montreal-DemiBold" pitchFamily="2" charset="0"/>
                <a:ea typeface="Tahoma" panose="020B0604030504040204" pitchFamily="34" charset="0"/>
                <a:cs typeface="Tahoma" panose="020B0604030504040204" pitchFamily="34" charset="0"/>
              </a:rPr>
              <a:t>Article 25(1)</a:t>
            </a:r>
            <a:endParaRPr lang="fr-BE" dirty="0">
              <a:latin typeface="Montreal-DemiBold" pitchFamily="2" charset="0"/>
            </a:endParaRPr>
          </a:p>
        </p:txBody>
      </p:sp>
      <p:sp>
        <p:nvSpPr>
          <p:cNvPr id="3" name="Content Placeholder 2"/>
          <p:cNvSpPr>
            <a:spLocks noGrp="1"/>
          </p:cNvSpPr>
          <p:nvPr>
            <p:ph idx="1"/>
          </p:nvPr>
        </p:nvSpPr>
        <p:spPr>
          <a:xfrm>
            <a:off x="1202918" y="1792936"/>
            <a:ext cx="10182005" cy="4788167"/>
          </a:xfrm>
        </p:spPr>
        <p:txBody>
          <a:bodyPr>
            <a:noAutofit/>
          </a:bodyPr>
          <a:lstStyle/>
          <a:p>
            <a:pPr marL="182880" lvl="1">
              <a:lnSpc>
                <a:spcPct val="100000"/>
              </a:lnSpc>
              <a:spcBef>
                <a:spcPts val="24"/>
              </a:spcBef>
              <a:spcAft>
                <a:spcPts val="200"/>
              </a:spcAft>
              <a:buClr>
                <a:srgbClr val="002060"/>
              </a:buClr>
              <a:buFont typeface="Wingdings" panose="05000000000000000000" pitchFamily="2" charset="2"/>
              <a:buChar char="§"/>
            </a:pPr>
            <a:r>
              <a:rPr lang="hu-HU" dirty="0">
                <a:solidFill>
                  <a:srgbClr val="002060"/>
                </a:solidFill>
                <a:latin typeface="Montreal" pitchFamily="2" charset="0"/>
              </a:rPr>
              <a:t>Removal provided </a:t>
            </a:r>
            <a:r>
              <a:rPr lang="hu-HU" dirty="0" smtClean="0">
                <a:solidFill>
                  <a:srgbClr val="002060"/>
                </a:solidFill>
                <a:latin typeface="Montreal" pitchFamily="2" charset="0"/>
              </a:rPr>
              <a:t>in 22</a:t>
            </a:r>
            <a:r>
              <a:rPr lang="fr-BE" dirty="0" smtClean="0">
                <a:solidFill>
                  <a:srgbClr val="002060"/>
                </a:solidFill>
                <a:latin typeface="Montreal" pitchFamily="2" charset="0"/>
              </a:rPr>
              <a:t>/27</a:t>
            </a:r>
            <a:r>
              <a:rPr lang="hu-HU" dirty="0" smtClean="0">
                <a:solidFill>
                  <a:srgbClr val="002060"/>
                </a:solidFill>
                <a:latin typeface="Montreal" pitchFamily="2" charset="0"/>
              </a:rPr>
              <a:t> MS</a:t>
            </a:r>
            <a:endParaRPr lang="hu-HU" dirty="0">
              <a:solidFill>
                <a:srgbClr val="002060"/>
              </a:solidFill>
              <a:latin typeface="Montreal" pitchFamily="2" charset="0"/>
            </a:endParaRPr>
          </a:p>
          <a:p>
            <a:pPr marL="411480" lvl="2">
              <a:lnSpc>
                <a:spcPct val="100000"/>
              </a:lnSpc>
              <a:spcBef>
                <a:spcPts val="24"/>
              </a:spcBef>
              <a:spcAft>
                <a:spcPts val="200"/>
              </a:spcAft>
              <a:buClr>
                <a:srgbClr val="002060"/>
              </a:buClr>
              <a:buFont typeface="Wingdings" panose="05000000000000000000" pitchFamily="2" charset="2"/>
              <a:buChar char="§"/>
            </a:pPr>
            <a:r>
              <a:rPr lang="hu-HU" sz="2000" dirty="0">
                <a:solidFill>
                  <a:srgbClr val="002060"/>
                </a:solidFill>
                <a:latin typeface="Montreal" pitchFamily="2" charset="0"/>
              </a:rPr>
              <a:t>Removal </a:t>
            </a:r>
            <a:r>
              <a:rPr lang="hu-HU" sz="2000" u="sng" dirty="0">
                <a:solidFill>
                  <a:srgbClr val="002060"/>
                </a:solidFill>
                <a:latin typeface="Montreal" pitchFamily="2" charset="0"/>
              </a:rPr>
              <a:t>inside territory</a:t>
            </a:r>
            <a:r>
              <a:rPr lang="hu-HU" sz="2000" dirty="0">
                <a:solidFill>
                  <a:srgbClr val="002060"/>
                </a:solidFill>
                <a:latin typeface="Montreal" pitchFamily="2" charset="0"/>
              </a:rPr>
              <a:t> (obligation)</a:t>
            </a:r>
          </a:p>
          <a:p>
            <a:pPr marL="640080" lvl="3">
              <a:lnSpc>
                <a:spcPct val="100000"/>
              </a:lnSpc>
              <a:spcBef>
                <a:spcPts val="24"/>
              </a:spcBef>
              <a:spcAft>
                <a:spcPts val="200"/>
              </a:spcAft>
              <a:buClr>
                <a:srgbClr val="002060"/>
              </a:buClr>
              <a:buFont typeface="Wingdings" panose="05000000000000000000" pitchFamily="2" charset="2"/>
              <a:buChar char="§"/>
            </a:pPr>
            <a:r>
              <a:rPr lang="hu-HU" sz="2000" dirty="0">
                <a:solidFill>
                  <a:srgbClr val="002060"/>
                </a:solidFill>
                <a:latin typeface="Montreal" pitchFamily="2" charset="0"/>
              </a:rPr>
              <a:t>specific legislation (e-commerce): </a:t>
            </a:r>
            <a:r>
              <a:rPr lang="fr-BE" sz="2000" dirty="0" smtClean="0">
                <a:solidFill>
                  <a:srgbClr val="002060"/>
                </a:solidFill>
                <a:latin typeface="Montreal" pitchFamily="2" charset="0"/>
              </a:rPr>
              <a:t>15/27 MS</a:t>
            </a:r>
            <a:r>
              <a:rPr lang="hu-HU" sz="2000" dirty="0" smtClean="0">
                <a:solidFill>
                  <a:srgbClr val="002060"/>
                </a:solidFill>
                <a:latin typeface="Montreal" pitchFamily="2" charset="0"/>
              </a:rPr>
              <a:t>- </a:t>
            </a:r>
            <a:r>
              <a:rPr lang="hu-HU" sz="2000" dirty="0">
                <a:solidFill>
                  <a:srgbClr val="002060"/>
                </a:solidFill>
                <a:latin typeface="Montreal" pitchFamily="2" charset="0"/>
              </a:rPr>
              <a:t>liability of Internet Service </a:t>
            </a:r>
            <a:r>
              <a:rPr lang="hu-HU" sz="2000" dirty="0" smtClean="0">
                <a:solidFill>
                  <a:srgbClr val="002060"/>
                </a:solidFill>
                <a:latin typeface="Montreal" pitchFamily="2" charset="0"/>
              </a:rPr>
              <a:t>Providers</a:t>
            </a:r>
            <a:endParaRPr lang="fr-BE" sz="2000" dirty="0" smtClean="0">
              <a:solidFill>
                <a:srgbClr val="002060"/>
              </a:solidFill>
              <a:latin typeface="Montreal" pitchFamily="2" charset="0"/>
            </a:endParaRPr>
          </a:p>
          <a:p>
            <a:pPr marL="640080" lvl="3">
              <a:lnSpc>
                <a:spcPct val="100000"/>
              </a:lnSpc>
              <a:spcBef>
                <a:spcPts val="24"/>
              </a:spcBef>
              <a:spcAft>
                <a:spcPts val="200"/>
              </a:spcAft>
              <a:buClr>
                <a:srgbClr val="002060"/>
              </a:buClr>
              <a:buFont typeface="Wingdings" panose="05000000000000000000" pitchFamily="2" charset="2"/>
              <a:buChar char="§"/>
            </a:pPr>
            <a:r>
              <a:rPr lang="hu-HU" sz="2000" dirty="0" smtClean="0">
                <a:solidFill>
                  <a:srgbClr val="002060"/>
                </a:solidFill>
                <a:latin typeface="Montreal" pitchFamily="2" charset="0"/>
              </a:rPr>
              <a:t>judicial </a:t>
            </a:r>
            <a:r>
              <a:rPr lang="hu-HU" sz="2000" dirty="0">
                <a:solidFill>
                  <a:srgbClr val="002060"/>
                </a:solidFill>
                <a:latin typeface="Montreal" pitchFamily="2" charset="0"/>
              </a:rPr>
              <a:t>(criminal law</a:t>
            </a:r>
            <a:r>
              <a:rPr lang="hu-HU" sz="2000" dirty="0" smtClean="0">
                <a:solidFill>
                  <a:srgbClr val="002060"/>
                </a:solidFill>
                <a:latin typeface="Montreal" pitchFamily="2" charset="0"/>
              </a:rPr>
              <a:t>):</a:t>
            </a:r>
            <a:r>
              <a:rPr lang="fr-BE" sz="2000" dirty="0" smtClean="0">
                <a:solidFill>
                  <a:srgbClr val="002060"/>
                </a:solidFill>
                <a:latin typeface="Montreal" pitchFamily="2" charset="0"/>
              </a:rPr>
              <a:t> 17/27 MS</a:t>
            </a:r>
            <a:endParaRPr lang="hu-HU" sz="2000" dirty="0">
              <a:solidFill>
                <a:srgbClr val="002060"/>
              </a:solidFill>
              <a:latin typeface="Montreal" pitchFamily="2" charset="0"/>
            </a:endParaRPr>
          </a:p>
          <a:p>
            <a:pPr marL="640080" lvl="3">
              <a:lnSpc>
                <a:spcPct val="100000"/>
              </a:lnSpc>
              <a:spcBef>
                <a:spcPts val="24"/>
              </a:spcBef>
              <a:spcAft>
                <a:spcPts val="200"/>
              </a:spcAft>
              <a:buClr>
                <a:srgbClr val="002060"/>
              </a:buClr>
              <a:buFont typeface="Wingdings" panose="05000000000000000000" pitchFamily="2" charset="2"/>
              <a:buChar char="§"/>
            </a:pPr>
            <a:r>
              <a:rPr lang="hu-HU" sz="2000" dirty="0">
                <a:solidFill>
                  <a:srgbClr val="002060"/>
                </a:solidFill>
                <a:latin typeface="Montreal" pitchFamily="2" charset="0"/>
              </a:rPr>
              <a:t>self-regulation</a:t>
            </a:r>
            <a:r>
              <a:rPr lang="hu-HU" sz="2000" dirty="0" smtClean="0">
                <a:solidFill>
                  <a:srgbClr val="002060"/>
                </a:solidFill>
                <a:latin typeface="Montreal" pitchFamily="2" charset="0"/>
              </a:rPr>
              <a:t>:</a:t>
            </a:r>
            <a:r>
              <a:rPr lang="fr-BE" sz="2000" dirty="0" smtClean="0">
                <a:solidFill>
                  <a:srgbClr val="002060"/>
                </a:solidFill>
                <a:latin typeface="Montreal" pitchFamily="2" charset="0"/>
              </a:rPr>
              <a:t> 3/27 MS</a:t>
            </a:r>
            <a:endParaRPr lang="hu-HU" sz="2000" dirty="0">
              <a:solidFill>
                <a:srgbClr val="002060"/>
              </a:solidFill>
              <a:latin typeface="Montreal" pitchFamily="2" charset="0"/>
            </a:endParaRPr>
          </a:p>
          <a:p>
            <a:pPr marL="411480" lvl="2">
              <a:lnSpc>
                <a:spcPct val="100000"/>
              </a:lnSpc>
              <a:spcBef>
                <a:spcPts val="24"/>
              </a:spcBef>
              <a:spcAft>
                <a:spcPts val="200"/>
              </a:spcAft>
              <a:buClr>
                <a:srgbClr val="002060"/>
              </a:buClr>
              <a:buFont typeface="Wingdings" panose="05000000000000000000" pitchFamily="2" charset="2"/>
              <a:buChar char="§"/>
            </a:pPr>
            <a:r>
              <a:rPr lang="hu-HU" sz="2000" dirty="0">
                <a:solidFill>
                  <a:srgbClr val="002060"/>
                </a:solidFill>
                <a:latin typeface="Montreal" pitchFamily="2" charset="0"/>
              </a:rPr>
              <a:t>Removal </a:t>
            </a:r>
            <a:r>
              <a:rPr lang="hu-HU" sz="2000" u="sng" dirty="0">
                <a:solidFill>
                  <a:srgbClr val="002060"/>
                </a:solidFill>
                <a:latin typeface="Montreal" pitchFamily="2" charset="0"/>
              </a:rPr>
              <a:t>outside territory</a:t>
            </a:r>
            <a:r>
              <a:rPr lang="hu-HU" sz="2000" dirty="0">
                <a:solidFill>
                  <a:srgbClr val="002060"/>
                </a:solidFill>
                <a:latin typeface="Montreal" pitchFamily="2" charset="0"/>
              </a:rPr>
              <a:t> </a:t>
            </a:r>
            <a:r>
              <a:rPr lang="fr-BE" sz="2000" dirty="0" smtClean="0">
                <a:solidFill>
                  <a:srgbClr val="002060"/>
                </a:solidFill>
                <a:latin typeface="Montreal" pitchFamily="2" charset="0"/>
              </a:rPr>
              <a:t>(‘</a:t>
            </a:r>
            <a:r>
              <a:rPr lang="fr-BE" sz="2000" dirty="0" err="1" smtClean="0">
                <a:solidFill>
                  <a:srgbClr val="002060"/>
                </a:solidFill>
                <a:latin typeface="Montreal" pitchFamily="2" charset="0"/>
              </a:rPr>
              <a:t>endeavour</a:t>
            </a:r>
            <a:r>
              <a:rPr lang="fr-BE" sz="2000" dirty="0" smtClean="0">
                <a:solidFill>
                  <a:srgbClr val="002060"/>
                </a:solidFill>
                <a:latin typeface="Montreal" pitchFamily="2" charset="0"/>
              </a:rPr>
              <a:t>’)</a:t>
            </a:r>
            <a:endParaRPr lang="hu-HU" sz="2000" dirty="0">
              <a:solidFill>
                <a:srgbClr val="002060"/>
              </a:solidFill>
              <a:latin typeface="Montreal" pitchFamily="2" charset="0"/>
            </a:endParaRPr>
          </a:p>
          <a:p>
            <a:pPr marL="640080" lvl="3">
              <a:lnSpc>
                <a:spcPct val="100000"/>
              </a:lnSpc>
              <a:spcBef>
                <a:spcPts val="24"/>
              </a:spcBef>
              <a:spcAft>
                <a:spcPts val="200"/>
              </a:spcAft>
              <a:buClr>
                <a:srgbClr val="002060"/>
              </a:buClr>
              <a:buFont typeface="Wingdings" panose="05000000000000000000" pitchFamily="2" charset="2"/>
              <a:buChar char="§"/>
            </a:pPr>
            <a:r>
              <a:rPr lang="hu-HU" sz="2000" dirty="0">
                <a:solidFill>
                  <a:srgbClr val="002060"/>
                </a:solidFill>
                <a:latin typeface="Montreal" pitchFamily="2" charset="0"/>
              </a:rPr>
              <a:t>All 27 MS operate internet hotlines which are members of </a:t>
            </a:r>
            <a:r>
              <a:rPr lang="hu-HU" sz="2000" dirty="0" smtClean="0">
                <a:solidFill>
                  <a:srgbClr val="002060"/>
                </a:solidFill>
                <a:latin typeface="Montreal" pitchFamily="2" charset="0"/>
              </a:rPr>
              <a:t>INHOPE</a:t>
            </a:r>
            <a:endParaRPr lang="fr-BE" sz="2000" dirty="0" smtClean="0">
              <a:solidFill>
                <a:srgbClr val="002060"/>
              </a:solidFill>
              <a:latin typeface="Montreal" pitchFamily="2" charset="0"/>
            </a:endParaRPr>
          </a:p>
          <a:p>
            <a:pPr marL="640080" lvl="3">
              <a:lnSpc>
                <a:spcPct val="100000"/>
              </a:lnSpc>
              <a:spcBef>
                <a:spcPts val="24"/>
              </a:spcBef>
              <a:spcAft>
                <a:spcPts val="200"/>
              </a:spcAft>
              <a:buClr>
                <a:srgbClr val="002060"/>
              </a:buClr>
              <a:buFont typeface="Wingdings" panose="05000000000000000000" pitchFamily="2" charset="2"/>
              <a:buChar char="§"/>
            </a:pPr>
            <a:r>
              <a:rPr lang="fr-BE" sz="2000" dirty="0" smtClean="0">
                <a:solidFill>
                  <a:srgbClr val="002060"/>
                </a:solidFill>
                <a:latin typeface="Montreal" pitchFamily="2" charset="0"/>
              </a:rPr>
              <a:t>And/or: international </a:t>
            </a:r>
            <a:r>
              <a:rPr lang="fr-BE" sz="2000" dirty="0" err="1" smtClean="0">
                <a:solidFill>
                  <a:srgbClr val="002060"/>
                </a:solidFill>
                <a:latin typeface="Montreal" pitchFamily="2" charset="0"/>
              </a:rPr>
              <a:t>law</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enforcement</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channels</a:t>
            </a:r>
            <a:endParaRPr lang="hu-HU" sz="2000" dirty="0">
              <a:solidFill>
                <a:srgbClr val="002060"/>
              </a:solidFill>
              <a:latin typeface="Montreal" pitchFamily="2" charset="0"/>
            </a:endParaRPr>
          </a:p>
          <a:p>
            <a:pPr marL="411480" lvl="2">
              <a:lnSpc>
                <a:spcPct val="100000"/>
              </a:lnSpc>
              <a:spcBef>
                <a:spcPts val="24"/>
              </a:spcBef>
              <a:spcAft>
                <a:spcPts val="200"/>
              </a:spcAft>
              <a:buClr>
                <a:srgbClr val="002060"/>
              </a:buClr>
              <a:buFont typeface="Wingdings" panose="05000000000000000000" pitchFamily="2" charset="2"/>
              <a:buChar char="§"/>
            </a:pPr>
            <a:r>
              <a:rPr lang="hu-HU" sz="2000" dirty="0">
                <a:solidFill>
                  <a:srgbClr val="002060"/>
                </a:solidFill>
                <a:latin typeface="Montreal" pitchFamily="2" charset="0"/>
              </a:rPr>
              <a:t>Key findings:</a:t>
            </a:r>
          </a:p>
          <a:p>
            <a:pPr marL="640080" lvl="3">
              <a:lnSpc>
                <a:spcPct val="100000"/>
              </a:lnSpc>
              <a:spcBef>
                <a:spcPts val="24"/>
              </a:spcBef>
              <a:spcAft>
                <a:spcPts val="200"/>
              </a:spcAft>
              <a:buClr>
                <a:srgbClr val="002060"/>
              </a:buClr>
              <a:buFont typeface="Wingdings" panose="05000000000000000000" pitchFamily="2" charset="2"/>
              <a:buChar char="§"/>
            </a:pPr>
            <a:r>
              <a:rPr lang="fr-BE" sz="2000" dirty="0" smtClean="0">
                <a:solidFill>
                  <a:srgbClr val="002060"/>
                </a:solidFill>
                <a:latin typeface="Montreal" pitchFamily="2" charset="0"/>
              </a:rPr>
              <a:t>‘</a:t>
            </a:r>
            <a:r>
              <a:rPr lang="hu-HU" sz="2000" dirty="0" smtClean="0">
                <a:solidFill>
                  <a:srgbClr val="002060"/>
                </a:solidFill>
                <a:latin typeface="Montreal" pitchFamily="2" charset="0"/>
              </a:rPr>
              <a:t>prompt</a:t>
            </a:r>
            <a:r>
              <a:rPr lang="hu-HU" sz="2000" dirty="0">
                <a:solidFill>
                  <a:srgbClr val="002060"/>
                </a:solidFill>
                <a:latin typeface="Montreal" pitchFamily="2" charset="0"/>
              </a:rPr>
              <a:t>’ removal? </a:t>
            </a:r>
            <a:r>
              <a:rPr lang="fr-BE" sz="2000" dirty="0" smtClean="0">
                <a:solidFill>
                  <a:srgbClr val="002060"/>
                </a:solidFill>
                <a:latin typeface="Montreal" pitchFamily="2" charset="0"/>
              </a:rPr>
              <a:t>-</a:t>
            </a:r>
            <a:r>
              <a:rPr lang="hu-HU" sz="2000" dirty="0" smtClean="0">
                <a:solidFill>
                  <a:srgbClr val="002060"/>
                </a:solidFill>
                <a:latin typeface="Montreal" pitchFamily="2" charset="0"/>
              </a:rPr>
              <a:t> </a:t>
            </a:r>
            <a:r>
              <a:rPr lang="hu-HU" sz="2000" dirty="0">
                <a:solidFill>
                  <a:srgbClr val="002060"/>
                </a:solidFill>
                <a:latin typeface="Montreal" pitchFamily="2" charset="0"/>
              </a:rPr>
              <a:t>in some MS removal is effective only after judgment with final force and effect (often lengthy procedure - interim measure (ex. temporary blocking in HU) until then) </a:t>
            </a:r>
          </a:p>
          <a:p>
            <a:pPr marL="457200" lvl="3" indent="0">
              <a:lnSpc>
                <a:spcPct val="100000"/>
              </a:lnSpc>
              <a:spcBef>
                <a:spcPts val="24"/>
              </a:spcBef>
              <a:spcAft>
                <a:spcPts val="200"/>
              </a:spcAft>
              <a:buClr>
                <a:srgbClr val="002060"/>
              </a:buClr>
              <a:buNone/>
            </a:pPr>
            <a:endParaRPr lang="hu-HU" sz="2000" dirty="0">
              <a:solidFill>
                <a:srgbClr val="002060"/>
              </a:solidFill>
              <a:latin typeface="Montreal" pitchFamily="2" charset="0"/>
            </a:endParaRPr>
          </a:p>
          <a:p>
            <a:pPr>
              <a:lnSpc>
                <a:spcPct val="100000"/>
              </a:lnSpc>
              <a:spcBef>
                <a:spcPts val="24"/>
              </a:spcBef>
            </a:pPr>
            <a:endParaRPr lang="fr-BE" sz="2000" dirty="0"/>
          </a:p>
        </p:txBody>
      </p:sp>
    </p:spTree>
    <p:extLst>
      <p:ext uri="{BB962C8B-B14F-4D97-AF65-F5344CB8AC3E}">
        <p14:creationId xmlns:p14="http://schemas.microsoft.com/office/powerpoint/2010/main" val="5660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cap="none" dirty="0" smtClean="0">
                <a:solidFill>
                  <a:schemeClr val="tx2">
                    <a:lumMod val="10000"/>
                  </a:schemeClr>
                </a:solidFill>
                <a:latin typeface="Montreal-Heavy" pitchFamily="2" charset="0"/>
              </a:rPr>
              <a:t>Object</a:t>
            </a:r>
            <a:endParaRPr lang="fr-BE" dirty="0"/>
          </a:p>
        </p:txBody>
      </p:sp>
      <p:sp>
        <p:nvSpPr>
          <p:cNvPr id="3" name="Content Placeholder 2"/>
          <p:cNvSpPr>
            <a:spLocks noGrp="1"/>
          </p:cNvSpPr>
          <p:nvPr>
            <p:ph idx="1"/>
          </p:nvPr>
        </p:nvSpPr>
        <p:spPr>
          <a:xfrm>
            <a:off x="1202919" y="1635617"/>
            <a:ext cx="9784080" cy="3977783"/>
          </a:xfrm>
        </p:spPr>
        <p:txBody>
          <a:bodyPr/>
          <a:lstStyle/>
          <a:p>
            <a:pPr>
              <a:buClr>
                <a:srgbClr val="002060"/>
              </a:buClr>
              <a:buFont typeface="Wingdings" panose="05000000000000000000" pitchFamily="2" charset="2"/>
              <a:buChar char="§"/>
            </a:pPr>
            <a:r>
              <a:rPr lang="en-US" sz="2000" dirty="0">
                <a:solidFill>
                  <a:srgbClr val="002060"/>
                </a:solidFill>
                <a:latin typeface="Montreal" pitchFamily="2" charset="0"/>
              </a:rPr>
              <a:t>Seven topics </a:t>
            </a:r>
          </a:p>
          <a:p>
            <a:pPr>
              <a:buClr>
                <a:srgbClr val="002060"/>
              </a:buClr>
              <a:buFont typeface="Wingdings" panose="05000000000000000000" pitchFamily="2" charset="2"/>
              <a:buChar char="§"/>
            </a:pPr>
            <a:r>
              <a:rPr lang="en-US" sz="2000" dirty="0">
                <a:solidFill>
                  <a:srgbClr val="002060"/>
                </a:solidFill>
                <a:latin typeface="Montreal" pitchFamily="2" charset="0"/>
              </a:rPr>
              <a:t>How are they transposed in the 27 EU Member States bound by </a:t>
            </a:r>
            <a:r>
              <a:rPr lang="en-US" sz="2000" dirty="0" smtClean="0">
                <a:solidFill>
                  <a:srgbClr val="002060"/>
                </a:solidFill>
                <a:latin typeface="Montreal" pitchFamily="2" charset="0"/>
              </a:rPr>
              <a:t>Directive?</a:t>
            </a:r>
            <a:endParaRPr lang="en-US" sz="2000" dirty="0">
              <a:solidFill>
                <a:srgbClr val="002060"/>
              </a:solidFill>
              <a:latin typeface="Montreal" pitchFamily="2" charset="0"/>
            </a:endParaRPr>
          </a:p>
          <a:p>
            <a:pPr>
              <a:buClr>
                <a:srgbClr val="002060"/>
              </a:buClr>
              <a:buFont typeface="Wingdings" panose="05000000000000000000" pitchFamily="2" charset="2"/>
              <a:buChar char="§"/>
            </a:pPr>
            <a:r>
              <a:rPr lang="en-US" sz="2000" dirty="0">
                <a:solidFill>
                  <a:srgbClr val="002060"/>
                </a:solidFill>
                <a:latin typeface="Montreal" pitchFamily="2" charset="0"/>
              </a:rPr>
              <a:t>No ‘naming and blaming’</a:t>
            </a:r>
          </a:p>
          <a:p>
            <a:pPr>
              <a:buClr>
                <a:srgbClr val="002060"/>
              </a:buClr>
              <a:buFont typeface="Wingdings" panose="05000000000000000000" pitchFamily="2" charset="2"/>
              <a:buChar char="§"/>
            </a:pPr>
            <a:r>
              <a:rPr lang="en-US" sz="2000" dirty="0">
                <a:solidFill>
                  <a:srgbClr val="002060"/>
                </a:solidFill>
                <a:latin typeface="Montreal" pitchFamily="2" charset="0"/>
              </a:rPr>
              <a:t>Compare strategies and choices</a:t>
            </a:r>
          </a:p>
          <a:p>
            <a:pPr>
              <a:buClr>
                <a:srgbClr val="002060"/>
              </a:buClr>
              <a:buFont typeface="Wingdings" panose="05000000000000000000" pitchFamily="2" charset="2"/>
              <a:buChar char="§"/>
            </a:pPr>
            <a:r>
              <a:rPr lang="en-US" sz="2000" dirty="0">
                <a:solidFill>
                  <a:srgbClr val="002060"/>
                </a:solidFill>
                <a:latin typeface="Montreal" pitchFamily="2" charset="0"/>
              </a:rPr>
              <a:t>Identify best practices, problems or </a:t>
            </a:r>
            <a:r>
              <a:rPr lang="en-US" sz="2000" dirty="0" smtClean="0">
                <a:solidFill>
                  <a:srgbClr val="002060"/>
                </a:solidFill>
                <a:latin typeface="Montreal" pitchFamily="2" charset="0"/>
              </a:rPr>
              <a:t>issues</a:t>
            </a:r>
          </a:p>
          <a:p>
            <a:pPr>
              <a:buClr>
                <a:srgbClr val="002060"/>
              </a:buClr>
              <a:buFont typeface="Wingdings" panose="05000000000000000000" pitchFamily="2" charset="2"/>
              <a:buChar char="§"/>
            </a:pPr>
            <a:r>
              <a:rPr lang="en-US" sz="2000" dirty="0" smtClean="0">
                <a:solidFill>
                  <a:srgbClr val="002060"/>
                </a:solidFill>
                <a:latin typeface="Montreal" pitchFamily="2" charset="0"/>
              </a:rPr>
              <a:t>National reports submitted between Feb 2014-Jan 2015)</a:t>
            </a:r>
          </a:p>
          <a:p>
            <a:pPr>
              <a:buClr>
                <a:srgbClr val="002060"/>
              </a:buClr>
              <a:buFont typeface="Wingdings" panose="05000000000000000000" pitchFamily="2" charset="2"/>
              <a:buChar char="§"/>
            </a:pPr>
            <a:r>
              <a:rPr lang="en-US" sz="2000" dirty="0" smtClean="0">
                <a:solidFill>
                  <a:srgbClr val="002060"/>
                </a:solidFill>
                <a:latin typeface="Montreal" pitchFamily="2" charset="0"/>
              </a:rPr>
              <a:t>Network of pro bono lawyers, ELSA students, national organisations + consultation of some Lanzarote committee members ( mainly on topics 1, 2 and 7)</a:t>
            </a:r>
            <a:endParaRPr lang="en-US" sz="2000" dirty="0">
              <a:solidFill>
                <a:srgbClr val="002060"/>
              </a:solidFill>
              <a:latin typeface="Montreal" pitchFamily="2" charset="0"/>
            </a:endParaRPr>
          </a:p>
        </p:txBody>
      </p:sp>
    </p:spTree>
    <p:extLst>
      <p:ext uri="{BB962C8B-B14F-4D97-AF65-F5344CB8AC3E}">
        <p14:creationId xmlns:p14="http://schemas.microsoft.com/office/powerpoint/2010/main" val="3606458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BE" kern="0" cap="none" dirty="0" smtClean="0">
                <a:solidFill>
                  <a:srgbClr val="000000"/>
                </a:solidFill>
                <a:latin typeface="Montreal-Heavy"/>
                <a:ea typeface="Tahoma" panose="020B0604030504040204" pitchFamily="34" charset="0"/>
                <a:cs typeface="Tahoma" panose="020B0604030504040204" pitchFamily="34" charset="0"/>
              </a:rPr>
              <a:t>Topic 7: </a:t>
            </a:r>
            <a:r>
              <a:rPr lang="hu-HU" kern="0" cap="none" dirty="0" smtClean="0">
                <a:solidFill>
                  <a:srgbClr val="000000"/>
                </a:solidFill>
                <a:latin typeface="Montreal-Heavy"/>
                <a:ea typeface="Tahoma" panose="020B0604030504040204" pitchFamily="34" charset="0"/>
                <a:cs typeface="Tahoma" panose="020B0604030504040204" pitchFamily="34" charset="0"/>
              </a:rPr>
              <a:t>Take </a:t>
            </a:r>
            <a:r>
              <a:rPr lang="hu-HU" kern="0" cap="none" dirty="0">
                <a:solidFill>
                  <a:srgbClr val="000000"/>
                </a:solidFill>
                <a:latin typeface="Montreal-Heavy"/>
                <a:ea typeface="Tahoma" panose="020B0604030504040204" pitchFamily="34" charset="0"/>
                <a:cs typeface="Tahoma" panose="020B0604030504040204" pitchFamily="34" charset="0"/>
              </a:rPr>
              <a:t>down (removal) and </a:t>
            </a:r>
            <a:r>
              <a:rPr lang="hu-HU" kern="0" cap="none" dirty="0" smtClean="0">
                <a:solidFill>
                  <a:srgbClr val="000000"/>
                </a:solidFill>
                <a:latin typeface="Montreal-Heavy"/>
                <a:ea typeface="Tahoma" panose="020B0604030504040204" pitchFamily="34" charset="0"/>
                <a:cs typeface="Tahoma" panose="020B0604030504040204" pitchFamily="34" charset="0"/>
              </a:rPr>
              <a:t>blocking</a:t>
            </a:r>
            <a:r>
              <a:rPr lang="fr-BE" kern="0" cap="none" dirty="0" smtClean="0">
                <a:solidFill>
                  <a:srgbClr val="000000"/>
                </a:solidFill>
                <a:latin typeface="Montreal-Heavy"/>
                <a:ea typeface="Tahoma" panose="020B0604030504040204" pitchFamily="34" charset="0"/>
                <a:cs typeface="Tahoma" panose="020B0604030504040204" pitchFamily="34" charset="0"/>
              </a:rPr>
              <a:t> </a:t>
            </a:r>
            <a:r>
              <a:rPr lang="fr-BE" kern="0" cap="none" dirty="0" smtClean="0">
                <a:solidFill>
                  <a:srgbClr val="000000"/>
                </a:solidFill>
                <a:latin typeface="Montreal-DemiBold" pitchFamily="2" charset="0"/>
                <a:ea typeface="Tahoma" panose="020B0604030504040204" pitchFamily="34" charset="0"/>
                <a:cs typeface="Tahoma" panose="020B0604030504040204" pitchFamily="34" charset="0"/>
              </a:rPr>
              <a:t>Article 25(2)</a:t>
            </a:r>
            <a:endParaRPr lang="fr-BE" dirty="0"/>
          </a:p>
        </p:txBody>
      </p:sp>
      <p:sp>
        <p:nvSpPr>
          <p:cNvPr id="3" name="Content Placeholder 2"/>
          <p:cNvSpPr>
            <a:spLocks noGrp="1"/>
          </p:cNvSpPr>
          <p:nvPr>
            <p:ph idx="1"/>
          </p:nvPr>
        </p:nvSpPr>
        <p:spPr>
          <a:xfrm>
            <a:off x="1202919" y="1687132"/>
            <a:ext cx="9784080" cy="3926269"/>
          </a:xfrm>
        </p:spPr>
        <p:txBody>
          <a:bodyPr>
            <a:noAutofit/>
          </a:bodyPr>
          <a:lstStyle/>
          <a:p>
            <a:pPr marL="182880" lvl="1">
              <a:lnSpc>
                <a:spcPct val="100000"/>
              </a:lnSpc>
              <a:spcBef>
                <a:spcPts val="24"/>
              </a:spcBef>
              <a:spcAft>
                <a:spcPts val="200"/>
              </a:spcAft>
              <a:buClr>
                <a:srgbClr val="002060"/>
              </a:buClr>
              <a:buFont typeface="Wingdings" panose="05000000000000000000" pitchFamily="2" charset="2"/>
              <a:buChar char="§"/>
            </a:pPr>
            <a:r>
              <a:rPr lang="en-US" dirty="0">
                <a:solidFill>
                  <a:srgbClr val="002060"/>
                </a:solidFill>
                <a:latin typeface="Montreal" pitchFamily="2" charset="0"/>
              </a:rPr>
              <a:t>Blocking (optional) provided in majority of MS</a:t>
            </a: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Legislative </a:t>
            </a:r>
            <a:r>
              <a:rPr lang="en-US" sz="2000" dirty="0" smtClean="0">
                <a:solidFill>
                  <a:srgbClr val="002060"/>
                </a:solidFill>
                <a:latin typeface="Montreal" pitchFamily="2" charset="0"/>
              </a:rPr>
              <a:t>framework: 13/27 MS</a:t>
            </a:r>
            <a:endParaRPr lang="en-US" sz="2000" dirty="0">
              <a:solidFill>
                <a:srgbClr val="002060"/>
              </a:solidFill>
              <a:latin typeface="Montreal" pitchFamily="2" charset="0"/>
            </a:endParaRP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Self-regulatory framework: </a:t>
            </a:r>
            <a:r>
              <a:rPr lang="en-US" sz="2000" dirty="0" smtClean="0">
                <a:solidFill>
                  <a:srgbClr val="002060"/>
                </a:solidFill>
                <a:latin typeface="Montreal" pitchFamily="2" charset="0"/>
              </a:rPr>
              <a:t>6/27 MS </a:t>
            </a:r>
            <a:endParaRPr lang="en-US" sz="2000" dirty="0">
              <a:solidFill>
                <a:srgbClr val="002060"/>
              </a:solidFill>
              <a:latin typeface="Montreal" pitchFamily="2" charset="0"/>
            </a:endParaRPr>
          </a:p>
          <a:p>
            <a:pPr marL="182880" lvl="1">
              <a:lnSpc>
                <a:spcPct val="100000"/>
              </a:lnSpc>
              <a:spcBef>
                <a:spcPts val="24"/>
              </a:spcBef>
              <a:spcAft>
                <a:spcPts val="200"/>
              </a:spcAft>
              <a:buClr>
                <a:srgbClr val="002060"/>
              </a:buClr>
              <a:buFont typeface="Wingdings" panose="05000000000000000000" pitchFamily="2" charset="2"/>
              <a:buChar char="§"/>
            </a:pPr>
            <a:r>
              <a:rPr lang="en-US" dirty="0">
                <a:solidFill>
                  <a:srgbClr val="002060"/>
                </a:solidFill>
                <a:latin typeface="Montreal" pitchFamily="2" charset="0"/>
              </a:rPr>
              <a:t>Blocking measures are not available in </a:t>
            </a:r>
            <a:r>
              <a:rPr lang="en-US" dirty="0" smtClean="0">
                <a:solidFill>
                  <a:srgbClr val="002060"/>
                </a:solidFill>
                <a:latin typeface="Montreal" pitchFamily="2" charset="0"/>
              </a:rPr>
              <a:t>8/27 </a:t>
            </a:r>
            <a:endParaRPr lang="en-US" dirty="0">
              <a:solidFill>
                <a:srgbClr val="002060"/>
              </a:solidFill>
              <a:latin typeface="Montreal" pitchFamily="2" charset="0"/>
            </a:endParaRPr>
          </a:p>
          <a:p>
            <a:pPr marL="182880" lvl="1">
              <a:lnSpc>
                <a:spcPct val="100000"/>
              </a:lnSpc>
              <a:spcBef>
                <a:spcPts val="24"/>
              </a:spcBef>
              <a:spcAft>
                <a:spcPts val="200"/>
              </a:spcAft>
              <a:buClr>
                <a:srgbClr val="002060"/>
              </a:buClr>
              <a:buFont typeface="Wingdings" panose="05000000000000000000" pitchFamily="2" charset="2"/>
              <a:buChar char="§"/>
            </a:pPr>
            <a:r>
              <a:rPr lang="en-US" dirty="0">
                <a:solidFill>
                  <a:srgbClr val="002060"/>
                </a:solidFill>
                <a:latin typeface="Montreal" pitchFamily="2" charset="0"/>
              </a:rPr>
              <a:t>Key findings:</a:t>
            </a: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Concern of </a:t>
            </a:r>
            <a:r>
              <a:rPr lang="en-US" sz="2000" dirty="0" smtClean="0">
                <a:solidFill>
                  <a:srgbClr val="002060"/>
                </a:solidFill>
                <a:latin typeface="Montreal" pitchFamily="2" charset="0"/>
              </a:rPr>
              <a:t>‘</a:t>
            </a:r>
            <a:r>
              <a:rPr lang="en-US" sz="2000" dirty="0" err="1" smtClean="0">
                <a:solidFill>
                  <a:srgbClr val="002060"/>
                </a:solidFill>
                <a:latin typeface="Montreal" pitchFamily="2" charset="0"/>
              </a:rPr>
              <a:t>overblocking</a:t>
            </a:r>
            <a:r>
              <a:rPr lang="en-US" sz="2000" dirty="0" smtClean="0">
                <a:solidFill>
                  <a:srgbClr val="002060"/>
                </a:solidFill>
                <a:latin typeface="Montreal" pitchFamily="2" charset="0"/>
              </a:rPr>
              <a:t>’</a:t>
            </a:r>
            <a:endParaRPr lang="en-US" sz="2000" dirty="0">
              <a:solidFill>
                <a:srgbClr val="002060"/>
              </a:solidFill>
              <a:latin typeface="Montreal" pitchFamily="2" charset="0"/>
            </a:endParaRP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Infrequent updates of blocking lists </a:t>
            </a: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Blocking measures only in relation to extraterritorial websites in some MS</a:t>
            </a: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Adequate safeguards </a:t>
            </a:r>
            <a:r>
              <a:rPr lang="en-US" sz="2000" dirty="0" smtClean="0">
                <a:solidFill>
                  <a:srgbClr val="002060"/>
                </a:solidFill>
                <a:latin typeface="Montreal" pitchFamily="2" charset="0"/>
              </a:rPr>
              <a:t>(obligation in case </a:t>
            </a:r>
            <a:r>
              <a:rPr lang="en-US" sz="2000" smtClean="0">
                <a:solidFill>
                  <a:srgbClr val="002060"/>
                </a:solidFill>
                <a:latin typeface="Montreal" pitchFamily="2" charset="0"/>
              </a:rPr>
              <a:t>of blocking) </a:t>
            </a:r>
            <a:r>
              <a:rPr lang="en-US" sz="2000" dirty="0">
                <a:solidFill>
                  <a:srgbClr val="002060"/>
                </a:solidFill>
                <a:latin typeface="Montreal" pitchFamily="2" charset="0"/>
              </a:rPr>
              <a:t>not always </a:t>
            </a:r>
            <a:r>
              <a:rPr lang="en-US" sz="2000" dirty="0" smtClean="0">
                <a:solidFill>
                  <a:srgbClr val="002060"/>
                </a:solidFill>
                <a:latin typeface="Montreal" pitchFamily="2" charset="0"/>
              </a:rPr>
              <a:t>envisaged</a:t>
            </a:r>
            <a:endParaRPr lang="en-US" sz="2000" dirty="0">
              <a:solidFill>
                <a:srgbClr val="002060"/>
              </a:solidFill>
              <a:latin typeface="Montreal" pitchFamily="2" charset="0"/>
            </a:endParaRPr>
          </a:p>
          <a:p>
            <a:pPr marL="411480" lvl="2">
              <a:lnSpc>
                <a:spcPct val="100000"/>
              </a:lnSpc>
              <a:spcBef>
                <a:spcPts val="24"/>
              </a:spcBef>
              <a:spcAft>
                <a:spcPts val="200"/>
              </a:spcAft>
              <a:buClr>
                <a:srgbClr val="002060"/>
              </a:buClr>
              <a:buFont typeface="Wingdings" panose="05000000000000000000" pitchFamily="2" charset="2"/>
              <a:buChar char="§"/>
            </a:pPr>
            <a:r>
              <a:rPr lang="en-US" sz="2000" dirty="0">
                <a:solidFill>
                  <a:srgbClr val="002060"/>
                </a:solidFill>
                <a:latin typeface="Montreal" pitchFamily="2" charset="0"/>
              </a:rPr>
              <a:t>New technologies and child abuses committed on the Dark net present new challenges</a:t>
            </a:r>
          </a:p>
          <a:p>
            <a:pPr>
              <a:lnSpc>
                <a:spcPct val="100000"/>
              </a:lnSpc>
              <a:spcBef>
                <a:spcPts val="24"/>
              </a:spcBef>
            </a:pPr>
            <a:endParaRPr lang="fr-BE" sz="2000" dirty="0"/>
          </a:p>
        </p:txBody>
      </p:sp>
    </p:spTree>
    <p:extLst>
      <p:ext uri="{BB962C8B-B14F-4D97-AF65-F5344CB8AC3E}">
        <p14:creationId xmlns:p14="http://schemas.microsoft.com/office/powerpoint/2010/main" val="174798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7" name="Title 1"/>
          <p:cNvSpPr txBox="1">
            <a:spLocks/>
          </p:cNvSpPr>
          <p:nvPr/>
        </p:nvSpPr>
        <p:spPr>
          <a:xfrm>
            <a:off x="838200" y="365126"/>
            <a:ext cx="10515600" cy="87397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spcBef>
                <a:spcPts val="1000"/>
              </a:spcBef>
            </a:pPr>
            <a:r>
              <a:rPr lang="en-US" dirty="0" smtClean="0">
                <a:solidFill>
                  <a:srgbClr val="00B050"/>
                </a:solidFill>
                <a:latin typeface="Montreal-DemiBold" pitchFamily="2" charset="0"/>
              </a:rPr>
              <a:t>Thank you</a:t>
            </a:r>
            <a:endParaRPr lang="en-US" dirty="0">
              <a:solidFill>
                <a:srgbClr val="00B050"/>
              </a:solidFill>
              <a:latin typeface="Montreal-Heavy" pitchFamily="2" charset="0"/>
            </a:endParaRPr>
          </a:p>
        </p:txBody>
      </p:sp>
      <p:sp>
        <p:nvSpPr>
          <p:cNvPr id="8" name="Content Placeholder 2"/>
          <p:cNvSpPr txBox="1">
            <a:spLocks/>
          </p:cNvSpPr>
          <p:nvPr/>
        </p:nvSpPr>
        <p:spPr>
          <a:xfrm>
            <a:off x="838199" y="1239101"/>
            <a:ext cx="10649755" cy="108318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buNone/>
            </a:pPr>
            <a:r>
              <a:rPr lang="fr-BE" sz="2000" dirty="0" smtClean="0">
                <a:solidFill>
                  <a:srgbClr val="00B050"/>
                </a:solidFill>
                <a:latin typeface="Montreal-Light" pitchFamily="2" charset="0"/>
              </a:rPr>
              <a:t>&gt; </a:t>
            </a:r>
            <a:r>
              <a:rPr lang="fr-BE" sz="2000" dirty="0" err="1" smtClean="0">
                <a:solidFill>
                  <a:srgbClr val="00B050"/>
                </a:solidFill>
                <a:latin typeface="Montreal-Light" pitchFamily="2" charset="0"/>
              </a:rPr>
              <a:t>Find</a:t>
            </a:r>
            <a:r>
              <a:rPr lang="fr-BE" sz="2000" dirty="0" smtClean="0">
                <a:solidFill>
                  <a:srgbClr val="00B050"/>
                </a:solidFill>
                <a:latin typeface="Montreal-Light" pitchFamily="2" charset="0"/>
              </a:rPr>
              <a:t> the report </a:t>
            </a:r>
            <a:r>
              <a:rPr lang="fr-BE" sz="2000" dirty="0" err="1" smtClean="0">
                <a:solidFill>
                  <a:srgbClr val="00B050"/>
                </a:solidFill>
                <a:latin typeface="Montreal-Light" pitchFamily="2" charset="0"/>
              </a:rPr>
              <a:t>here</a:t>
            </a:r>
            <a:r>
              <a:rPr lang="fr-BE" sz="2000" dirty="0">
                <a:solidFill>
                  <a:srgbClr val="00B050"/>
                </a:solidFill>
                <a:latin typeface="Montreal-Light" pitchFamily="2" charset="0"/>
              </a:rPr>
              <a:t>: </a:t>
            </a:r>
            <a:r>
              <a:rPr lang="fr-BE" sz="2000" dirty="0" smtClean="0">
                <a:solidFill>
                  <a:srgbClr val="00B050"/>
                </a:solidFill>
                <a:latin typeface="Montreal-Light" pitchFamily="2" charset="0"/>
              </a:rPr>
              <a:t>www.missingchildreneurope.eu/catalog/categoryid/12/documentid/346</a:t>
            </a:r>
          </a:p>
          <a:p>
            <a:pPr marL="0" indent="0">
              <a:lnSpc>
                <a:spcPct val="100000"/>
              </a:lnSpc>
              <a:spcBef>
                <a:spcPts val="0"/>
              </a:spcBef>
              <a:buFont typeface="Wingdings" pitchFamily="2" charset="2"/>
              <a:buNone/>
            </a:pPr>
            <a:r>
              <a:rPr lang="fr-BE" sz="2000" dirty="0" smtClean="0">
                <a:solidFill>
                  <a:srgbClr val="00B050"/>
                </a:solidFill>
                <a:latin typeface="Montreal-Light" pitchFamily="2" charset="0"/>
              </a:rPr>
              <a:t>&gt; francis.herbert@missingchildreneurope.eu</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7919" b="26110"/>
          <a:stretch/>
        </p:blipFill>
        <p:spPr>
          <a:xfrm>
            <a:off x="838200" y="2322284"/>
            <a:ext cx="10170696" cy="3795181"/>
          </a:xfrm>
          <a:prstGeom prst="rect">
            <a:avLst/>
          </a:prstGeom>
        </p:spPr>
      </p:pic>
    </p:spTree>
    <p:extLst>
      <p:ext uri="{BB962C8B-B14F-4D97-AF65-F5344CB8AC3E}">
        <p14:creationId xmlns:p14="http://schemas.microsoft.com/office/powerpoint/2010/main" val="268370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solidFill>
                  <a:schemeClr val="bg1"/>
                </a:solidFill>
                <a:latin typeface="Montreal-Heavy" pitchFamily="2" charset="0"/>
              </a:rPr>
              <a:t>EU legal framework</a:t>
            </a:r>
            <a:endParaRPr lang="en-US" cap="none" dirty="0">
              <a:solidFill>
                <a:schemeClr val="bg1"/>
              </a:solidFill>
            </a:endParaRPr>
          </a:p>
        </p:txBody>
      </p:sp>
      <p:sp>
        <p:nvSpPr>
          <p:cNvPr id="3" name="Content Placeholder 2"/>
          <p:cNvSpPr>
            <a:spLocks noGrp="1"/>
          </p:cNvSpPr>
          <p:nvPr>
            <p:ph idx="1"/>
          </p:nvPr>
        </p:nvSpPr>
        <p:spPr>
          <a:xfrm>
            <a:off x="1202919" y="1792936"/>
            <a:ext cx="10701865" cy="3807374"/>
          </a:xfrm>
        </p:spPr>
        <p:txBody>
          <a:bodyPr>
            <a:noAutofit/>
          </a:bodyPr>
          <a:lstStyle/>
          <a:p>
            <a:pPr>
              <a:lnSpc>
                <a:spcPct val="100000"/>
              </a:lnSpc>
              <a:spcBef>
                <a:spcPct val="20000"/>
              </a:spcBef>
              <a:spcAft>
                <a:spcPts val="0"/>
              </a:spcAft>
              <a:buClr>
                <a:srgbClr val="002060"/>
              </a:buClr>
              <a:buFont typeface="Wingdings" panose="05000000000000000000" pitchFamily="2" charset="2"/>
              <a:buChar char="§"/>
            </a:pPr>
            <a:r>
              <a:rPr lang="en-GB" sz="2000" dirty="0">
                <a:solidFill>
                  <a:srgbClr val="002060"/>
                </a:solidFill>
                <a:latin typeface="Montreal-DemiBold" pitchFamily="2" charset="0"/>
              </a:rPr>
              <a:t>Efficiency of the Directive</a:t>
            </a:r>
          </a:p>
          <a:p>
            <a:pPr marL="800100" lvl="1" indent="-342900">
              <a:lnSpc>
                <a:spcPct val="100000"/>
              </a:lnSpc>
              <a:spcBef>
                <a:spcPct val="20000"/>
              </a:spcBef>
              <a:spcAft>
                <a:spcPts val="0"/>
              </a:spcAft>
              <a:buClr>
                <a:srgbClr val="002060"/>
              </a:buClr>
              <a:buFont typeface="Wingdings" panose="05000000000000000000" pitchFamily="2" charset="2"/>
              <a:buChar char="§"/>
            </a:pPr>
            <a:r>
              <a:rPr lang="en-GB" dirty="0" smtClean="0">
                <a:solidFill>
                  <a:srgbClr val="002060"/>
                </a:solidFill>
                <a:latin typeface="Montreal" pitchFamily="2" charset="0"/>
              </a:rPr>
              <a:t>Deadline </a:t>
            </a:r>
            <a:r>
              <a:rPr lang="en-GB" dirty="0">
                <a:solidFill>
                  <a:srgbClr val="002060"/>
                </a:solidFill>
                <a:latin typeface="Montreal" pitchFamily="2" charset="0"/>
              </a:rPr>
              <a:t>for ‘transposing’ into national law - 18/12/2013</a:t>
            </a:r>
          </a:p>
          <a:p>
            <a:pPr marL="800100" lvl="1" indent="-342900">
              <a:lnSpc>
                <a:spcPct val="100000"/>
              </a:lnSpc>
              <a:spcBef>
                <a:spcPct val="20000"/>
              </a:spcBef>
              <a:spcAft>
                <a:spcPts val="0"/>
              </a:spcAft>
              <a:buClr>
                <a:srgbClr val="002060"/>
              </a:buClr>
              <a:buFont typeface="Wingdings" panose="05000000000000000000" pitchFamily="2" charset="2"/>
              <a:buChar char="§"/>
            </a:pPr>
            <a:r>
              <a:rPr lang="en-GB" dirty="0" smtClean="0">
                <a:solidFill>
                  <a:srgbClr val="002060"/>
                </a:solidFill>
                <a:latin typeface="Montreal" pitchFamily="2" charset="0"/>
              </a:rPr>
              <a:t>Art. 288 TFEU: Binding </a:t>
            </a:r>
            <a:r>
              <a:rPr lang="en-GB" dirty="0">
                <a:solidFill>
                  <a:srgbClr val="002060"/>
                </a:solidFill>
                <a:latin typeface="Montreal" pitchFamily="2" charset="0"/>
              </a:rPr>
              <a:t>as to the result to be </a:t>
            </a:r>
            <a:r>
              <a:rPr lang="en-GB" dirty="0" smtClean="0">
                <a:solidFill>
                  <a:srgbClr val="002060"/>
                </a:solidFill>
                <a:latin typeface="Montreal" pitchFamily="2" charset="0"/>
              </a:rPr>
              <a:t>achieved/Member </a:t>
            </a:r>
            <a:r>
              <a:rPr lang="en-GB" dirty="0">
                <a:solidFill>
                  <a:srgbClr val="002060"/>
                </a:solidFill>
                <a:latin typeface="Montreal" pitchFamily="2" charset="0"/>
              </a:rPr>
              <a:t>states have the choice of ‘form’ and ‘methods</a:t>
            </a:r>
            <a:r>
              <a:rPr lang="en-GB" dirty="0" smtClean="0">
                <a:solidFill>
                  <a:srgbClr val="002060"/>
                </a:solidFill>
                <a:latin typeface="Montreal" pitchFamily="2" charset="0"/>
              </a:rPr>
              <a:t>’</a:t>
            </a:r>
          </a:p>
          <a:p>
            <a:pPr marL="800100" lvl="1" indent="-342900">
              <a:lnSpc>
                <a:spcPct val="100000"/>
              </a:lnSpc>
              <a:spcBef>
                <a:spcPct val="20000"/>
              </a:spcBef>
              <a:spcAft>
                <a:spcPts val="0"/>
              </a:spcAft>
              <a:buClr>
                <a:srgbClr val="002060"/>
              </a:buClr>
              <a:buFont typeface="Wingdings" panose="05000000000000000000" pitchFamily="2" charset="2"/>
              <a:buChar char="§"/>
            </a:pPr>
            <a:r>
              <a:rPr lang="en-GB" dirty="0" smtClean="0">
                <a:solidFill>
                  <a:srgbClr val="002060"/>
                </a:solidFill>
                <a:latin typeface="Montreal" pitchFamily="2" charset="0"/>
              </a:rPr>
              <a:t>Art.83(1) TFEU: ‘minimal rules’: MS may offer higher protection</a:t>
            </a:r>
            <a:endParaRPr lang="en-GB" dirty="0">
              <a:solidFill>
                <a:srgbClr val="002060"/>
              </a:solidFill>
              <a:latin typeface="Montreal" pitchFamily="2" charset="0"/>
            </a:endParaRPr>
          </a:p>
          <a:p>
            <a:pPr marL="800100" lvl="1" indent="-342900">
              <a:lnSpc>
                <a:spcPct val="100000"/>
              </a:lnSpc>
              <a:spcBef>
                <a:spcPct val="20000"/>
              </a:spcBef>
              <a:spcAft>
                <a:spcPts val="0"/>
              </a:spcAft>
              <a:buClr>
                <a:srgbClr val="002060"/>
              </a:buClr>
              <a:buFont typeface="Wingdings" panose="05000000000000000000" pitchFamily="2" charset="2"/>
              <a:buChar char="§"/>
            </a:pPr>
            <a:r>
              <a:rPr lang="en-GB" dirty="0" smtClean="0">
                <a:solidFill>
                  <a:srgbClr val="002060"/>
                </a:solidFill>
                <a:latin typeface="Montreal" pitchFamily="2" charset="0"/>
              </a:rPr>
              <a:t>Control: </a:t>
            </a:r>
          </a:p>
          <a:p>
            <a:pPr marL="1028700" lvl="2" indent="-342900">
              <a:lnSpc>
                <a:spcPct val="100000"/>
              </a:lnSpc>
              <a:spcBef>
                <a:spcPct val="20000"/>
              </a:spcBef>
              <a:spcAft>
                <a:spcPts val="0"/>
              </a:spcAft>
              <a:buClr>
                <a:srgbClr val="002060"/>
              </a:buClr>
              <a:buFont typeface="Wingdings" panose="05000000000000000000" pitchFamily="2" charset="2"/>
              <a:buChar char="§"/>
            </a:pPr>
            <a:r>
              <a:rPr lang="en-GB" sz="2000" dirty="0" smtClean="0">
                <a:solidFill>
                  <a:srgbClr val="002060"/>
                </a:solidFill>
                <a:latin typeface="Montreal" pitchFamily="2" charset="0"/>
              </a:rPr>
              <a:t>by </a:t>
            </a:r>
            <a:r>
              <a:rPr lang="en-GB" sz="2000" dirty="0">
                <a:solidFill>
                  <a:srgbClr val="002060"/>
                </a:solidFill>
                <a:latin typeface="Montreal" pitchFamily="2" charset="0"/>
              </a:rPr>
              <a:t>Commission and </a:t>
            </a:r>
            <a:r>
              <a:rPr lang="en-GB" sz="2000" dirty="0" smtClean="0">
                <a:solidFill>
                  <a:srgbClr val="002060"/>
                </a:solidFill>
                <a:latin typeface="Montreal" pitchFamily="2" charset="0"/>
              </a:rPr>
              <a:t>CJ EU: “infringement proceedings”</a:t>
            </a:r>
            <a:endParaRPr lang="en-GB" sz="2000" dirty="0">
              <a:solidFill>
                <a:srgbClr val="002060"/>
              </a:solidFill>
              <a:latin typeface="Montreal" pitchFamily="2" charset="0"/>
            </a:endParaRPr>
          </a:p>
          <a:p>
            <a:pPr marL="1028700" lvl="2" indent="-342900">
              <a:lnSpc>
                <a:spcPct val="100000"/>
              </a:lnSpc>
              <a:spcBef>
                <a:spcPct val="20000"/>
              </a:spcBef>
              <a:spcAft>
                <a:spcPts val="0"/>
              </a:spcAft>
              <a:buClr>
                <a:srgbClr val="002060"/>
              </a:buClr>
              <a:buFont typeface="Wingdings" panose="05000000000000000000" pitchFamily="2" charset="2"/>
              <a:buChar char="§"/>
            </a:pPr>
            <a:r>
              <a:rPr lang="en-GB" sz="2000" dirty="0" smtClean="0">
                <a:solidFill>
                  <a:srgbClr val="002060"/>
                </a:solidFill>
                <a:latin typeface="Montreal" pitchFamily="2" charset="0"/>
              </a:rPr>
              <a:t>by </a:t>
            </a:r>
            <a:r>
              <a:rPr lang="en-GB" sz="2000" dirty="0">
                <a:solidFill>
                  <a:srgbClr val="002060"/>
                </a:solidFill>
                <a:latin typeface="Montreal" pitchFamily="2" charset="0"/>
              </a:rPr>
              <a:t>national judges </a:t>
            </a:r>
            <a:r>
              <a:rPr lang="en-GB" sz="2000" dirty="0" smtClean="0">
                <a:solidFill>
                  <a:srgbClr val="002060"/>
                </a:solidFill>
                <a:latin typeface="Montreal" pitchFamily="2" charset="0"/>
              </a:rPr>
              <a:t>eventually referring to CJ EU</a:t>
            </a:r>
            <a:r>
              <a:rPr lang="en-GB" sz="2000" dirty="0">
                <a:solidFill>
                  <a:srgbClr val="002060"/>
                </a:solidFill>
                <a:latin typeface="Montreal" pitchFamily="2" charset="0"/>
              </a:rPr>
              <a:t>: Uniform </a:t>
            </a:r>
            <a:r>
              <a:rPr lang="en-GB" sz="2000" dirty="0" smtClean="0">
                <a:solidFill>
                  <a:srgbClr val="002060"/>
                </a:solidFill>
                <a:latin typeface="Montreal" pitchFamily="2" charset="0"/>
              </a:rPr>
              <a:t>Interpretation: Art. 267 TFEU</a:t>
            </a:r>
            <a:endParaRPr lang="en-GB" sz="2000" dirty="0">
              <a:solidFill>
                <a:srgbClr val="002060"/>
              </a:solidFill>
              <a:latin typeface="Montreal" pitchFamily="2" charset="0"/>
            </a:endParaRPr>
          </a:p>
          <a:p>
            <a:pPr marL="800100" lvl="1" indent="-342900">
              <a:lnSpc>
                <a:spcPct val="100000"/>
              </a:lnSpc>
              <a:spcBef>
                <a:spcPct val="20000"/>
              </a:spcBef>
              <a:spcAft>
                <a:spcPts val="0"/>
              </a:spcAft>
              <a:buClr>
                <a:srgbClr val="002060"/>
              </a:buClr>
              <a:buFont typeface="Wingdings" panose="05000000000000000000" pitchFamily="2" charset="2"/>
              <a:buChar char="§"/>
            </a:pPr>
            <a:r>
              <a:rPr lang="en-GB" dirty="0" smtClean="0">
                <a:solidFill>
                  <a:srgbClr val="002060"/>
                </a:solidFill>
                <a:latin typeface="Montreal" pitchFamily="2" charset="0"/>
              </a:rPr>
              <a:t>Possible </a:t>
            </a:r>
            <a:r>
              <a:rPr lang="en-GB" dirty="0">
                <a:solidFill>
                  <a:srgbClr val="002060"/>
                </a:solidFill>
                <a:latin typeface="Montreal" pitchFamily="2" charset="0"/>
              </a:rPr>
              <a:t>direct effect (e.g. Art. 20 on support of child victims) even in absence of correct transposing measures</a:t>
            </a:r>
          </a:p>
          <a:p>
            <a:pPr>
              <a:buFont typeface="Wingdings" panose="05000000000000000000" pitchFamily="2" charset="2"/>
              <a:buChar char="§"/>
            </a:pPr>
            <a:endParaRPr lang="en-US" sz="2000" dirty="0">
              <a:solidFill>
                <a:srgbClr val="002060"/>
              </a:solidFill>
            </a:endParaRPr>
          </a:p>
        </p:txBody>
      </p:sp>
    </p:spTree>
    <p:extLst>
      <p:ext uri="{BB962C8B-B14F-4D97-AF65-F5344CB8AC3E}">
        <p14:creationId xmlns:p14="http://schemas.microsoft.com/office/powerpoint/2010/main" val="2188448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solidFill>
                  <a:schemeClr val="bg1"/>
                </a:solidFill>
                <a:latin typeface="Montreal-Heavy" pitchFamily="2" charset="0"/>
              </a:rPr>
              <a:t>Correspondence with LC provisions?</a:t>
            </a:r>
            <a:endParaRPr lang="en-US" cap="none" dirty="0">
              <a:solidFill>
                <a:schemeClr val="bg1"/>
              </a:solidFill>
            </a:endParaRPr>
          </a:p>
        </p:txBody>
      </p:sp>
      <p:sp>
        <p:nvSpPr>
          <p:cNvPr id="3" name="Content Placeholder 2"/>
          <p:cNvSpPr>
            <a:spLocks noGrp="1"/>
          </p:cNvSpPr>
          <p:nvPr>
            <p:ph idx="1"/>
          </p:nvPr>
        </p:nvSpPr>
        <p:spPr>
          <a:xfrm>
            <a:off x="1202919" y="1545465"/>
            <a:ext cx="10701865" cy="4572001"/>
          </a:xfrm>
        </p:spPr>
        <p:txBody>
          <a:bodyPr>
            <a:noAutofit/>
          </a:bodyPr>
          <a:lstStyle/>
          <a:p>
            <a:pPr>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Only </a:t>
            </a:r>
            <a:r>
              <a:rPr lang="en-US" sz="2000" dirty="0">
                <a:solidFill>
                  <a:srgbClr val="002060"/>
                </a:solidFill>
                <a:latin typeface="Montreal" pitchFamily="2" charset="0"/>
              </a:rPr>
              <a:t>topic </a:t>
            </a:r>
            <a:r>
              <a:rPr lang="en-US" sz="2000" dirty="0" smtClean="0">
                <a:solidFill>
                  <a:srgbClr val="002060"/>
                </a:solidFill>
                <a:latin typeface="Montreal" pitchFamily="2" charset="0"/>
              </a:rPr>
              <a:t>7 (removal of webpages and access blocking)  </a:t>
            </a:r>
            <a:r>
              <a:rPr lang="en-US" sz="2000" dirty="0">
                <a:solidFill>
                  <a:srgbClr val="002060"/>
                </a:solidFill>
                <a:latin typeface="Montreal" pitchFamily="2" charset="0"/>
              </a:rPr>
              <a:t>not covered by the Lanzarote </a:t>
            </a:r>
            <a:r>
              <a:rPr lang="en-US" sz="2000" dirty="0" smtClean="0">
                <a:solidFill>
                  <a:srgbClr val="002060"/>
                </a:solidFill>
                <a:latin typeface="Montreal" pitchFamily="2" charset="0"/>
              </a:rPr>
              <a:t>Convention</a:t>
            </a:r>
          </a:p>
          <a:p>
            <a:pPr marL="0" indent="0">
              <a:spcBef>
                <a:spcPct val="20000"/>
              </a:spcBef>
              <a:buClr>
                <a:srgbClr val="002060"/>
              </a:buClr>
              <a:buNone/>
            </a:pPr>
            <a:endParaRPr lang="en-US" sz="2000" dirty="0">
              <a:solidFill>
                <a:srgbClr val="002060"/>
              </a:solidFill>
              <a:latin typeface="Montreal" pitchFamily="2" charset="0"/>
            </a:endParaRPr>
          </a:p>
          <a:p>
            <a:pPr>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Other 6 mostly </a:t>
            </a:r>
            <a:r>
              <a:rPr lang="en-US" sz="2000" dirty="0">
                <a:solidFill>
                  <a:srgbClr val="002060"/>
                </a:solidFill>
                <a:latin typeface="Montreal" pitchFamily="2" charset="0"/>
              </a:rPr>
              <a:t>formulated in the same or very comparable wording in the Directive and in the </a:t>
            </a:r>
            <a:r>
              <a:rPr lang="en-US" sz="2000" dirty="0" smtClean="0">
                <a:solidFill>
                  <a:srgbClr val="002060"/>
                </a:solidFill>
                <a:latin typeface="Montreal" pitchFamily="2" charset="0"/>
              </a:rPr>
              <a:t>Convention:</a:t>
            </a:r>
          </a:p>
          <a:p>
            <a:pPr lvl="2">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Topic </a:t>
            </a:r>
            <a:r>
              <a:rPr lang="en-US" sz="2000" dirty="0">
                <a:solidFill>
                  <a:srgbClr val="002060"/>
                </a:solidFill>
                <a:latin typeface="Montreal" pitchFamily="2" charset="0"/>
              </a:rPr>
              <a:t>1: Knowingly obtaining access to child abuse images: Article 20 (1) sub f</a:t>
            </a:r>
            <a:r>
              <a:rPr lang="en-US" sz="2000" dirty="0" smtClean="0">
                <a:solidFill>
                  <a:srgbClr val="002060"/>
                </a:solidFill>
                <a:latin typeface="Montreal" pitchFamily="2" charset="0"/>
              </a:rPr>
              <a:t>) LC</a:t>
            </a:r>
            <a:endParaRPr lang="en-US" sz="2000" dirty="0">
              <a:solidFill>
                <a:srgbClr val="002060"/>
              </a:solidFill>
              <a:latin typeface="Montreal" pitchFamily="2" charset="0"/>
            </a:endParaRPr>
          </a:p>
          <a:p>
            <a:pPr lvl="2">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Topic </a:t>
            </a:r>
            <a:r>
              <a:rPr lang="en-US" sz="2000" dirty="0">
                <a:solidFill>
                  <a:srgbClr val="002060"/>
                </a:solidFill>
                <a:latin typeface="Montreal" pitchFamily="2" charset="0"/>
              </a:rPr>
              <a:t>2: Grooming: Article </a:t>
            </a:r>
            <a:r>
              <a:rPr lang="en-US" sz="2000" dirty="0" smtClean="0">
                <a:solidFill>
                  <a:srgbClr val="002060"/>
                </a:solidFill>
                <a:latin typeface="Montreal" pitchFamily="2" charset="0"/>
              </a:rPr>
              <a:t>23 LC</a:t>
            </a:r>
            <a:endParaRPr lang="en-US" sz="2000" dirty="0">
              <a:solidFill>
                <a:srgbClr val="002060"/>
              </a:solidFill>
              <a:latin typeface="Montreal" pitchFamily="2" charset="0"/>
            </a:endParaRPr>
          </a:p>
          <a:p>
            <a:pPr lvl="2">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Topic </a:t>
            </a:r>
            <a:r>
              <a:rPr lang="en-US" sz="2000" dirty="0">
                <a:solidFill>
                  <a:srgbClr val="002060"/>
                </a:solidFill>
                <a:latin typeface="Montreal" pitchFamily="2" charset="0"/>
              </a:rPr>
              <a:t>3: Disqualification: Article 5(3</a:t>
            </a:r>
            <a:r>
              <a:rPr lang="en-US" sz="2000" dirty="0" smtClean="0">
                <a:solidFill>
                  <a:srgbClr val="002060"/>
                </a:solidFill>
                <a:latin typeface="Montreal" pitchFamily="2" charset="0"/>
              </a:rPr>
              <a:t>) LC</a:t>
            </a:r>
            <a:endParaRPr lang="en-US" sz="2000" dirty="0">
              <a:solidFill>
                <a:srgbClr val="002060"/>
              </a:solidFill>
              <a:latin typeface="Montreal" pitchFamily="2" charset="0"/>
            </a:endParaRPr>
          </a:p>
          <a:p>
            <a:pPr lvl="2">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Topic </a:t>
            </a:r>
            <a:r>
              <a:rPr lang="en-US" sz="2000" dirty="0">
                <a:solidFill>
                  <a:srgbClr val="002060"/>
                </a:solidFill>
                <a:latin typeface="Montreal" pitchFamily="2" charset="0"/>
              </a:rPr>
              <a:t>4: Victim identification: Art. 30 (5</a:t>
            </a:r>
            <a:r>
              <a:rPr lang="en-US" sz="2000" dirty="0" smtClean="0">
                <a:solidFill>
                  <a:srgbClr val="002060"/>
                </a:solidFill>
                <a:latin typeface="Montreal" pitchFamily="2" charset="0"/>
              </a:rPr>
              <a:t>) LC</a:t>
            </a:r>
            <a:endParaRPr lang="en-US" sz="2000" dirty="0">
              <a:solidFill>
                <a:srgbClr val="002060"/>
              </a:solidFill>
              <a:latin typeface="Montreal" pitchFamily="2" charset="0"/>
            </a:endParaRPr>
          </a:p>
          <a:p>
            <a:pPr lvl="2">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Topic </a:t>
            </a:r>
            <a:r>
              <a:rPr lang="en-US" sz="2000" dirty="0">
                <a:solidFill>
                  <a:srgbClr val="002060"/>
                </a:solidFill>
                <a:latin typeface="Montreal" pitchFamily="2" charset="0"/>
              </a:rPr>
              <a:t>5: Jurisdiction: Art. </a:t>
            </a:r>
            <a:r>
              <a:rPr lang="en-US" sz="2000" dirty="0" smtClean="0">
                <a:solidFill>
                  <a:srgbClr val="002060"/>
                </a:solidFill>
                <a:latin typeface="Montreal" pitchFamily="2" charset="0"/>
              </a:rPr>
              <a:t>25 LC</a:t>
            </a:r>
            <a:endParaRPr lang="en-US" sz="2000" dirty="0">
              <a:solidFill>
                <a:srgbClr val="002060"/>
              </a:solidFill>
              <a:latin typeface="Montreal" pitchFamily="2" charset="0"/>
            </a:endParaRPr>
          </a:p>
          <a:p>
            <a:pPr lvl="2">
              <a:spcBef>
                <a:spcPct val="20000"/>
              </a:spcBef>
              <a:buClr>
                <a:srgbClr val="002060"/>
              </a:buClr>
              <a:buFont typeface="Wingdings" panose="05000000000000000000" pitchFamily="2" charset="2"/>
              <a:buChar char="§"/>
            </a:pPr>
            <a:r>
              <a:rPr lang="en-US" sz="2000" dirty="0" smtClean="0">
                <a:solidFill>
                  <a:srgbClr val="002060"/>
                </a:solidFill>
                <a:latin typeface="Montreal" pitchFamily="2" charset="0"/>
              </a:rPr>
              <a:t>Topic </a:t>
            </a:r>
            <a:r>
              <a:rPr lang="en-US" sz="2000" dirty="0">
                <a:solidFill>
                  <a:srgbClr val="002060"/>
                </a:solidFill>
                <a:latin typeface="Montreal" pitchFamily="2" charset="0"/>
              </a:rPr>
              <a:t>6: Child Friendly Justice: Art. </a:t>
            </a:r>
            <a:r>
              <a:rPr lang="en-US" sz="2000" dirty="0" smtClean="0">
                <a:solidFill>
                  <a:srgbClr val="002060"/>
                </a:solidFill>
                <a:latin typeface="Montreal" pitchFamily="2" charset="0"/>
              </a:rPr>
              <a:t>31-35 LC</a:t>
            </a:r>
            <a:endParaRPr lang="en-US" sz="2000" dirty="0">
              <a:solidFill>
                <a:srgbClr val="002060"/>
              </a:solidFill>
            </a:endParaRPr>
          </a:p>
        </p:txBody>
      </p:sp>
    </p:spTree>
    <p:extLst>
      <p:ext uri="{BB962C8B-B14F-4D97-AF65-F5344CB8AC3E}">
        <p14:creationId xmlns:p14="http://schemas.microsoft.com/office/powerpoint/2010/main" val="277182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cap="none" dirty="0" smtClean="0">
                <a:solidFill>
                  <a:srgbClr val="F2F2F2">
                    <a:lumMod val="10000"/>
                  </a:srgbClr>
                </a:solidFill>
                <a:latin typeface="Montreal-Heavy" pitchFamily="2" charset="0"/>
              </a:rPr>
              <a:t>Topic 1: </a:t>
            </a:r>
            <a:r>
              <a:rPr lang="hu-HU" cap="none" dirty="0" smtClean="0">
                <a:solidFill>
                  <a:srgbClr val="F2F2F2">
                    <a:lumMod val="10000"/>
                  </a:srgbClr>
                </a:solidFill>
                <a:latin typeface="Montreal-Heavy" pitchFamily="2" charset="0"/>
              </a:rPr>
              <a:t>Knowingly </a:t>
            </a:r>
            <a:r>
              <a:rPr lang="hu-HU" cap="none" dirty="0">
                <a:solidFill>
                  <a:srgbClr val="F2F2F2">
                    <a:lumMod val="10000"/>
                  </a:srgbClr>
                </a:solidFill>
                <a:latin typeface="Montreal-Heavy" pitchFamily="2" charset="0"/>
              </a:rPr>
              <a:t>obtaining access to child </a:t>
            </a:r>
            <a:r>
              <a:rPr lang="hu-HU" cap="none" dirty="0" smtClean="0">
                <a:solidFill>
                  <a:srgbClr val="F2F2F2">
                    <a:lumMod val="10000"/>
                  </a:srgbClr>
                </a:solidFill>
                <a:latin typeface="Montreal-Heavy" pitchFamily="2" charset="0"/>
              </a:rPr>
              <a:t>pornography</a:t>
            </a:r>
            <a:r>
              <a:rPr lang="fr-BE" cap="none" dirty="0" smtClean="0">
                <a:solidFill>
                  <a:srgbClr val="F2F2F2">
                    <a:lumMod val="10000"/>
                  </a:srgbClr>
                </a:solidFill>
                <a:latin typeface="Montreal-Heavy" pitchFamily="2" charset="0"/>
              </a:rPr>
              <a:t> </a:t>
            </a:r>
            <a:r>
              <a:rPr lang="fr-BE" cap="none" dirty="0" smtClean="0">
                <a:solidFill>
                  <a:srgbClr val="F2F2F2">
                    <a:lumMod val="10000"/>
                  </a:srgbClr>
                </a:solidFill>
                <a:latin typeface="Montreal-DemiBold" pitchFamily="2" charset="0"/>
              </a:rPr>
              <a:t>Article 5(3)(1)</a:t>
            </a:r>
            <a:endParaRPr lang="fr-BE" dirty="0">
              <a:latin typeface="Montreal-DemiBold" pitchFamily="2" charset="0"/>
            </a:endParaRPr>
          </a:p>
        </p:txBody>
      </p:sp>
      <p:sp>
        <p:nvSpPr>
          <p:cNvPr id="3" name="Content Placeholder 2"/>
          <p:cNvSpPr>
            <a:spLocks noGrp="1"/>
          </p:cNvSpPr>
          <p:nvPr>
            <p:ph idx="1"/>
          </p:nvPr>
        </p:nvSpPr>
        <p:spPr>
          <a:xfrm>
            <a:off x="1202919" y="1792937"/>
            <a:ext cx="9784080" cy="3820464"/>
          </a:xfrm>
        </p:spPr>
        <p:txBody>
          <a:bodyPr>
            <a:normAutofit/>
          </a:bodyPr>
          <a:lstStyle/>
          <a:p>
            <a:pPr>
              <a:buClr>
                <a:srgbClr val="002060"/>
              </a:buClr>
              <a:buFont typeface="Wingdings" panose="05000000000000000000" pitchFamily="2" charset="2"/>
              <a:buChar char="§"/>
            </a:pPr>
            <a:r>
              <a:rPr lang="hu-HU" sz="2000" dirty="0">
                <a:solidFill>
                  <a:srgbClr val="002060"/>
                </a:solidFill>
                <a:latin typeface="Montreal" pitchFamily="2" charset="0"/>
              </a:rPr>
              <a:t> Transposition:</a:t>
            </a:r>
            <a:endParaRPr lang="nl-BE" sz="2000" dirty="0">
              <a:solidFill>
                <a:srgbClr val="002060"/>
              </a:solidFill>
              <a:latin typeface="Montreal" pitchFamily="2" charset="0"/>
            </a:endParaRPr>
          </a:p>
          <a:p>
            <a:pPr lvl="1">
              <a:buClr>
                <a:srgbClr val="002060"/>
              </a:buClr>
              <a:buFont typeface="Wingdings" panose="05000000000000000000" pitchFamily="2" charset="2"/>
              <a:buChar char="§"/>
            </a:pPr>
            <a:r>
              <a:rPr lang="hu-HU" dirty="0">
                <a:solidFill>
                  <a:srgbClr val="002060"/>
                </a:solidFill>
                <a:latin typeface="Montreal" pitchFamily="2" charset="0"/>
              </a:rPr>
              <a:t>Yes: </a:t>
            </a:r>
            <a:r>
              <a:rPr lang="fr-BE" dirty="0" smtClean="0">
                <a:solidFill>
                  <a:srgbClr val="002060"/>
                </a:solidFill>
                <a:latin typeface="Montreal" pitchFamily="2" charset="0"/>
              </a:rPr>
              <a:t>25/27 MS</a:t>
            </a:r>
            <a:r>
              <a:rPr lang="hu-HU" dirty="0" smtClean="0">
                <a:solidFill>
                  <a:srgbClr val="002060"/>
                </a:solidFill>
                <a:latin typeface="Montreal" pitchFamily="2" charset="0"/>
              </a:rPr>
              <a:t> </a:t>
            </a:r>
            <a:r>
              <a:rPr lang="hu-HU" dirty="0">
                <a:solidFill>
                  <a:srgbClr val="002060"/>
                </a:solidFill>
                <a:latin typeface="Montreal" pitchFamily="2" charset="0"/>
              </a:rPr>
              <a:t>– majority literal </a:t>
            </a:r>
            <a:r>
              <a:rPr lang="hu-HU" dirty="0" smtClean="0">
                <a:solidFill>
                  <a:srgbClr val="002060"/>
                </a:solidFill>
                <a:latin typeface="Montreal" pitchFamily="2" charset="0"/>
              </a:rPr>
              <a:t>transposition</a:t>
            </a:r>
            <a:endParaRPr lang="hu-HU" dirty="0">
              <a:solidFill>
                <a:srgbClr val="002060"/>
              </a:solidFill>
              <a:latin typeface="Montreal" pitchFamily="2" charset="0"/>
            </a:endParaRPr>
          </a:p>
          <a:p>
            <a:pPr lvl="1">
              <a:buClr>
                <a:srgbClr val="002060"/>
              </a:buClr>
              <a:buFont typeface="Wingdings" panose="05000000000000000000" pitchFamily="2" charset="2"/>
              <a:buChar char="§"/>
            </a:pPr>
            <a:r>
              <a:rPr lang="hu-HU" dirty="0" smtClean="0">
                <a:solidFill>
                  <a:srgbClr val="002060"/>
                </a:solidFill>
                <a:latin typeface="Montreal" pitchFamily="2" charset="0"/>
              </a:rPr>
              <a:t>Difficulties </a:t>
            </a:r>
            <a:r>
              <a:rPr lang="hu-HU" dirty="0">
                <a:solidFill>
                  <a:srgbClr val="002060"/>
                </a:solidFill>
                <a:latin typeface="Montreal" pitchFamily="2" charset="0"/>
              </a:rPr>
              <a:t>in implementation: </a:t>
            </a:r>
            <a:r>
              <a:rPr lang="fr-BE" dirty="0" err="1" smtClean="0">
                <a:solidFill>
                  <a:srgbClr val="002060"/>
                </a:solidFill>
                <a:latin typeface="Montreal" pitchFamily="2" charset="0"/>
              </a:rPr>
              <a:t>does</a:t>
            </a:r>
            <a:r>
              <a:rPr lang="fr-BE" dirty="0" smtClean="0">
                <a:solidFill>
                  <a:srgbClr val="002060"/>
                </a:solidFill>
                <a:latin typeface="Montreal" pitchFamily="2" charset="0"/>
              </a:rPr>
              <a:t> ’</a:t>
            </a:r>
            <a:r>
              <a:rPr lang="fr-BE" dirty="0" err="1" smtClean="0">
                <a:solidFill>
                  <a:srgbClr val="002060"/>
                </a:solidFill>
                <a:latin typeface="Montreal" pitchFamily="2" charset="0"/>
              </a:rPr>
              <a:t>obtaining</a:t>
            </a:r>
            <a:r>
              <a:rPr lang="fr-BE" dirty="0" smtClean="0">
                <a:solidFill>
                  <a:srgbClr val="002060"/>
                </a:solidFill>
                <a:latin typeface="Montreal" pitchFamily="2" charset="0"/>
              </a:rPr>
              <a:t> or </a:t>
            </a:r>
            <a:r>
              <a:rPr lang="hu-HU" dirty="0" smtClean="0">
                <a:solidFill>
                  <a:srgbClr val="002060"/>
                </a:solidFill>
                <a:latin typeface="Montreal" pitchFamily="2" charset="0"/>
              </a:rPr>
              <a:t>possessi</a:t>
            </a:r>
            <a:r>
              <a:rPr lang="fr-BE" dirty="0" err="1" smtClean="0">
                <a:solidFill>
                  <a:srgbClr val="002060"/>
                </a:solidFill>
                <a:latin typeface="Montreal" pitchFamily="2" charset="0"/>
              </a:rPr>
              <a:t>ng</a:t>
            </a:r>
            <a:r>
              <a:rPr lang="fr-BE" dirty="0" smtClean="0">
                <a:solidFill>
                  <a:srgbClr val="002060"/>
                </a:solidFill>
                <a:latin typeface="Montreal" pitchFamily="2" charset="0"/>
              </a:rPr>
              <a:t>’ (2 MS) </a:t>
            </a:r>
            <a:r>
              <a:rPr lang="fr-BE" dirty="0" err="1" smtClean="0">
                <a:solidFill>
                  <a:srgbClr val="002060"/>
                </a:solidFill>
                <a:latin typeface="Montreal" pitchFamily="2" charset="0"/>
              </a:rPr>
              <a:t>correctly</a:t>
            </a:r>
            <a:r>
              <a:rPr lang="fr-BE" dirty="0" smtClean="0">
                <a:solidFill>
                  <a:srgbClr val="002060"/>
                </a:solidFill>
                <a:latin typeface="Montreal" pitchFamily="2" charset="0"/>
              </a:rPr>
              <a:t> transpose ?</a:t>
            </a:r>
            <a:endParaRPr lang="hu-HU" dirty="0">
              <a:solidFill>
                <a:srgbClr val="002060"/>
              </a:solidFill>
              <a:latin typeface="Montreal" pitchFamily="2" charset="0"/>
            </a:endParaRPr>
          </a:p>
          <a:p>
            <a:pPr>
              <a:buClr>
                <a:srgbClr val="002060"/>
              </a:buClr>
              <a:buFont typeface="Wingdings" panose="05000000000000000000" pitchFamily="2" charset="2"/>
              <a:buChar char="§"/>
            </a:pPr>
            <a:r>
              <a:rPr lang="fr-BE" sz="2000" dirty="0" smtClean="0">
                <a:solidFill>
                  <a:srgbClr val="002060"/>
                </a:solidFill>
                <a:latin typeface="Montreal" pitchFamily="2" charset="0"/>
              </a:rPr>
              <a:t>‘</a:t>
            </a:r>
            <a:r>
              <a:rPr lang="hu-HU" sz="2000" dirty="0" smtClean="0">
                <a:solidFill>
                  <a:srgbClr val="002060"/>
                </a:solidFill>
                <a:latin typeface="Montreal" pitchFamily="2" charset="0"/>
              </a:rPr>
              <a:t>M</a:t>
            </a:r>
            <a:r>
              <a:rPr lang="en-US" sz="2000" dirty="0" err="1">
                <a:solidFill>
                  <a:srgbClr val="002060"/>
                </a:solidFill>
                <a:latin typeface="Montreal" pitchFamily="2" charset="0"/>
              </a:rPr>
              <a:t>eans</a:t>
            </a:r>
            <a:r>
              <a:rPr lang="en-US" sz="2000" dirty="0">
                <a:solidFill>
                  <a:srgbClr val="002060"/>
                </a:solidFill>
                <a:latin typeface="Montreal" pitchFamily="2" charset="0"/>
              </a:rPr>
              <a:t> of committing</a:t>
            </a:r>
            <a:r>
              <a:rPr lang="hu-HU" sz="2000" dirty="0">
                <a:solidFill>
                  <a:srgbClr val="002060"/>
                </a:solidFill>
                <a:latin typeface="Montreal" pitchFamily="2" charset="0"/>
              </a:rPr>
              <a:t>’: </a:t>
            </a:r>
          </a:p>
          <a:p>
            <a:pPr lvl="1">
              <a:buClr>
                <a:srgbClr val="002060"/>
              </a:buClr>
              <a:buFont typeface="Wingdings" panose="05000000000000000000" pitchFamily="2" charset="2"/>
              <a:buChar char="§"/>
            </a:pPr>
            <a:r>
              <a:rPr lang="hu-HU" dirty="0">
                <a:solidFill>
                  <a:srgbClr val="002060"/>
                </a:solidFill>
                <a:latin typeface="Montreal" pitchFamily="2" charset="0"/>
              </a:rPr>
              <a:t>Provision in FI and FR refering to Recital 18 </a:t>
            </a:r>
            <a:r>
              <a:rPr lang="fr-BE" dirty="0" smtClean="0">
                <a:solidFill>
                  <a:srgbClr val="002060"/>
                </a:solidFill>
                <a:latin typeface="Montreal" pitchFamily="2" charset="0"/>
              </a:rPr>
              <a:t>(‘</a:t>
            </a:r>
            <a:r>
              <a:rPr lang="fr-BE" dirty="0" err="1" smtClean="0">
                <a:solidFill>
                  <a:srgbClr val="002060"/>
                </a:solidFill>
                <a:latin typeface="Montreal" pitchFamily="2" charset="0"/>
              </a:rPr>
              <a:t>recurrent</a:t>
            </a:r>
            <a:r>
              <a:rPr lang="fr-BE" dirty="0" smtClean="0">
                <a:solidFill>
                  <a:srgbClr val="002060"/>
                </a:solidFill>
                <a:latin typeface="Montreal" pitchFamily="2" charset="0"/>
              </a:rPr>
              <a:t>’ or ‘in return for </a:t>
            </a:r>
            <a:r>
              <a:rPr lang="fr-BE" dirty="0" err="1" smtClean="0">
                <a:solidFill>
                  <a:srgbClr val="002060"/>
                </a:solidFill>
                <a:latin typeface="Montreal" pitchFamily="2" charset="0"/>
              </a:rPr>
              <a:t>payment</a:t>
            </a:r>
            <a:r>
              <a:rPr lang="fr-BE" dirty="0" smtClean="0">
                <a:solidFill>
                  <a:srgbClr val="002060"/>
                </a:solidFill>
                <a:latin typeface="Montreal" pitchFamily="2" charset="0"/>
              </a:rPr>
              <a:t>’)</a:t>
            </a:r>
            <a:endParaRPr lang="hu-HU" dirty="0">
              <a:solidFill>
                <a:srgbClr val="002060"/>
              </a:solidFill>
              <a:latin typeface="Montreal" pitchFamily="2" charset="0"/>
            </a:endParaRPr>
          </a:p>
          <a:p>
            <a:pPr lvl="1">
              <a:buClr>
                <a:srgbClr val="002060"/>
              </a:buClr>
              <a:buFont typeface="Wingdings" panose="05000000000000000000" pitchFamily="2" charset="2"/>
              <a:buChar char="§"/>
            </a:pPr>
            <a:r>
              <a:rPr lang="fr-BE" dirty="0" err="1" smtClean="0">
                <a:solidFill>
                  <a:srgbClr val="002060"/>
                </a:solidFill>
                <a:latin typeface="Montreal" pitchFamily="2" charset="0"/>
              </a:rPr>
              <a:t>Other</a:t>
            </a:r>
            <a:r>
              <a:rPr lang="fr-BE" dirty="0" smtClean="0">
                <a:solidFill>
                  <a:srgbClr val="002060"/>
                </a:solidFill>
                <a:latin typeface="Montreal" pitchFamily="2" charset="0"/>
              </a:rPr>
              <a:t> </a:t>
            </a:r>
            <a:r>
              <a:rPr lang="fr-BE" dirty="0" err="1" smtClean="0">
                <a:solidFill>
                  <a:srgbClr val="002060"/>
                </a:solidFill>
                <a:latin typeface="Montreal" pitchFamily="2" charset="0"/>
              </a:rPr>
              <a:t>ways</a:t>
            </a:r>
            <a:r>
              <a:rPr lang="fr-BE" dirty="0" smtClean="0">
                <a:solidFill>
                  <a:srgbClr val="002060"/>
                </a:solidFill>
                <a:latin typeface="Montreal" pitchFamily="2" charset="0"/>
              </a:rPr>
              <a:t> of </a:t>
            </a:r>
            <a:r>
              <a:rPr lang="fr-BE" dirty="0" err="1" smtClean="0">
                <a:solidFill>
                  <a:srgbClr val="002060"/>
                </a:solidFill>
                <a:latin typeface="Montreal" pitchFamily="2" charset="0"/>
              </a:rPr>
              <a:t>establishing</a:t>
            </a:r>
            <a:r>
              <a:rPr lang="fr-BE" dirty="0" smtClean="0">
                <a:solidFill>
                  <a:srgbClr val="002060"/>
                </a:solidFill>
                <a:latin typeface="Montreal" pitchFamily="2" charset="0"/>
              </a:rPr>
              <a:t> ‘intention’ ? Cf. NL: possession of </a:t>
            </a:r>
            <a:r>
              <a:rPr lang="fr-BE" dirty="0" err="1" smtClean="0">
                <a:solidFill>
                  <a:srgbClr val="002060"/>
                </a:solidFill>
                <a:latin typeface="Montreal" pitchFamily="2" charset="0"/>
              </a:rPr>
              <a:t>passwords</a:t>
            </a:r>
            <a:r>
              <a:rPr lang="fr-BE" dirty="0" smtClean="0">
                <a:solidFill>
                  <a:srgbClr val="002060"/>
                </a:solidFill>
                <a:latin typeface="Montreal" pitchFamily="2" charset="0"/>
              </a:rPr>
              <a:t> to </a:t>
            </a:r>
            <a:r>
              <a:rPr lang="fr-BE" dirty="0" err="1" smtClean="0">
                <a:solidFill>
                  <a:srgbClr val="002060"/>
                </a:solidFill>
                <a:latin typeface="Montreal" pitchFamily="2" charset="0"/>
              </a:rPr>
              <a:t>specific</a:t>
            </a:r>
            <a:r>
              <a:rPr lang="fr-BE" dirty="0" smtClean="0">
                <a:solidFill>
                  <a:srgbClr val="002060"/>
                </a:solidFill>
                <a:latin typeface="Montreal" pitchFamily="2" charset="0"/>
              </a:rPr>
              <a:t> </a:t>
            </a:r>
            <a:r>
              <a:rPr lang="fr-BE" dirty="0" err="1" smtClean="0">
                <a:solidFill>
                  <a:srgbClr val="002060"/>
                </a:solidFill>
                <a:latin typeface="Montreal" pitchFamily="2" charset="0"/>
              </a:rPr>
              <a:t>websites</a:t>
            </a:r>
            <a:endParaRPr lang="hu-HU" dirty="0">
              <a:solidFill>
                <a:srgbClr val="002060"/>
              </a:solidFill>
              <a:latin typeface="Montreal" pitchFamily="2" charset="0"/>
            </a:endParaRPr>
          </a:p>
        </p:txBody>
      </p:sp>
    </p:spTree>
    <p:extLst>
      <p:ext uri="{BB962C8B-B14F-4D97-AF65-F5344CB8AC3E}">
        <p14:creationId xmlns:p14="http://schemas.microsoft.com/office/powerpoint/2010/main" val="295924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cap="none" dirty="0" smtClean="0">
                <a:solidFill>
                  <a:schemeClr val="tx2">
                    <a:lumMod val="10000"/>
                  </a:schemeClr>
                </a:solidFill>
                <a:latin typeface="Montreal-Heavy" pitchFamily="2" charset="0"/>
              </a:rPr>
              <a:t>Topic 1: </a:t>
            </a:r>
            <a:r>
              <a:rPr lang="hu-HU" cap="none" dirty="0" smtClean="0">
                <a:solidFill>
                  <a:schemeClr val="tx2">
                    <a:lumMod val="10000"/>
                  </a:schemeClr>
                </a:solidFill>
                <a:latin typeface="Montreal-Heavy" pitchFamily="2" charset="0"/>
              </a:rPr>
              <a:t>Knowingly </a:t>
            </a:r>
            <a:r>
              <a:rPr lang="hu-HU" cap="none" dirty="0">
                <a:solidFill>
                  <a:schemeClr val="tx2">
                    <a:lumMod val="10000"/>
                  </a:schemeClr>
                </a:solidFill>
                <a:latin typeface="Montreal-Heavy" pitchFamily="2" charset="0"/>
              </a:rPr>
              <a:t>obtaining access to child </a:t>
            </a:r>
            <a:r>
              <a:rPr lang="hu-HU" cap="none" dirty="0" smtClean="0">
                <a:solidFill>
                  <a:schemeClr val="tx2">
                    <a:lumMod val="10000"/>
                  </a:schemeClr>
                </a:solidFill>
                <a:latin typeface="Montreal-Heavy" pitchFamily="2" charset="0"/>
              </a:rPr>
              <a:t>pornography</a:t>
            </a:r>
            <a:r>
              <a:rPr lang="fr-BE" cap="none" dirty="0" smtClean="0">
                <a:solidFill>
                  <a:schemeClr val="tx2">
                    <a:lumMod val="10000"/>
                  </a:schemeClr>
                </a:solidFill>
                <a:latin typeface="Montreal-Heavy" pitchFamily="2" charset="0"/>
              </a:rPr>
              <a:t> </a:t>
            </a:r>
            <a:r>
              <a:rPr lang="fr-BE" cap="none" dirty="0" smtClean="0">
                <a:solidFill>
                  <a:schemeClr val="tx2">
                    <a:lumMod val="10000"/>
                  </a:schemeClr>
                </a:solidFill>
                <a:latin typeface="Montreal-DemiBold" pitchFamily="2" charset="0"/>
              </a:rPr>
              <a:t>Article 5(3)(2)</a:t>
            </a:r>
            <a:endParaRPr lang="fr-BE" dirty="0">
              <a:latin typeface="Montreal-DemiBold" pitchFamily="2" charset="0"/>
            </a:endParaRPr>
          </a:p>
        </p:txBody>
      </p:sp>
      <p:sp>
        <p:nvSpPr>
          <p:cNvPr id="3" name="Content Placeholder 2"/>
          <p:cNvSpPr>
            <a:spLocks noGrp="1"/>
          </p:cNvSpPr>
          <p:nvPr>
            <p:ph idx="1"/>
          </p:nvPr>
        </p:nvSpPr>
        <p:spPr>
          <a:xfrm>
            <a:off x="1202919" y="1792937"/>
            <a:ext cx="9784080" cy="3820464"/>
          </a:xfrm>
        </p:spPr>
        <p:txBody>
          <a:bodyPr>
            <a:normAutofit/>
          </a:bodyPr>
          <a:lstStyle/>
          <a:p>
            <a:pPr>
              <a:buClr>
                <a:srgbClr val="002060"/>
              </a:buClr>
              <a:buFont typeface="Wingdings" panose="05000000000000000000" pitchFamily="2" charset="2"/>
              <a:buChar char="§"/>
            </a:pPr>
            <a:r>
              <a:rPr lang="fr-BE" sz="2000" dirty="0" smtClean="0">
                <a:solidFill>
                  <a:srgbClr val="002060"/>
                </a:solidFill>
                <a:latin typeface="Montreal" pitchFamily="2" charset="0"/>
              </a:rPr>
              <a:t>Great d</a:t>
            </a:r>
            <a:r>
              <a:rPr lang="hu-HU" sz="2000" dirty="0" smtClean="0">
                <a:solidFill>
                  <a:srgbClr val="002060"/>
                </a:solidFill>
                <a:latin typeface="Montreal" pitchFamily="2" charset="0"/>
              </a:rPr>
              <a:t>isparities </a:t>
            </a:r>
            <a:r>
              <a:rPr lang="hu-HU" sz="2000" dirty="0">
                <a:solidFill>
                  <a:srgbClr val="002060"/>
                </a:solidFill>
                <a:latin typeface="Montreal" pitchFamily="2" charset="0"/>
              </a:rPr>
              <a:t>in transposing the term „child pornography” into national laws</a:t>
            </a:r>
          </a:p>
          <a:p>
            <a:pPr>
              <a:buClr>
                <a:srgbClr val="002060"/>
              </a:buClr>
              <a:buFont typeface="Wingdings" panose="05000000000000000000" pitchFamily="2" charset="2"/>
              <a:buChar char="§"/>
            </a:pPr>
            <a:r>
              <a:rPr lang="hu-HU" sz="2000" dirty="0">
                <a:solidFill>
                  <a:srgbClr val="002060"/>
                </a:solidFill>
                <a:latin typeface="Montreal" pitchFamily="2" charset="0"/>
              </a:rPr>
              <a:t>Does current </a:t>
            </a:r>
            <a:r>
              <a:rPr lang="en-US" sz="2000" dirty="0">
                <a:solidFill>
                  <a:srgbClr val="002060"/>
                </a:solidFill>
                <a:latin typeface="Montreal" pitchFamily="2" charset="0"/>
              </a:rPr>
              <a:t>definition</a:t>
            </a:r>
            <a:r>
              <a:rPr lang="hu-HU" sz="2000" dirty="0">
                <a:solidFill>
                  <a:srgbClr val="002060"/>
                </a:solidFill>
                <a:latin typeface="Montreal" pitchFamily="2" charset="0"/>
              </a:rPr>
              <a:t> </a:t>
            </a:r>
            <a:r>
              <a:rPr lang="en-US" sz="2000" dirty="0">
                <a:solidFill>
                  <a:srgbClr val="002060"/>
                </a:solidFill>
                <a:latin typeface="Montreal" pitchFamily="2" charset="0"/>
              </a:rPr>
              <a:t>of ‘child pornography’ in the Directive deal with the phenomenon of ‘voyeurism</a:t>
            </a:r>
            <a:r>
              <a:rPr lang="hu-HU" sz="2000" dirty="0">
                <a:solidFill>
                  <a:srgbClr val="002060"/>
                </a:solidFill>
                <a:latin typeface="Montreal" pitchFamily="2" charset="0"/>
              </a:rPr>
              <a:t>’? </a:t>
            </a:r>
          </a:p>
          <a:p>
            <a:pPr lvl="1">
              <a:buClr>
                <a:srgbClr val="002060"/>
              </a:buClr>
              <a:buFont typeface="Wingdings" panose="05000000000000000000" pitchFamily="2" charset="2"/>
              <a:buChar char="§"/>
            </a:pPr>
            <a:r>
              <a:rPr lang="hu-HU" dirty="0">
                <a:solidFill>
                  <a:srgbClr val="002060"/>
                </a:solidFill>
                <a:latin typeface="Montreal" pitchFamily="2" charset="0"/>
              </a:rPr>
              <a:t>Interpretation of the term </a:t>
            </a:r>
            <a:r>
              <a:rPr lang="fr-BE" dirty="0" smtClean="0">
                <a:solidFill>
                  <a:srgbClr val="002060"/>
                </a:solidFill>
                <a:latin typeface="Montreal" pitchFamily="2" charset="0"/>
              </a:rPr>
              <a:t>‘</a:t>
            </a:r>
            <a:r>
              <a:rPr lang="hu-HU" dirty="0" smtClean="0">
                <a:solidFill>
                  <a:srgbClr val="002060"/>
                </a:solidFill>
                <a:latin typeface="Montreal" pitchFamily="2" charset="0"/>
              </a:rPr>
              <a:t>for </a:t>
            </a:r>
            <a:r>
              <a:rPr lang="hu-HU" i="1" dirty="0">
                <a:solidFill>
                  <a:srgbClr val="002060"/>
                </a:solidFill>
                <a:latin typeface="Montreal" pitchFamily="2" charset="0"/>
              </a:rPr>
              <a:t>primarily</a:t>
            </a:r>
            <a:r>
              <a:rPr lang="hu-HU" dirty="0">
                <a:solidFill>
                  <a:srgbClr val="002060"/>
                </a:solidFill>
                <a:latin typeface="Montreal" pitchFamily="2" charset="0"/>
              </a:rPr>
              <a:t> sexual purposes</a:t>
            </a:r>
            <a:r>
              <a:rPr lang="hu-HU" dirty="0" smtClean="0">
                <a:solidFill>
                  <a:srgbClr val="002060"/>
                </a:solidFill>
                <a:latin typeface="Montreal" pitchFamily="2" charset="0"/>
              </a:rPr>
              <a:t>’</a:t>
            </a:r>
            <a:r>
              <a:rPr lang="fr-BE" dirty="0" smtClean="0">
                <a:solidFill>
                  <a:srgbClr val="002060"/>
                </a:solidFill>
                <a:latin typeface="Montreal" pitchFamily="2" charset="0"/>
              </a:rPr>
              <a:t> (cf. </a:t>
            </a:r>
            <a:r>
              <a:rPr lang="fr-BE" dirty="0" err="1" smtClean="0">
                <a:solidFill>
                  <a:srgbClr val="002060"/>
                </a:solidFill>
                <a:latin typeface="Montreal" pitchFamily="2" charset="0"/>
              </a:rPr>
              <a:t>Expl</a:t>
            </a:r>
            <a:r>
              <a:rPr lang="fr-BE" dirty="0" smtClean="0">
                <a:solidFill>
                  <a:srgbClr val="002060"/>
                </a:solidFill>
                <a:latin typeface="Montreal" pitchFamily="2" charset="0"/>
              </a:rPr>
              <a:t>. Memo 142)</a:t>
            </a:r>
            <a:endParaRPr lang="hu-HU" dirty="0">
              <a:solidFill>
                <a:srgbClr val="002060"/>
              </a:solidFill>
              <a:latin typeface="Montreal" pitchFamily="2" charset="0"/>
            </a:endParaRPr>
          </a:p>
          <a:p>
            <a:pPr lvl="1">
              <a:buClr>
                <a:srgbClr val="002060"/>
              </a:buClr>
              <a:buFont typeface="Wingdings" panose="05000000000000000000" pitchFamily="2" charset="2"/>
              <a:buChar char="§"/>
            </a:pPr>
            <a:r>
              <a:rPr lang="hu-HU" dirty="0">
                <a:solidFill>
                  <a:srgbClr val="002060"/>
                </a:solidFill>
                <a:latin typeface="Montreal" pitchFamily="2" charset="0"/>
              </a:rPr>
              <a:t>Edathy case (DE), recent BE and NL case law.</a:t>
            </a:r>
          </a:p>
          <a:p>
            <a:pPr lvl="1">
              <a:buClr>
                <a:srgbClr val="002060"/>
              </a:buClr>
              <a:buFont typeface="Wingdings" panose="05000000000000000000" pitchFamily="2" charset="2"/>
              <a:buChar char="§"/>
            </a:pPr>
            <a:r>
              <a:rPr lang="fr-BE" dirty="0" smtClean="0">
                <a:solidFill>
                  <a:srgbClr val="002060"/>
                </a:solidFill>
                <a:latin typeface="Montreal" pitchFamily="2" charset="0"/>
              </a:rPr>
              <a:t>‘</a:t>
            </a:r>
            <a:r>
              <a:rPr lang="fr-BE" dirty="0" err="1" smtClean="0">
                <a:solidFill>
                  <a:srgbClr val="002060"/>
                </a:solidFill>
                <a:latin typeface="Montreal" pitchFamily="2" charset="0"/>
              </a:rPr>
              <a:t>lascivious</a:t>
            </a:r>
            <a:r>
              <a:rPr lang="fr-BE" dirty="0" smtClean="0">
                <a:solidFill>
                  <a:srgbClr val="002060"/>
                </a:solidFill>
                <a:latin typeface="Montreal" pitchFamily="2" charset="0"/>
              </a:rPr>
              <a:t> exhibition of the </a:t>
            </a:r>
            <a:r>
              <a:rPr lang="fr-BE" dirty="0" err="1" smtClean="0">
                <a:solidFill>
                  <a:srgbClr val="002060"/>
                </a:solidFill>
                <a:latin typeface="Montreal" pitchFamily="2" charset="0"/>
              </a:rPr>
              <a:t>genitals</a:t>
            </a:r>
            <a:r>
              <a:rPr lang="fr-BE" dirty="0" smtClean="0">
                <a:solidFill>
                  <a:srgbClr val="002060"/>
                </a:solidFill>
                <a:latin typeface="Montreal" pitchFamily="2" charset="0"/>
              </a:rPr>
              <a:t> or the </a:t>
            </a:r>
            <a:r>
              <a:rPr lang="fr-BE" dirty="0" err="1" smtClean="0">
                <a:solidFill>
                  <a:srgbClr val="002060"/>
                </a:solidFill>
                <a:latin typeface="Montreal" pitchFamily="2" charset="0"/>
              </a:rPr>
              <a:t>pubic</a:t>
            </a:r>
            <a:r>
              <a:rPr lang="fr-BE" dirty="0" smtClean="0">
                <a:solidFill>
                  <a:srgbClr val="002060"/>
                </a:solidFill>
                <a:latin typeface="Montreal" pitchFamily="2" charset="0"/>
              </a:rPr>
              <a:t> area of a </a:t>
            </a:r>
            <a:r>
              <a:rPr lang="fr-BE" dirty="0" err="1" smtClean="0">
                <a:solidFill>
                  <a:srgbClr val="002060"/>
                </a:solidFill>
                <a:latin typeface="Montreal" pitchFamily="2" charset="0"/>
              </a:rPr>
              <a:t>child</a:t>
            </a:r>
            <a:r>
              <a:rPr lang="fr-BE" dirty="0" smtClean="0">
                <a:solidFill>
                  <a:srgbClr val="002060"/>
                </a:solidFill>
                <a:latin typeface="Montreal" pitchFamily="2" charset="0"/>
              </a:rPr>
              <a:t>’ ? ( </a:t>
            </a:r>
            <a:r>
              <a:rPr lang="fr-BE" dirty="0" err="1" smtClean="0">
                <a:solidFill>
                  <a:srgbClr val="002060"/>
                </a:solidFill>
                <a:latin typeface="Montreal" pitchFamily="2" charset="0"/>
              </a:rPr>
              <a:t>Expl</a:t>
            </a:r>
            <a:r>
              <a:rPr lang="fr-BE" dirty="0" smtClean="0">
                <a:solidFill>
                  <a:srgbClr val="002060"/>
                </a:solidFill>
                <a:latin typeface="Montreal" pitchFamily="2" charset="0"/>
              </a:rPr>
              <a:t>. Memo 143) </a:t>
            </a:r>
            <a:endParaRPr lang="fr-BE" dirty="0">
              <a:solidFill>
                <a:srgbClr val="002060"/>
              </a:solidFill>
              <a:latin typeface="Montreal" pitchFamily="2" charset="0"/>
            </a:endParaRPr>
          </a:p>
          <a:p>
            <a:pPr>
              <a:buClr>
                <a:srgbClr val="002060"/>
              </a:buClr>
              <a:buFont typeface="Wingdings" panose="05000000000000000000" pitchFamily="2" charset="2"/>
              <a:buChar char="§"/>
            </a:pPr>
            <a:r>
              <a:rPr lang="fr-BE" sz="2000" dirty="0" smtClean="0">
                <a:solidFill>
                  <a:srgbClr val="002060"/>
                </a:solidFill>
                <a:latin typeface="Montreal" pitchFamily="2" charset="0"/>
              </a:rPr>
              <a:t>Limited use of </a:t>
            </a:r>
            <a:r>
              <a:rPr lang="fr-BE" sz="2000" dirty="0" err="1" smtClean="0">
                <a:solidFill>
                  <a:srgbClr val="002060"/>
                </a:solidFill>
                <a:latin typeface="Montreal" pitchFamily="2" charset="0"/>
              </a:rPr>
              <a:t>optional</a:t>
            </a:r>
            <a:r>
              <a:rPr lang="fr-BE" sz="2000" dirty="0" smtClean="0">
                <a:solidFill>
                  <a:srgbClr val="002060"/>
                </a:solidFill>
                <a:latin typeface="Montreal" pitchFamily="2" charset="0"/>
              </a:rPr>
              <a:t> provision of Art. 5(7):’</a:t>
            </a:r>
            <a:r>
              <a:rPr lang="fr-BE" sz="2000" dirty="0" err="1" smtClean="0">
                <a:solidFill>
                  <a:srgbClr val="002060"/>
                </a:solidFill>
                <a:latin typeface="Montreal" pitchFamily="2" charset="0"/>
              </a:rPr>
              <a:t>where</a:t>
            </a:r>
            <a:r>
              <a:rPr lang="fr-BE" sz="2000" dirty="0" smtClean="0">
                <a:solidFill>
                  <a:srgbClr val="002060"/>
                </a:solidFill>
                <a:latin typeface="Montreal" pitchFamily="2" charset="0"/>
              </a:rPr>
              <a:t> the </a:t>
            </a:r>
            <a:r>
              <a:rPr lang="fr-BE" sz="2000" dirty="0" err="1" smtClean="0">
                <a:solidFill>
                  <a:srgbClr val="002060"/>
                </a:solidFill>
                <a:latin typeface="Montreal" pitchFamily="2" charset="0"/>
              </a:rPr>
              <a:t>person</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appearing</a:t>
            </a:r>
            <a:r>
              <a:rPr lang="fr-BE" sz="2000" dirty="0" smtClean="0">
                <a:solidFill>
                  <a:srgbClr val="002060"/>
                </a:solidFill>
                <a:latin typeface="Montreal" pitchFamily="2" charset="0"/>
              </a:rPr>
              <a:t> to </a:t>
            </a:r>
            <a:r>
              <a:rPr lang="fr-BE" sz="2000" dirty="0" err="1" smtClean="0">
                <a:solidFill>
                  <a:srgbClr val="002060"/>
                </a:solidFill>
                <a:latin typeface="Montreal" pitchFamily="2" charset="0"/>
              </a:rPr>
              <a:t>be</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child</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was</a:t>
            </a:r>
            <a:r>
              <a:rPr lang="fr-BE" sz="2000" dirty="0" smtClean="0">
                <a:solidFill>
                  <a:srgbClr val="002060"/>
                </a:solidFill>
                <a:latin typeface="Montreal" pitchFamily="2" charset="0"/>
              </a:rPr>
              <a:t> in </a:t>
            </a:r>
            <a:r>
              <a:rPr lang="fr-BE" sz="2000" dirty="0" err="1" smtClean="0">
                <a:solidFill>
                  <a:srgbClr val="002060"/>
                </a:solidFill>
                <a:latin typeface="Montreal" pitchFamily="2" charset="0"/>
              </a:rPr>
              <a:t>fact</a:t>
            </a:r>
            <a:r>
              <a:rPr lang="fr-BE" sz="2000" dirty="0" smtClean="0">
                <a:solidFill>
                  <a:srgbClr val="002060"/>
                </a:solidFill>
                <a:latin typeface="Montreal" pitchFamily="2" charset="0"/>
              </a:rPr>
              <a:t> 18 </a:t>
            </a:r>
            <a:r>
              <a:rPr lang="fr-BE" sz="2000" dirty="0" err="1" smtClean="0">
                <a:solidFill>
                  <a:srgbClr val="002060"/>
                </a:solidFill>
                <a:latin typeface="Montreal" pitchFamily="2" charset="0"/>
              </a:rPr>
              <a:t>years</a:t>
            </a:r>
            <a:r>
              <a:rPr lang="fr-BE" sz="2000" dirty="0" smtClean="0">
                <a:solidFill>
                  <a:srgbClr val="002060"/>
                </a:solidFill>
                <a:latin typeface="Montreal" pitchFamily="2" charset="0"/>
              </a:rPr>
              <a:t> or more’: impact on </a:t>
            </a:r>
            <a:r>
              <a:rPr lang="fr-BE" sz="2000" dirty="0" err="1" smtClean="0">
                <a:solidFill>
                  <a:srgbClr val="002060"/>
                </a:solidFill>
                <a:latin typeface="Montreal" pitchFamily="2" charset="0"/>
              </a:rPr>
              <a:t>undercover</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operations</a:t>
            </a:r>
            <a:r>
              <a:rPr lang="fr-BE" sz="2000" dirty="0" smtClean="0">
                <a:solidFill>
                  <a:srgbClr val="002060"/>
                </a:solidFill>
                <a:latin typeface="Montreal" pitchFamily="2" charset="0"/>
              </a:rPr>
              <a:t> ? </a:t>
            </a:r>
            <a:endParaRPr lang="fr-BE" sz="2000" dirty="0">
              <a:solidFill>
                <a:srgbClr val="002060"/>
              </a:solidFill>
            </a:endParaRPr>
          </a:p>
        </p:txBody>
      </p:sp>
    </p:spTree>
    <p:extLst>
      <p:ext uri="{BB962C8B-B14F-4D97-AF65-F5344CB8AC3E}">
        <p14:creationId xmlns:p14="http://schemas.microsoft.com/office/powerpoint/2010/main" val="396323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cap="none" dirty="0" smtClean="0">
                <a:solidFill>
                  <a:schemeClr val="tx2">
                    <a:lumMod val="10000"/>
                  </a:schemeClr>
                </a:solidFill>
                <a:latin typeface="Montreal-Heavy" pitchFamily="2" charset="0"/>
              </a:rPr>
              <a:t>Topic 2: </a:t>
            </a:r>
            <a:r>
              <a:rPr lang="hu-HU" cap="none" dirty="0" smtClean="0">
                <a:solidFill>
                  <a:schemeClr val="tx2">
                    <a:lumMod val="10000"/>
                  </a:schemeClr>
                </a:solidFill>
                <a:latin typeface="Montreal-Heavy" pitchFamily="2" charset="0"/>
              </a:rPr>
              <a:t>Grooming</a:t>
            </a:r>
            <a:r>
              <a:rPr lang="fr-BE" cap="none" dirty="0" smtClean="0">
                <a:solidFill>
                  <a:schemeClr val="tx2">
                    <a:lumMod val="10000"/>
                  </a:schemeClr>
                </a:solidFill>
                <a:latin typeface="Montreal-Heavy" pitchFamily="2" charset="0"/>
              </a:rPr>
              <a:t> </a:t>
            </a:r>
            <a:r>
              <a:rPr lang="fr-BE" cap="none" dirty="0" smtClean="0">
                <a:solidFill>
                  <a:schemeClr val="tx2">
                    <a:lumMod val="10000"/>
                  </a:schemeClr>
                </a:solidFill>
                <a:latin typeface="Montreal-DemiBold" pitchFamily="2" charset="0"/>
              </a:rPr>
              <a:t>Article 6(1)</a:t>
            </a:r>
            <a:endParaRPr lang="fr-BE" dirty="0">
              <a:latin typeface="Montreal-DemiBold" pitchFamily="2" charset="0"/>
            </a:endParaRPr>
          </a:p>
        </p:txBody>
      </p:sp>
      <p:sp>
        <p:nvSpPr>
          <p:cNvPr id="3" name="Content Placeholder 2"/>
          <p:cNvSpPr>
            <a:spLocks noGrp="1"/>
          </p:cNvSpPr>
          <p:nvPr>
            <p:ph idx="1"/>
          </p:nvPr>
        </p:nvSpPr>
        <p:spPr>
          <a:xfrm>
            <a:off x="1202919" y="1493949"/>
            <a:ext cx="10568371" cy="5364051"/>
          </a:xfrm>
        </p:spPr>
        <p:txBody>
          <a:bodyPr>
            <a:noAutofit/>
          </a:bodyPr>
          <a:lstStyle/>
          <a:p>
            <a:pPr>
              <a:buClr>
                <a:srgbClr val="002060"/>
              </a:buClr>
              <a:buFont typeface="Wingdings" panose="05000000000000000000" pitchFamily="2" charset="2"/>
              <a:buChar char="§"/>
            </a:pPr>
            <a:r>
              <a:rPr lang="fr-BE" sz="2000" dirty="0" smtClean="0">
                <a:solidFill>
                  <a:srgbClr val="002060"/>
                </a:solidFill>
                <a:latin typeface="Montreal" pitchFamily="2" charset="0"/>
              </a:rPr>
              <a:t>T</a:t>
            </a:r>
            <a:r>
              <a:rPr lang="hu-HU" sz="2000" dirty="0" smtClean="0">
                <a:solidFill>
                  <a:srgbClr val="002060"/>
                </a:solidFill>
                <a:latin typeface="Montreal" pitchFamily="2" charset="0"/>
              </a:rPr>
              <a:t>ransposition </a:t>
            </a:r>
            <a:r>
              <a:rPr lang="hu-HU" sz="2000" dirty="0">
                <a:solidFill>
                  <a:srgbClr val="002060"/>
                </a:solidFill>
                <a:latin typeface="Montreal" pitchFamily="2" charset="0"/>
              </a:rPr>
              <a:t>of Art. 6 (1)</a:t>
            </a:r>
            <a:endParaRPr lang="nl-BE" sz="2000" dirty="0">
              <a:solidFill>
                <a:srgbClr val="002060"/>
              </a:solidFill>
              <a:latin typeface="Montreal" pitchFamily="2" charset="0"/>
            </a:endParaRPr>
          </a:p>
          <a:p>
            <a:pPr lvl="1">
              <a:buClr>
                <a:srgbClr val="002060"/>
              </a:buClr>
              <a:buFont typeface="Wingdings" panose="05000000000000000000" pitchFamily="2" charset="2"/>
              <a:buChar char="§"/>
            </a:pPr>
            <a:r>
              <a:rPr lang="fr-BE" dirty="0" smtClean="0">
                <a:solidFill>
                  <a:srgbClr val="002060"/>
                </a:solidFill>
                <a:latin typeface="Montreal" pitchFamily="2" charset="0"/>
              </a:rPr>
              <a:t>All 27  MS</a:t>
            </a:r>
          </a:p>
          <a:p>
            <a:pPr lvl="2">
              <a:buClr>
                <a:srgbClr val="002060"/>
              </a:buClr>
              <a:buFont typeface="Wingdings" panose="05000000000000000000" pitchFamily="2" charset="2"/>
              <a:buChar char="§"/>
            </a:pPr>
            <a:r>
              <a:rPr lang="fr-BE" dirty="0" smtClean="0">
                <a:solidFill>
                  <a:srgbClr val="002060"/>
                </a:solidFill>
                <a:latin typeface="Montreal" pitchFamily="2" charset="0"/>
              </a:rPr>
              <a:t>M</a:t>
            </a:r>
            <a:r>
              <a:rPr lang="hu-HU" dirty="0" smtClean="0">
                <a:solidFill>
                  <a:srgbClr val="002060"/>
                </a:solidFill>
                <a:latin typeface="Montreal" pitchFamily="2" charset="0"/>
              </a:rPr>
              <a:t>ajority</a:t>
            </a:r>
            <a:r>
              <a:rPr lang="fr-BE" dirty="0" smtClean="0">
                <a:solidFill>
                  <a:srgbClr val="002060"/>
                </a:solidFill>
                <a:latin typeface="Montreal" pitchFamily="2" charset="0"/>
              </a:rPr>
              <a:t> (25)</a:t>
            </a:r>
            <a:r>
              <a:rPr lang="hu-HU" dirty="0" smtClean="0">
                <a:solidFill>
                  <a:srgbClr val="002060"/>
                </a:solidFill>
                <a:latin typeface="Montreal" pitchFamily="2" charset="0"/>
              </a:rPr>
              <a:t> : </a:t>
            </a:r>
            <a:r>
              <a:rPr lang="hu-HU" dirty="0">
                <a:solidFill>
                  <a:srgbClr val="002060"/>
                </a:solidFill>
                <a:latin typeface="Montreal" pitchFamily="2" charset="0"/>
              </a:rPr>
              <a:t>literal transposition under specific (sui generis) criminal offence</a:t>
            </a:r>
          </a:p>
          <a:p>
            <a:pPr lvl="1">
              <a:buClr>
                <a:srgbClr val="002060"/>
              </a:buClr>
              <a:buFont typeface="Wingdings" panose="05000000000000000000" pitchFamily="2" charset="2"/>
              <a:buChar char="§"/>
            </a:pPr>
            <a:r>
              <a:rPr lang="fr-BE" sz="2000" dirty="0" smtClean="0">
                <a:solidFill>
                  <a:srgbClr val="002060"/>
                </a:solidFill>
                <a:latin typeface="Montreal" pitchFamily="2" charset="0"/>
              </a:rPr>
              <a:t>C</a:t>
            </a:r>
            <a:r>
              <a:rPr lang="hu-HU" sz="2000" dirty="0" smtClean="0">
                <a:solidFill>
                  <a:srgbClr val="002060"/>
                </a:solidFill>
                <a:latin typeface="Montreal" pitchFamily="2" charset="0"/>
              </a:rPr>
              <a:t>hallenges</a:t>
            </a:r>
            <a:r>
              <a:rPr lang="hu-HU" sz="2000" dirty="0">
                <a:solidFill>
                  <a:srgbClr val="002060"/>
                </a:solidFill>
                <a:latin typeface="Montreal" pitchFamily="2" charset="0"/>
              </a:rPr>
              <a:t>:</a:t>
            </a:r>
            <a:r>
              <a:rPr lang="en-US" sz="2000" dirty="0">
                <a:solidFill>
                  <a:srgbClr val="002060"/>
                </a:solidFill>
                <a:latin typeface="Montreal" pitchFamily="2" charset="0"/>
              </a:rPr>
              <a:t> </a:t>
            </a:r>
            <a:endParaRPr lang="hu-HU" sz="2000" dirty="0">
              <a:solidFill>
                <a:srgbClr val="002060"/>
              </a:solidFill>
              <a:latin typeface="Montreal" pitchFamily="2" charset="0"/>
            </a:endParaRPr>
          </a:p>
          <a:p>
            <a:pPr lvl="2">
              <a:buClr>
                <a:srgbClr val="002060"/>
              </a:buClr>
              <a:buFont typeface="Wingdings" panose="05000000000000000000" pitchFamily="2" charset="2"/>
              <a:buChar char="§"/>
            </a:pPr>
            <a:r>
              <a:rPr lang="fr-BE" dirty="0" smtClean="0">
                <a:solidFill>
                  <a:srgbClr val="002060"/>
                </a:solidFill>
                <a:latin typeface="Montreal" pitchFamily="2" charset="0"/>
              </a:rPr>
              <a:t>‘</a:t>
            </a:r>
            <a:r>
              <a:rPr lang="hu-HU" dirty="0" smtClean="0">
                <a:solidFill>
                  <a:srgbClr val="002060"/>
                </a:solidFill>
                <a:latin typeface="Montreal" pitchFamily="2" charset="0"/>
              </a:rPr>
              <a:t>Proposal </a:t>
            </a:r>
            <a:r>
              <a:rPr lang="hu-HU" dirty="0">
                <a:solidFill>
                  <a:srgbClr val="002060"/>
                </a:solidFill>
                <a:latin typeface="Montreal" pitchFamily="2" charset="0"/>
              </a:rPr>
              <a:t>to meet</a:t>
            </a:r>
            <a:r>
              <a:rPr lang="hu-HU" dirty="0" smtClean="0">
                <a:solidFill>
                  <a:srgbClr val="002060"/>
                </a:solidFill>
                <a:latin typeface="Montreal" pitchFamily="2" charset="0"/>
              </a:rPr>
              <a:t>’</a:t>
            </a:r>
            <a:r>
              <a:rPr lang="fr-BE" dirty="0" smtClean="0">
                <a:solidFill>
                  <a:srgbClr val="002060"/>
                </a:solidFill>
                <a:latin typeface="Montreal" pitchFamily="2" charset="0"/>
              </a:rPr>
              <a:t>:</a:t>
            </a:r>
          </a:p>
          <a:p>
            <a:pPr lvl="3">
              <a:buClr>
                <a:srgbClr val="002060"/>
              </a:buClr>
              <a:buFont typeface="Wingdings" panose="05000000000000000000" pitchFamily="2" charset="2"/>
              <a:buChar char="§"/>
            </a:pPr>
            <a:r>
              <a:rPr lang="fr-BE" dirty="0" smtClean="0">
                <a:solidFill>
                  <a:srgbClr val="002060"/>
                </a:solidFill>
                <a:latin typeface="Montreal" pitchFamily="2" charset="0"/>
              </a:rPr>
              <a:t> </a:t>
            </a:r>
            <a:r>
              <a:rPr lang="hu-HU" dirty="0" smtClean="0">
                <a:solidFill>
                  <a:srgbClr val="002060"/>
                </a:solidFill>
                <a:latin typeface="Montreal" pitchFamily="2" charset="0"/>
              </a:rPr>
              <a:t>Majority </a:t>
            </a:r>
            <a:r>
              <a:rPr lang="hu-HU" dirty="0">
                <a:solidFill>
                  <a:srgbClr val="002060"/>
                </a:solidFill>
                <a:latin typeface="Montreal" pitchFamily="2" charset="0"/>
              </a:rPr>
              <a:t>of MS require a proposal to meet (some even the meeting itself to take place) in order for the offence to be committed;</a:t>
            </a:r>
          </a:p>
          <a:p>
            <a:pPr lvl="3">
              <a:buClr>
                <a:srgbClr val="002060"/>
              </a:buClr>
              <a:buFont typeface="Wingdings" panose="05000000000000000000" pitchFamily="2" charset="2"/>
              <a:buChar char="§"/>
            </a:pPr>
            <a:r>
              <a:rPr lang="hu-HU" dirty="0">
                <a:solidFill>
                  <a:srgbClr val="002060"/>
                </a:solidFill>
                <a:latin typeface="Montreal" pitchFamily="2" charset="0"/>
              </a:rPr>
              <a:t>C</a:t>
            </a:r>
            <a:r>
              <a:rPr lang="en-US" dirty="0" err="1" smtClean="0">
                <a:solidFill>
                  <a:srgbClr val="002060"/>
                </a:solidFill>
                <a:latin typeface="Montreal" pitchFamily="2" charset="0"/>
              </a:rPr>
              <a:t>riminali</a:t>
            </a:r>
            <a:r>
              <a:rPr lang="fr-BE" dirty="0" smtClean="0">
                <a:solidFill>
                  <a:srgbClr val="002060"/>
                </a:solidFill>
                <a:latin typeface="Montreal" pitchFamily="2" charset="0"/>
              </a:rPr>
              <a:t>s</a:t>
            </a:r>
            <a:r>
              <a:rPr lang="hu-HU" dirty="0" smtClean="0">
                <a:solidFill>
                  <a:srgbClr val="002060"/>
                </a:solidFill>
                <a:latin typeface="Montreal" pitchFamily="2" charset="0"/>
              </a:rPr>
              <a:t>ation </a:t>
            </a:r>
            <a:r>
              <a:rPr lang="hu-HU" dirty="0">
                <a:solidFill>
                  <a:srgbClr val="002060"/>
                </a:solidFill>
                <a:latin typeface="Montreal" pitchFamily="2" charset="0"/>
              </a:rPr>
              <a:t>of </a:t>
            </a:r>
            <a:r>
              <a:rPr lang="fr-BE" dirty="0" smtClean="0">
                <a:solidFill>
                  <a:srgbClr val="002060"/>
                </a:solidFill>
                <a:latin typeface="Montreal" pitchFamily="2" charset="0"/>
              </a:rPr>
              <a:t>‘</a:t>
            </a:r>
            <a:r>
              <a:rPr lang="en-US" dirty="0" smtClean="0">
                <a:solidFill>
                  <a:srgbClr val="002060"/>
                </a:solidFill>
                <a:latin typeface="Montreal" pitchFamily="2" charset="0"/>
              </a:rPr>
              <a:t>sexual </a:t>
            </a:r>
            <a:r>
              <a:rPr lang="en-US" dirty="0">
                <a:solidFill>
                  <a:srgbClr val="002060"/>
                </a:solidFill>
                <a:latin typeface="Montreal" pitchFamily="2" charset="0"/>
              </a:rPr>
              <a:t>communication</a:t>
            </a:r>
            <a:r>
              <a:rPr lang="hu-HU" dirty="0" smtClean="0">
                <a:solidFill>
                  <a:srgbClr val="002060"/>
                </a:solidFill>
                <a:latin typeface="Montreal" pitchFamily="2" charset="0"/>
              </a:rPr>
              <a:t>’</a:t>
            </a:r>
            <a:r>
              <a:rPr lang="fr-BE" dirty="0" smtClean="0">
                <a:solidFill>
                  <a:srgbClr val="002060"/>
                </a:solidFill>
                <a:latin typeface="Montreal" pitchFamily="2" charset="0"/>
              </a:rPr>
              <a:t>by </a:t>
            </a:r>
            <a:r>
              <a:rPr lang="fr-BE" dirty="0" err="1" smtClean="0">
                <a:solidFill>
                  <a:srgbClr val="002060"/>
                </a:solidFill>
                <a:latin typeface="Montreal" pitchFamily="2" charset="0"/>
              </a:rPr>
              <a:t>means</a:t>
            </a:r>
            <a:r>
              <a:rPr lang="fr-BE" dirty="0" smtClean="0">
                <a:solidFill>
                  <a:srgbClr val="002060"/>
                </a:solidFill>
                <a:latin typeface="Montreal" pitchFamily="2" charset="0"/>
              </a:rPr>
              <a:t> of information and communication </a:t>
            </a:r>
            <a:r>
              <a:rPr lang="fr-BE" dirty="0" err="1" smtClean="0">
                <a:solidFill>
                  <a:srgbClr val="002060"/>
                </a:solidFill>
                <a:latin typeface="Montreal" pitchFamily="2" charset="0"/>
              </a:rPr>
              <a:t>technology</a:t>
            </a:r>
            <a:r>
              <a:rPr lang="en-US" dirty="0" smtClean="0">
                <a:solidFill>
                  <a:srgbClr val="002060"/>
                </a:solidFill>
                <a:latin typeface="Montreal" pitchFamily="2" charset="0"/>
              </a:rPr>
              <a:t> for </a:t>
            </a:r>
            <a:r>
              <a:rPr lang="en-US" dirty="0">
                <a:solidFill>
                  <a:srgbClr val="002060"/>
                </a:solidFill>
                <a:latin typeface="Montreal" pitchFamily="2" charset="0"/>
              </a:rPr>
              <a:t>the purpose of committing </a:t>
            </a:r>
            <a:r>
              <a:rPr lang="en-US" dirty="0" err="1">
                <a:solidFill>
                  <a:srgbClr val="002060"/>
                </a:solidFill>
                <a:latin typeface="Montreal" pitchFamily="2" charset="0"/>
              </a:rPr>
              <a:t>sexua</a:t>
            </a:r>
            <a:r>
              <a:rPr lang="hu-HU" dirty="0">
                <a:solidFill>
                  <a:srgbClr val="002060"/>
                </a:solidFill>
                <a:latin typeface="Montreal" pitchFamily="2" charset="0"/>
              </a:rPr>
              <a:t>l </a:t>
            </a:r>
            <a:r>
              <a:rPr lang="en-US" dirty="0">
                <a:solidFill>
                  <a:srgbClr val="002060"/>
                </a:solidFill>
                <a:latin typeface="Montreal" pitchFamily="2" charset="0"/>
              </a:rPr>
              <a:t>abuse, where </a:t>
            </a:r>
            <a:r>
              <a:rPr lang="en-US" i="1" dirty="0">
                <a:solidFill>
                  <a:srgbClr val="002060"/>
                </a:solidFill>
                <a:latin typeface="Montreal" pitchFamily="2" charset="0"/>
              </a:rPr>
              <a:t>no proposal to meet </a:t>
            </a:r>
            <a:r>
              <a:rPr lang="en-US" dirty="0">
                <a:solidFill>
                  <a:srgbClr val="002060"/>
                </a:solidFill>
                <a:latin typeface="Montreal" pitchFamily="2" charset="0"/>
              </a:rPr>
              <a:t>was made</a:t>
            </a:r>
            <a:r>
              <a:rPr lang="hu-HU" dirty="0">
                <a:solidFill>
                  <a:srgbClr val="002060"/>
                </a:solidFill>
                <a:latin typeface="Montreal" pitchFamily="2" charset="0"/>
              </a:rPr>
              <a:t> </a:t>
            </a:r>
            <a:r>
              <a:rPr lang="hu-HU" dirty="0" smtClean="0">
                <a:solidFill>
                  <a:srgbClr val="002060"/>
                </a:solidFill>
                <a:latin typeface="Montreal" pitchFamily="2" charset="0"/>
              </a:rPr>
              <a:t>(</a:t>
            </a:r>
            <a:r>
              <a:rPr lang="fr-BE" dirty="0" smtClean="0">
                <a:solidFill>
                  <a:srgbClr val="002060"/>
                </a:solidFill>
                <a:latin typeface="Montreal" pitchFamily="2" charset="0"/>
              </a:rPr>
              <a:t>‘</a:t>
            </a:r>
            <a:r>
              <a:rPr lang="fr-BE" dirty="0" err="1" smtClean="0">
                <a:solidFill>
                  <a:srgbClr val="002060"/>
                </a:solidFill>
                <a:latin typeface="Montreal" pitchFamily="2" charset="0"/>
              </a:rPr>
              <a:t>wider</a:t>
            </a:r>
            <a:r>
              <a:rPr lang="fr-BE" dirty="0" smtClean="0">
                <a:solidFill>
                  <a:srgbClr val="002060"/>
                </a:solidFill>
                <a:latin typeface="Montreal" pitchFamily="2" charset="0"/>
              </a:rPr>
              <a:t> </a:t>
            </a:r>
            <a:r>
              <a:rPr lang="fr-BE" dirty="0" err="1" smtClean="0">
                <a:solidFill>
                  <a:srgbClr val="002060"/>
                </a:solidFill>
                <a:latin typeface="Montreal" pitchFamily="2" charset="0"/>
              </a:rPr>
              <a:t>protecion</a:t>
            </a:r>
            <a:r>
              <a:rPr lang="fr-BE" dirty="0" smtClean="0">
                <a:solidFill>
                  <a:srgbClr val="002060"/>
                </a:solidFill>
                <a:latin typeface="Montreal" pitchFamily="2" charset="0"/>
              </a:rPr>
              <a:t>’?)</a:t>
            </a:r>
            <a:r>
              <a:rPr lang="hu-HU" dirty="0" smtClean="0">
                <a:solidFill>
                  <a:srgbClr val="002060"/>
                </a:solidFill>
                <a:latin typeface="Montreal" pitchFamily="2" charset="0"/>
              </a:rPr>
              <a:t>;</a:t>
            </a:r>
            <a:r>
              <a:rPr lang="en-US" dirty="0" smtClean="0">
                <a:solidFill>
                  <a:srgbClr val="002060"/>
                </a:solidFill>
                <a:latin typeface="Montreal" pitchFamily="2" charset="0"/>
              </a:rPr>
              <a:t> </a:t>
            </a:r>
            <a:endParaRPr lang="hu-HU" dirty="0">
              <a:solidFill>
                <a:srgbClr val="002060"/>
              </a:solidFill>
              <a:latin typeface="Montreal" pitchFamily="2" charset="0"/>
            </a:endParaRPr>
          </a:p>
          <a:p>
            <a:pPr lvl="2">
              <a:buClr>
                <a:srgbClr val="002060"/>
              </a:buClr>
              <a:buFont typeface="Wingdings" panose="05000000000000000000" pitchFamily="2" charset="2"/>
              <a:buChar char="§"/>
            </a:pPr>
            <a:r>
              <a:rPr lang="fr-BE" dirty="0" err="1" smtClean="0">
                <a:solidFill>
                  <a:srgbClr val="002060"/>
                </a:solidFill>
                <a:latin typeface="Montreal" pitchFamily="2" charset="0"/>
              </a:rPr>
              <a:t>Material</a:t>
            </a:r>
            <a:r>
              <a:rPr lang="fr-BE" dirty="0" smtClean="0">
                <a:solidFill>
                  <a:srgbClr val="002060"/>
                </a:solidFill>
                <a:latin typeface="Montreal" pitchFamily="2" charset="0"/>
              </a:rPr>
              <a:t> </a:t>
            </a:r>
            <a:r>
              <a:rPr lang="fr-BE" dirty="0" err="1" smtClean="0">
                <a:solidFill>
                  <a:srgbClr val="002060"/>
                </a:solidFill>
                <a:latin typeface="Montreal" pitchFamily="2" charset="0"/>
              </a:rPr>
              <a:t>acts</a:t>
            </a:r>
            <a:r>
              <a:rPr lang="fr-BE" dirty="0" smtClean="0">
                <a:solidFill>
                  <a:srgbClr val="002060"/>
                </a:solidFill>
                <a:latin typeface="Montreal" pitchFamily="2" charset="0"/>
              </a:rPr>
              <a:t> </a:t>
            </a:r>
            <a:r>
              <a:rPr lang="fr-BE" dirty="0" err="1" smtClean="0">
                <a:solidFill>
                  <a:srgbClr val="002060"/>
                </a:solidFill>
                <a:latin typeface="Montreal" pitchFamily="2" charset="0"/>
              </a:rPr>
              <a:t>required</a:t>
            </a:r>
            <a:r>
              <a:rPr lang="fr-BE" dirty="0" smtClean="0">
                <a:solidFill>
                  <a:srgbClr val="002060"/>
                </a:solidFill>
                <a:latin typeface="Montreal" pitchFamily="2" charset="0"/>
              </a:rPr>
              <a:t>: </a:t>
            </a:r>
            <a:r>
              <a:rPr lang="fr-BE" dirty="0" err="1" smtClean="0">
                <a:solidFill>
                  <a:srgbClr val="002060"/>
                </a:solidFill>
                <a:latin typeface="Montreal" pitchFamily="2" charset="0"/>
              </a:rPr>
              <a:t>only</a:t>
            </a:r>
            <a:r>
              <a:rPr lang="fr-BE" dirty="0" smtClean="0">
                <a:solidFill>
                  <a:srgbClr val="002060"/>
                </a:solidFill>
                <a:latin typeface="Montreal" pitchFamily="2" charset="0"/>
              </a:rPr>
              <a:t> </a:t>
            </a:r>
            <a:r>
              <a:rPr lang="fr-BE" dirty="0" err="1" smtClean="0">
                <a:solidFill>
                  <a:srgbClr val="002060"/>
                </a:solidFill>
                <a:latin typeface="Montreal" pitchFamily="2" charset="0"/>
              </a:rPr>
              <a:t>grooming</a:t>
            </a:r>
            <a:r>
              <a:rPr lang="fr-BE" dirty="0" smtClean="0">
                <a:solidFill>
                  <a:srgbClr val="002060"/>
                </a:solidFill>
                <a:latin typeface="Montreal" pitchFamily="2" charset="0"/>
              </a:rPr>
              <a:t> for offline meeting ?</a:t>
            </a:r>
          </a:p>
          <a:p>
            <a:pPr lvl="2">
              <a:buClr>
                <a:srgbClr val="002060"/>
              </a:buClr>
              <a:buFont typeface="Wingdings" panose="05000000000000000000" pitchFamily="2" charset="2"/>
              <a:buChar char="§"/>
            </a:pPr>
            <a:r>
              <a:rPr lang="hu-HU" dirty="0" smtClean="0">
                <a:solidFill>
                  <a:srgbClr val="002060"/>
                </a:solidFill>
                <a:latin typeface="Montreal" pitchFamily="2" charset="0"/>
              </a:rPr>
              <a:t>Incrimination </a:t>
            </a:r>
            <a:r>
              <a:rPr lang="hu-HU" dirty="0">
                <a:solidFill>
                  <a:srgbClr val="002060"/>
                </a:solidFill>
                <a:latin typeface="Montreal" pitchFamily="2" charset="0"/>
              </a:rPr>
              <a:t>of </a:t>
            </a:r>
            <a:r>
              <a:rPr lang="en-US" dirty="0">
                <a:solidFill>
                  <a:srgbClr val="002060"/>
                </a:solidFill>
                <a:latin typeface="Montreal" pitchFamily="2" charset="0"/>
              </a:rPr>
              <a:t>grooming</a:t>
            </a:r>
            <a:r>
              <a:rPr lang="hu-HU" dirty="0">
                <a:solidFill>
                  <a:srgbClr val="002060"/>
                </a:solidFill>
                <a:latin typeface="Montreal" pitchFamily="2" charset="0"/>
              </a:rPr>
              <a:t> </a:t>
            </a:r>
            <a:r>
              <a:rPr lang="en-US" dirty="0">
                <a:solidFill>
                  <a:srgbClr val="002060"/>
                </a:solidFill>
                <a:latin typeface="Montreal" pitchFamily="2" charset="0"/>
              </a:rPr>
              <a:t>when a proposal is made by the child</a:t>
            </a:r>
            <a:r>
              <a:rPr lang="hu-HU" dirty="0">
                <a:solidFill>
                  <a:srgbClr val="002060"/>
                </a:solidFill>
                <a:latin typeface="Montreal" pitchFamily="2" charset="0"/>
              </a:rPr>
              <a:t> as a </a:t>
            </a:r>
            <a:r>
              <a:rPr lang="en-US" dirty="0">
                <a:solidFill>
                  <a:srgbClr val="002060"/>
                </a:solidFill>
                <a:latin typeface="Montreal" pitchFamily="2" charset="0"/>
              </a:rPr>
              <a:t>consequence of intense solicitation of the child</a:t>
            </a:r>
            <a:r>
              <a:rPr lang="hu-HU" dirty="0">
                <a:solidFill>
                  <a:srgbClr val="002060"/>
                </a:solidFill>
                <a:latin typeface="Montreal" pitchFamily="2" charset="0"/>
              </a:rPr>
              <a:t>;</a:t>
            </a:r>
          </a:p>
          <a:p>
            <a:pPr lvl="2">
              <a:buClr>
                <a:srgbClr val="002060"/>
              </a:buClr>
              <a:buFont typeface="Wingdings" panose="05000000000000000000" pitchFamily="2" charset="2"/>
              <a:buChar char="§"/>
            </a:pPr>
            <a:r>
              <a:rPr lang="fr-BE" dirty="0" smtClean="0">
                <a:solidFill>
                  <a:srgbClr val="002060"/>
                </a:solidFill>
                <a:latin typeface="Montreal" pitchFamily="2" charset="0"/>
              </a:rPr>
              <a:t>‘Sting’ </a:t>
            </a:r>
            <a:r>
              <a:rPr lang="fr-BE" dirty="0" err="1" smtClean="0">
                <a:solidFill>
                  <a:srgbClr val="002060"/>
                </a:solidFill>
                <a:latin typeface="Montreal" pitchFamily="2" charset="0"/>
              </a:rPr>
              <a:t>operations</a:t>
            </a:r>
            <a:r>
              <a:rPr lang="fr-BE" dirty="0" smtClean="0">
                <a:solidFill>
                  <a:srgbClr val="002060"/>
                </a:solidFill>
                <a:latin typeface="Montreal" pitchFamily="2" charset="0"/>
              </a:rPr>
              <a:t>: </a:t>
            </a:r>
            <a:r>
              <a:rPr lang="en-US" dirty="0">
                <a:solidFill>
                  <a:srgbClr val="002060"/>
                </a:solidFill>
                <a:latin typeface="Montreal" pitchFamily="2" charset="0"/>
              </a:rPr>
              <a:t>P</a:t>
            </a:r>
            <a:r>
              <a:rPr lang="en-US" dirty="0" smtClean="0">
                <a:solidFill>
                  <a:srgbClr val="002060"/>
                </a:solidFill>
                <a:latin typeface="Montreal" pitchFamily="2" charset="0"/>
              </a:rPr>
              <a:t>rosecuting </a:t>
            </a:r>
            <a:r>
              <a:rPr lang="en-US" dirty="0">
                <a:solidFill>
                  <a:srgbClr val="002060"/>
                </a:solidFill>
                <a:latin typeface="Montreal" pitchFamily="2" charset="0"/>
              </a:rPr>
              <a:t>the grooming of a</a:t>
            </a:r>
            <a:r>
              <a:rPr lang="hu-HU" dirty="0">
                <a:solidFill>
                  <a:srgbClr val="002060"/>
                </a:solidFill>
                <a:latin typeface="Montreal" pitchFamily="2" charset="0"/>
              </a:rPr>
              <a:t> </a:t>
            </a:r>
            <a:r>
              <a:rPr lang="en-US" dirty="0" smtClean="0">
                <a:solidFill>
                  <a:srgbClr val="002060"/>
                </a:solidFill>
                <a:latin typeface="Montreal" pitchFamily="2" charset="0"/>
              </a:rPr>
              <a:t>person who </a:t>
            </a:r>
            <a:r>
              <a:rPr lang="en-US" dirty="0">
                <a:solidFill>
                  <a:srgbClr val="002060"/>
                </a:solidFill>
                <a:latin typeface="Montreal" pitchFamily="2" charset="0"/>
              </a:rPr>
              <a:t>appeared to be a minor but who</a:t>
            </a:r>
            <a:r>
              <a:rPr lang="hu-HU" dirty="0">
                <a:solidFill>
                  <a:srgbClr val="002060"/>
                </a:solidFill>
                <a:latin typeface="Montreal" pitchFamily="2" charset="0"/>
              </a:rPr>
              <a:t> </a:t>
            </a:r>
            <a:r>
              <a:rPr lang="en-US" dirty="0">
                <a:solidFill>
                  <a:srgbClr val="002060"/>
                </a:solidFill>
                <a:latin typeface="Montreal" pitchFamily="2" charset="0"/>
              </a:rPr>
              <a:t>in fact is an adult </a:t>
            </a:r>
            <a:r>
              <a:rPr lang="en-US" dirty="0" smtClean="0">
                <a:solidFill>
                  <a:srgbClr val="002060"/>
                </a:solidFill>
                <a:latin typeface="Montreal" pitchFamily="2" charset="0"/>
              </a:rPr>
              <a:t>(= law </a:t>
            </a:r>
            <a:r>
              <a:rPr lang="en-US" dirty="0">
                <a:solidFill>
                  <a:srgbClr val="002060"/>
                </a:solidFill>
                <a:latin typeface="Montreal" pitchFamily="2" charset="0"/>
              </a:rPr>
              <a:t>enforcement officer) </a:t>
            </a:r>
            <a:endParaRPr lang="fr-BE" dirty="0"/>
          </a:p>
        </p:txBody>
      </p:sp>
    </p:spTree>
    <p:extLst>
      <p:ext uri="{BB962C8B-B14F-4D97-AF65-F5344CB8AC3E}">
        <p14:creationId xmlns:p14="http://schemas.microsoft.com/office/powerpoint/2010/main" val="386051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cap="none" dirty="0" smtClean="0">
                <a:solidFill>
                  <a:schemeClr val="tx2">
                    <a:lumMod val="10000"/>
                  </a:schemeClr>
                </a:solidFill>
                <a:latin typeface="Montreal-Heavy" pitchFamily="2" charset="0"/>
              </a:rPr>
              <a:t>Topic 2: </a:t>
            </a:r>
            <a:r>
              <a:rPr lang="hu-HU" cap="none" dirty="0" smtClean="0">
                <a:solidFill>
                  <a:schemeClr val="tx2">
                    <a:lumMod val="10000"/>
                  </a:schemeClr>
                </a:solidFill>
                <a:latin typeface="Montreal-Heavy" pitchFamily="2" charset="0"/>
              </a:rPr>
              <a:t>Grooming</a:t>
            </a:r>
            <a:r>
              <a:rPr lang="fr-BE" cap="none" dirty="0" smtClean="0">
                <a:solidFill>
                  <a:schemeClr val="tx2">
                    <a:lumMod val="10000"/>
                  </a:schemeClr>
                </a:solidFill>
                <a:latin typeface="Montreal-Heavy" pitchFamily="2" charset="0"/>
              </a:rPr>
              <a:t> </a:t>
            </a:r>
            <a:r>
              <a:rPr lang="fr-BE" cap="none" dirty="0" smtClean="0">
                <a:solidFill>
                  <a:schemeClr val="tx2">
                    <a:lumMod val="10000"/>
                  </a:schemeClr>
                </a:solidFill>
                <a:latin typeface="Montreal-DemiBold" pitchFamily="2" charset="0"/>
              </a:rPr>
              <a:t>Article 6(2)</a:t>
            </a:r>
            <a:endParaRPr lang="fr-BE" dirty="0">
              <a:latin typeface="Montreal-DemiBold" pitchFamily="2" charset="0"/>
            </a:endParaRPr>
          </a:p>
        </p:txBody>
      </p:sp>
      <p:sp>
        <p:nvSpPr>
          <p:cNvPr id="3" name="Content Placeholder 2"/>
          <p:cNvSpPr>
            <a:spLocks noGrp="1"/>
          </p:cNvSpPr>
          <p:nvPr>
            <p:ph idx="1"/>
          </p:nvPr>
        </p:nvSpPr>
        <p:spPr>
          <a:xfrm>
            <a:off x="1202919" y="1584101"/>
            <a:ext cx="9784080" cy="4029299"/>
          </a:xfrm>
        </p:spPr>
        <p:txBody>
          <a:bodyPr>
            <a:noAutofit/>
          </a:bodyPr>
          <a:lstStyle/>
          <a:p>
            <a:pPr>
              <a:buClr>
                <a:srgbClr val="002060"/>
              </a:buClr>
              <a:buFont typeface="Wingdings" panose="05000000000000000000" pitchFamily="2" charset="2"/>
              <a:buChar char="§"/>
            </a:pPr>
            <a:r>
              <a:rPr lang="hu-HU" sz="2000" dirty="0">
                <a:solidFill>
                  <a:srgbClr val="002060"/>
                </a:solidFill>
                <a:latin typeface="Montreal" pitchFamily="2" charset="0"/>
              </a:rPr>
              <a:t>Transposition of Art. 6 (2) </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some</a:t>
            </a:r>
            <a:r>
              <a:rPr lang="fr-BE" sz="2000" dirty="0" smtClean="0">
                <a:solidFill>
                  <a:srgbClr val="002060"/>
                </a:solidFill>
                <a:latin typeface="Montreal" pitchFamily="2" charset="0"/>
              </a:rPr>
              <a:t> confusion</a:t>
            </a:r>
            <a:endParaRPr lang="nl-BE" sz="2000" dirty="0">
              <a:solidFill>
                <a:srgbClr val="002060"/>
              </a:solidFill>
              <a:latin typeface="Montreal" pitchFamily="2" charset="0"/>
            </a:endParaRPr>
          </a:p>
          <a:p>
            <a:pPr lvl="1">
              <a:buClr>
                <a:srgbClr val="002060"/>
              </a:buClr>
              <a:buFont typeface="Wingdings" panose="05000000000000000000" pitchFamily="2" charset="2"/>
              <a:buChar char="§"/>
            </a:pPr>
            <a:r>
              <a:rPr lang="hu-HU" dirty="0" smtClean="0">
                <a:solidFill>
                  <a:srgbClr val="002060"/>
                </a:solidFill>
                <a:latin typeface="Montreal" pitchFamily="2" charset="0"/>
              </a:rPr>
              <a:t>attempt</a:t>
            </a:r>
            <a:r>
              <a:rPr lang="hu-HU" dirty="0">
                <a:solidFill>
                  <a:srgbClr val="002060"/>
                </a:solidFill>
                <a:latin typeface="Montreal" pitchFamily="2" charset="0"/>
              </a:rPr>
              <a:t>’</a:t>
            </a:r>
            <a:r>
              <a:rPr lang="en-US" dirty="0">
                <a:solidFill>
                  <a:srgbClr val="002060"/>
                </a:solidFill>
                <a:latin typeface="Montreal" pitchFamily="2" charset="0"/>
              </a:rPr>
              <a:t> to </a:t>
            </a:r>
            <a:r>
              <a:rPr lang="en-US" dirty="0" smtClean="0">
                <a:solidFill>
                  <a:srgbClr val="002060"/>
                </a:solidFill>
                <a:latin typeface="Montreal" pitchFamily="2" charset="0"/>
              </a:rPr>
              <a:t>acquire </a:t>
            </a:r>
            <a:r>
              <a:rPr lang="en-US" dirty="0">
                <a:solidFill>
                  <a:srgbClr val="002060"/>
                </a:solidFill>
                <a:latin typeface="Montreal" pitchFamily="2" charset="0"/>
              </a:rPr>
              <a:t>or </a:t>
            </a:r>
            <a:r>
              <a:rPr lang="en-US" dirty="0" smtClean="0">
                <a:solidFill>
                  <a:srgbClr val="002060"/>
                </a:solidFill>
                <a:latin typeface="Montreal" pitchFamily="2" charset="0"/>
              </a:rPr>
              <a:t>possess or obtain online access</a:t>
            </a:r>
            <a:r>
              <a:rPr lang="hu-HU" dirty="0" smtClean="0">
                <a:solidFill>
                  <a:srgbClr val="002060"/>
                </a:solidFill>
                <a:latin typeface="Montreal" pitchFamily="2" charset="0"/>
              </a:rPr>
              <a:t> </a:t>
            </a:r>
            <a:r>
              <a:rPr lang="fr-BE" dirty="0" smtClean="0">
                <a:solidFill>
                  <a:srgbClr val="002060"/>
                </a:solidFill>
                <a:latin typeface="Montreal" pitchFamily="2" charset="0"/>
              </a:rPr>
              <a:t>to </a:t>
            </a:r>
            <a:r>
              <a:rPr lang="en-US" dirty="0" smtClean="0">
                <a:solidFill>
                  <a:srgbClr val="002060"/>
                </a:solidFill>
                <a:latin typeface="Montreal" pitchFamily="2" charset="0"/>
              </a:rPr>
              <a:t>child </a:t>
            </a:r>
            <a:r>
              <a:rPr lang="en-US" dirty="0">
                <a:solidFill>
                  <a:srgbClr val="002060"/>
                </a:solidFill>
                <a:latin typeface="Montreal" pitchFamily="2" charset="0"/>
              </a:rPr>
              <a:t>pornography </a:t>
            </a:r>
            <a:r>
              <a:rPr lang="en-US" dirty="0" smtClean="0">
                <a:solidFill>
                  <a:srgbClr val="002060"/>
                </a:solidFill>
                <a:latin typeface="Montreal" pitchFamily="2" charset="0"/>
              </a:rPr>
              <a:t>by </a:t>
            </a:r>
            <a:r>
              <a:rPr lang="en-US" dirty="0">
                <a:solidFill>
                  <a:srgbClr val="002060"/>
                </a:solidFill>
                <a:latin typeface="Montreal" pitchFamily="2" charset="0"/>
              </a:rPr>
              <a:t>means</a:t>
            </a:r>
            <a:r>
              <a:rPr lang="hu-HU" dirty="0">
                <a:solidFill>
                  <a:srgbClr val="002060"/>
                </a:solidFill>
                <a:latin typeface="Montreal" pitchFamily="2" charset="0"/>
              </a:rPr>
              <a:t> </a:t>
            </a:r>
            <a:r>
              <a:rPr lang="en-US" dirty="0">
                <a:solidFill>
                  <a:srgbClr val="002060"/>
                </a:solidFill>
                <a:latin typeface="Montreal" pitchFamily="2" charset="0"/>
              </a:rPr>
              <a:t>of online grooming of the child in order to</a:t>
            </a:r>
            <a:r>
              <a:rPr lang="hu-HU" dirty="0">
                <a:solidFill>
                  <a:srgbClr val="002060"/>
                </a:solidFill>
                <a:latin typeface="Montreal" pitchFamily="2" charset="0"/>
              </a:rPr>
              <a:t> </a:t>
            </a:r>
            <a:r>
              <a:rPr lang="en-US" dirty="0">
                <a:solidFill>
                  <a:srgbClr val="002060"/>
                </a:solidFill>
                <a:latin typeface="Montreal" pitchFamily="2" charset="0"/>
              </a:rPr>
              <a:t>obtain pornographic material depicting that</a:t>
            </a:r>
            <a:r>
              <a:rPr lang="hu-HU" dirty="0">
                <a:solidFill>
                  <a:srgbClr val="002060"/>
                </a:solidFill>
                <a:latin typeface="Montreal" pitchFamily="2" charset="0"/>
              </a:rPr>
              <a:t> </a:t>
            </a:r>
            <a:r>
              <a:rPr lang="en-US" dirty="0">
                <a:solidFill>
                  <a:srgbClr val="002060"/>
                </a:solidFill>
                <a:latin typeface="Montreal" pitchFamily="2" charset="0"/>
              </a:rPr>
              <a:t>child</a:t>
            </a:r>
            <a:r>
              <a:rPr lang="hu-HU" dirty="0">
                <a:solidFill>
                  <a:srgbClr val="002060"/>
                </a:solidFill>
                <a:latin typeface="Montreal" pitchFamily="2" charset="0"/>
              </a:rPr>
              <a:t> </a:t>
            </a:r>
            <a:r>
              <a:rPr lang="hu-HU" dirty="0" smtClean="0">
                <a:solidFill>
                  <a:srgbClr val="002060"/>
                </a:solidFill>
                <a:latin typeface="Montreal" pitchFamily="2" charset="0"/>
              </a:rPr>
              <a:t>.</a:t>
            </a:r>
            <a:endParaRPr lang="fr-BE" dirty="0" smtClean="0">
              <a:solidFill>
                <a:srgbClr val="002060"/>
              </a:solidFill>
              <a:latin typeface="Montreal" pitchFamily="2" charset="0"/>
            </a:endParaRPr>
          </a:p>
          <a:p>
            <a:pPr lvl="1">
              <a:buClr>
                <a:srgbClr val="002060"/>
              </a:buClr>
              <a:buFont typeface="Wingdings" panose="05000000000000000000" pitchFamily="2" charset="2"/>
              <a:buChar char="§"/>
            </a:pPr>
            <a:r>
              <a:rPr lang="fr-BE" dirty="0">
                <a:solidFill>
                  <a:srgbClr val="002060"/>
                </a:solidFill>
                <a:latin typeface="Montreal" pitchFamily="2" charset="0"/>
              </a:rPr>
              <a:t>R</a:t>
            </a:r>
            <a:r>
              <a:rPr lang="fr-BE" dirty="0" smtClean="0">
                <a:solidFill>
                  <a:srgbClr val="002060"/>
                </a:solidFill>
                <a:latin typeface="Montreal" pitchFamily="2" charset="0"/>
              </a:rPr>
              <a:t>eports </a:t>
            </a:r>
            <a:r>
              <a:rPr lang="fr-BE" dirty="0" err="1" smtClean="0">
                <a:solidFill>
                  <a:srgbClr val="002060"/>
                </a:solidFill>
                <a:latin typeface="Montreal" pitchFamily="2" charset="0"/>
              </a:rPr>
              <a:t>refer</a:t>
            </a:r>
            <a:r>
              <a:rPr lang="fr-BE" dirty="0" smtClean="0">
                <a:solidFill>
                  <a:srgbClr val="002060"/>
                </a:solidFill>
                <a:latin typeface="Montreal" pitchFamily="2" charset="0"/>
              </a:rPr>
              <a:t> to transposition in 8 MS- no information </a:t>
            </a:r>
            <a:r>
              <a:rPr lang="fr-BE" dirty="0" err="1" smtClean="0">
                <a:solidFill>
                  <a:srgbClr val="002060"/>
                </a:solidFill>
                <a:latin typeface="Montreal" pitchFamily="2" charset="0"/>
              </a:rPr>
              <a:t>regarding</a:t>
            </a:r>
            <a:r>
              <a:rPr lang="fr-BE" dirty="0" smtClean="0">
                <a:solidFill>
                  <a:srgbClr val="002060"/>
                </a:solidFill>
                <a:latin typeface="Montreal" pitchFamily="2" charset="0"/>
              </a:rPr>
              <a:t> </a:t>
            </a:r>
            <a:r>
              <a:rPr lang="fr-BE" dirty="0" err="1" smtClean="0">
                <a:solidFill>
                  <a:srgbClr val="002060"/>
                </a:solidFill>
                <a:latin typeface="Montreal" pitchFamily="2" charset="0"/>
              </a:rPr>
              <a:t>others</a:t>
            </a:r>
            <a:r>
              <a:rPr lang="fr-BE" dirty="0" smtClean="0">
                <a:solidFill>
                  <a:srgbClr val="002060"/>
                </a:solidFill>
                <a:latin typeface="Montreal" pitchFamily="2" charset="0"/>
              </a:rPr>
              <a:t>  </a:t>
            </a:r>
            <a:endParaRPr lang="hu-HU" dirty="0">
              <a:solidFill>
                <a:srgbClr val="002060"/>
              </a:solidFill>
              <a:latin typeface="Montreal" pitchFamily="2" charset="0"/>
            </a:endParaRPr>
          </a:p>
          <a:p>
            <a:pPr>
              <a:buClr>
                <a:srgbClr val="002060"/>
              </a:buClr>
              <a:buFont typeface="Wingdings" panose="05000000000000000000" pitchFamily="2" charset="2"/>
              <a:buChar char="§"/>
            </a:pPr>
            <a:r>
              <a:rPr lang="hu-HU" sz="2000" dirty="0" smtClean="0">
                <a:solidFill>
                  <a:srgbClr val="002060"/>
                </a:solidFill>
                <a:latin typeface="Montreal" pitchFamily="2" charset="0"/>
              </a:rPr>
              <a:t>Criminalisation </a:t>
            </a:r>
            <a:r>
              <a:rPr lang="hu-HU" sz="2000" dirty="0">
                <a:solidFill>
                  <a:srgbClr val="002060"/>
                </a:solidFill>
                <a:latin typeface="Montreal" pitchFamily="2" charset="0"/>
              </a:rPr>
              <a:t>of offline grooming (Recital 19</a:t>
            </a:r>
            <a:r>
              <a:rPr lang="hu-HU" sz="2000" dirty="0" smtClean="0">
                <a:solidFill>
                  <a:srgbClr val="002060"/>
                </a:solidFill>
                <a:latin typeface="Montreal" pitchFamily="2" charset="0"/>
              </a:rPr>
              <a:t>)</a:t>
            </a:r>
            <a:r>
              <a:rPr lang="fr-BE" sz="2000" dirty="0" smtClean="0">
                <a:solidFill>
                  <a:srgbClr val="002060"/>
                </a:solidFill>
                <a:latin typeface="Montreal" pitchFamily="2" charset="0"/>
              </a:rPr>
              <a:t> ?</a:t>
            </a:r>
            <a:endParaRPr lang="hu-HU" sz="2000" dirty="0">
              <a:solidFill>
                <a:srgbClr val="002060"/>
              </a:solidFill>
              <a:latin typeface="Montreal" pitchFamily="2" charset="0"/>
            </a:endParaRPr>
          </a:p>
          <a:p>
            <a:pPr lvl="1">
              <a:buClr>
                <a:srgbClr val="002060"/>
              </a:buClr>
              <a:buFont typeface="Wingdings" panose="05000000000000000000" pitchFamily="2" charset="2"/>
              <a:buChar char="§"/>
            </a:pPr>
            <a:r>
              <a:rPr lang="en-US" dirty="0" smtClean="0">
                <a:solidFill>
                  <a:srgbClr val="002060"/>
                </a:solidFill>
                <a:latin typeface="Montreal" pitchFamily="2" charset="0"/>
              </a:rPr>
              <a:t>12/27 MS opted</a:t>
            </a:r>
            <a:r>
              <a:rPr lang="hu-HU" dirty="0" smtClean="0">
                <a:solidFill>
                  <a:srgbClr val="002060"/>
                </a:solidFill>
                <a:latin typeface="Montreal" pitchFamily="2" charset="0"/>
              </a:rPr>
              <a:t> </a:t>
            </a:r>
            <a:r>
              <a:rPr lang="en-US" dirty="0">
                <a:solidFill>
                  <a:srgbClr val="002060"/>
                </a:solidFill>
                <a:latin typeface="Montreal" pitchFamily="2" charset="0"/>
              </a:rPr>
              <a:t>for the </a:t>
            </a:r>
            <a:r>
              <a:rPr lang="en-US" dirty="0" err="1">
                <a:solidFill>
                  <a:srgbClr val="002060"/>
                </a:solidFill>
                <a:latin typeface="Montreal" pitchFamily="2" charset="0"/>
              </a:rPr>
              <a:t>criminalisation</a:t>
            </a:r>
            <a:r>
              <a:rPr lang="en-US" dirty="0">
                <a:solidFill>
                  <a:srgbClr val="002060"/>
                </a:solidFill>
                <a:latin typeface="Montreal" pitchFamily="2" charset="0"/>
              </a:rPr>
              <a:t> of offline grooming </a:t>
            </a:r>
            <a:r>
              <a:rPr lang="en-US" dirty="0" smtClean="0">
                <a:solidFill>
                  <a:srgbClr val="002060"/>
                </a:solidFill>
                <a:latin typeface="Montreal" pitchFamily="2" charset="0"/>
              </a:rPr>
              <a:t>as well</a:t>
            </a:r>
            <a:r>
              <a:rPr lang="hu-HU" dirty="0" smtClean="0">
                <a:solidFill>
                  <a:srgbClr val="002060"/>
                </a:solidFill>
                <a:latin typeface="Montreal" pitchFamily="2" charset="0"/>
              </a:rPr>
              <a:t> </a:t>
            </a:r>
            <a:r>
              <a:rPr lang="hu-HU" dirty="0">
                <a:solidFill>
                  <a:srgbClr val="002060"/>
                </a:solidFill>
                <a:latin typeface="Montreal" pitchFamily="2" charset="0"/>
              </a:rPr>
              <a:t>(no mandatory provision in Dir</a:t>
            </a:r>
            <a:r>
              <a:rPr lang="hu-HU" dirty="0" smtClean="0">
                <a:solidFill>
                  <a:srgbClr val="002060"/>
                </a:solidFill>
                <a:latin typeface="Montreal" pitchFamily="2" charset="0"/>
              </a:rPr>
              <a:t>.)</a:t>
            </a:r>
            <a:endParaRPr lang="hu-HU" dirty="0">
              <a:solidFill>
                <a:srgbClr val="002060"/>
              </a:solidFill>
              <a:latin typeface="Montreal" pitchFamily="2" charset="0"/>
            </a:endParaRPr>
          </a:p>
        </p:txBody>
      </p:sp>
    </p:spTree>
    <p:extLst>
      <p:ext uri="{BB962C8B-B14F-4D97-AF65-F5344CB8AC3E}">
        <p14:creationId xmlns:p14="http://schemas.microsoft.com/office/powerpoint/2010/main" val="70132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5"/>
            <a:ext cx="9784080" cy="1704339"/>
          </a:xfrm>
        </p:spPr>
        <p:txBody>
          <a:bodyPr>
            <a:normAutofit/>
          </a:bodyPr>
          <a:lstStyle/>
          <a:p>
            <a:pPr>
              <a:lnSpc>
                <a:spcPct val="100000"/>
              </a:lnSpc>
            </a:pPr>
            <a:r>
              <a:rPr lang="nl-BE" cap="none" dirty="0" smtClean="0">
                <a:solidFill>
                  <a:schemeClr val="bg1"/>
                </a:solidFill>
                <a:latin typeface="Montreal-Heavy" pitchFamily="2" charset="0"/>
              </a:rPr>
              <a:t>Topic 3: Disqualification and screening</a:t>
            </a:r>
            <a:br>
              <a:rPr lang="nl-BE" cap="none" dirty="0" smtClean="0">
                <a:solidFill>
                  <a:schemeClr val="bg1"/>
                </a:solidFill>
                <a:latin typeface="Montreal-Heavy" pitchFamily="2" charset="0"/>
              </a:rPr>
            </a:br>
            <a:r>
              <a:rPr lang="nl-BE" cap="none" dirty="0" smtClean="0">
                <a:solidFill>
                  <a:schemeClr val="bg1"/>
                </a:solidFill>
                <a:latin typeface="Montreal-DemiBold" pitchFamily="2" charset="0"/>
              </a:rPr>
              <a:t>Article 10(1)</a:t>
            </a:r>
            <a:endParaRPr lang="en-US" cap="none" dirty="0">
              <a:solidFill>
                <a:schemeClr val="bg1"/>
              </a:solidFill>
              <a:latin typeface="Montreal-DemiBold" pitchFamily="2" charset="0"/>
            </a:endParaRPr>
          </a:p>
        </p:txBody>
      </p:sp>
      <p:sp>
        <p:nvSpPr>
          <p:cNvPr id="3" name="Content Placeholder 2"/>
          <p:cNvSpPr>
            <a:spLocks noGrp="1"/>
          </p:cNvSpPr>
          <p:nvPr>
            <p:ph idx="1"/>
          </p:nvPr>
        </p:nvSpPr>
        <p:spPr>
          <a:xfrm>
            <a:off x="1202919" y="1893194"/>
            <a:ext cx="9937306" cy="4224272"/>
          </a:xfrm>
        </p:spPr>
        <p:txBody>
          <a:bodyPr>
            <a:noAutofit/>
          </a:bodyPr>
          <a:lstStyle/>
          <a:p>
            <a:pPr lvl="0">
              <a:lnSpc>
                <a:spcPct val="100000"/>
              </a:lnSpc>
              <a:spcBef>
                <a:spcPts val="1000"/>
              </a:spcBef>
              <a:spcAft>
                <a:spcPts val="0"/>
              </a:spcAft>
              <a:buClrTx/>
              <a:buFont typeface="Wingdings" panose="05000000000000000000" pitchFamily="2" charset="2"/>
              <a:buChar char="§"/>
            </a:pPr>
            <a:r>
              <a:rPr lang="fr-BE" sz="2000" dirty="0" smtClean="0">
                <a:solidFill>
                  <a:srgbClr val="002060"/>
                </a:solidFill>
                <a:latin typeface="Montreal-DemiBold" pitchFamily="2" charset="0"/>
              </a:rPr>
              <a:t>Screening</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Timid</a:t>
            </a:r>
            <a:r>
              <a:rPr lang="fr-BE" sz="2000" dirty="0" smtClean="0">
                <a:solidFill>
                  <a:srgbClr val="002060"/>
                </a:solidFill>
                <a:latin typeface="Montreal" pitchFamily="2" charset="0"/>
              </a:rPr>
              <a:t>’ provision in Directive but </a:t>
            </a:r>
            <a:r>
              <a:rPr lang="fr-BE" sz="2000" dirty="0" err="1" smtClean="0">
                <a:solidFill>
                  <a:srgbClr val="002060"/>
                </a:solidFill>
                <a:latin typeface="Montreal" pitchFamily="2" charset="0"/>
              </a:rPr>
              <a:t>many</a:t>
            </a:r>
            <a:r>
              <a:rPr lang="fr-BE" sz="2000" dirty="0" smtClean="0">
                <a:solidFill>
                  <a:srgbClr val="002060"/>
                </a:solidFill>
                <a:latin typeface="Montreal" pitchFamily="2" charset="0"/>
              </a:rPr>
              <a:t> MS go </a:t>
            </a:r>
            <a:r>
              <a:rPr lang="fr-BE" sz="2000" dirty="0" err="1" smtClean="0">
                <a:solidFill>
                  <a:srgbClr val="002060"/>
                </a:solidFill>
                <a:latin typeface="Montreal" pitchFamily="2" charset="0"/>
              </a:rPr>
              <a:t>further</a:t>
            </a:r>
            <a:r>
              <a:rPr lang="fr-BE" sz="2000" dirty="0" smtClean="0">
                <a:solidFill>
                  <a:srgbClr val="002060"/>
                </a:solidFill>
                <a:latin typeface="Montreal" pitchFamily="2" charset="0"/>
              </a:rPr>
              <a:t>:</a:t>
            </a:r>
          </a:p>
          <a:p>
            <a:pPr lvl="1">
              <a:lnSpc>
                <a:spcPct val="100000"/>
              </a:lnSpc>
              <a:spcBef>
                <a:spcPts val="1000"/>
              </a:spcBef>
              <a:spcAft>
                <a:spcPts val="0"/>
              </a:spcAft>
              <a:buClrTx/>
              <a:buFont typeface="Wingdings" panose="05000000000000000000" pitchFamily="2" charset="2"/>
              <a:buChar char="§"/>
            </a:pPr>
            <a:r>
              <a:rPr lang="fr-BE" dirty="0">
                <a:solidFill>
                  <a:srgbClr val="002060"/>
                </a:solidFill>
                <a:latin typeface="Montreal" pitchFamily="2" charset="0"/>
              </a:rPr>
              <a:t>N</a:t>
            </a:r>
            <a:r>
              <a:rPr lang="fr-BE" dirty="0" smtClean="0">
                <a:solidFill>
                  <a:srgbClr val="002060"/>
                </a:solidFill>
                <a:latin typeface="Montreal" pitchFamily="2" charset="0"/>
              </a:rPr>
              <a:t>o obligation</a:t>
            </a:r>
            <a:r>
              <a:rPr lang="fr-BE" dirty="0" smtClean="0">
                <a:solidFill>
                  <a:srgbClr val="002060"/>
                </a:solidFill>
                <a:latin typeface="Montreal-DemiBold" pitchFamily="2" charset="0"/>
              </a:rPr>
              <a:t> </a:t>
            </a:r>
            <a:r>
              <a:rPr lang="fr-BE" dirty="0">
                <a:solidFill>
                  <a:srgbClr val="002060"/>
                </a:solidFill>
                <a:latin typeface="Montreal" pitchFamily="2" charset="0"/>
              </a:rPr>
              <a:t>to </a:t>
            </a:r>
            <a:r>
              <a:rPr lang="fr-BE" dirty="0" err="1">
                <a:solidFill>
                  <a:srgbClr val="002060"/>
                </a:solidFill>
                <a:latin typeface="Montreal" pitchFamily="2" charset="0"/>
              </a:rPr>
              <a:t>screen</a:t>
            </a:r>
            <a:r>
              <a:rPr lang="fr-BE" dirty="0">
                <a:solidFill>
                  <a:srgbClr val="002060"/>
                </a:solidFill>
                <a:latin typeface="Montreal" pitchFamily="2" charset="0"/>
              </a:rPr>
              <a:t> </a:t>
            </a:r>
            <a:r>
              <a:rPr lang="fr-BE" dirty="0" smtClean="0">
                <a:solidFill>
                  <a:srgbClr val="002060"/>
                </a:solidFill>
                <a:latin typeface="Montreal" pitchFamily="2" charset="0"/>
              </a:rPr>
              <a:t>(</a:t>
            </a:r>
            <a:r>
              <a:rPr lang="fr-BE" dirty="0">
                <a:solidFill>
                  <a:srgbClr val="002060"/>
                </a:solidFill>
                <a:latin typeface="Montreal" pitchFamily="2" charset="0"/>
              </a:rPr>
              <a:t>compare </a:t>
            </a:r>
            <a:r>
              <a:rPr lang="fr-BE" dirty="0" err="1">
                <a:solidFill>
                  <a:srgbClr val="002060"/>
                </a:solidFill>
                <a:latin typeface="Montreal" pitchFamily="2" charset="0"/>
              </a:rPr>
              <a:t>with</a:t>
            </a:r>
            <a:r>
              <a:rPr lang="fr-BE" dirty="0">
                <a:solidFill>
                  <a:srgbClr val="002060"/>
                </a:solidFill>
                <a:latin typeface="Montreal" pitchFamily="2" charset="0"/>
              </a:rPr>
              <a:t> Art. 5 (3) </a:t>
            </a:r>
            <a:r>
              <a:rPr lang="fr-BE" dirty="0" smtClean="0">
                <a:solidFill>
                  <a:srgbClr val="002060"/>
                </a:solidFill>
                <a:latin typeface="Montreal" pitchFamily="2" charset="0"/>
              </a:rPr>
              <a:t>L.C): </a:t>
            </a:r>
          </a:p>
          <a:p>
            <a:pPr lvl="2">
              <a:lnSpc>
                <a:spcPct val="100000"/>
              </a:lnSpc>
              <a:spcBef>
                <a:spcPts val="1000"/>
              </a:spcBef>
              <a:spcAft>
                <a:spcPts val="0"/>
              </a:spcAft>
              <a:buClrTx/>
              <a:buFont typeface="Wingdings" panose="05000000000000000000" pitchFamily="2" charset="2"/>
              <a:buChar char="§"/>
            </a:pPr>
            <a:r>
              <a:rPr lang="fr-BE" sz="2000" dirty="0" smtClean="0">
                <a:solidFill>
                  <a:srgbClr val="002060"/>
                </a:solidFill>
                <a:latin typeface="Montreal" pitchFamily="2" charset="0"/>
              </a:rPr>
              <a:t>24/27 MS </a:t>
            </a:r>
            <a:r>
              <a:rPr lang="fr-BE" sz="2000" dirty="0" err="1" smtClean="0">
                <a:solidFill>
                  <a:srgbClr val="002060"/>
                </a:solidFill>
                <a:latin typeface="Montreal" pitchFamily="2" charset="0"/>
              </a:rPr>
              <a:t>implement</a:t>
            </a:r>
            <a:r>
              <a:rPr lang="fr-BE" sz="2000" dirty="0" smtClean="0">
                <a:solidFill>
                  <a:srgbClr val="002060"/>
                </a:solidFill>
                <a:latin typeface="Montreal" pitchFamily="2" charset="0"/>
              </a:rPr>
              <a:t> partial or total obligation;</a:t>
            </a:r>
          </a:p>
          <a:p>
            <a:pPr lvl="1">
              <a:lnSpc>
                <a:spcPct val="100000"/>
              </a:lnSpc>
              <a:spcBef>
                <a:spcPts val="1000"/>
              </a:spcBef>
              <a:spcAft>
                <a:spcPts val="0"/>
              </a:spcAft>
              <a:buClrTx/>
              <a:buFont typeface="Wingdings" panose="05000000000000000000" pitchFamily="2" charset="2"/>
              <a:buChar char="§"/>
            </a:pPr>
            <a:r>
              <a:rPr lang="fr-BE" dirty="0" err="1" smtClean="0">
                <a:solidFill>
                  <a:srgbClr val="002060"/>
                </a:solidFill>
                <a:latin typeface="Montreal" pitchFamily="2" charset="0"/>
              </a:rPr>
              <a:t>Only</a:t>
            </a:r>
            <a:r>
              <a:rPr lang="fr-BE" dirty="0" smtClean="0">
                <a:solidFill>
                  <a:srgbClr val="002060"/>
                </a:solidFill>
                <a:latin typeface="Montreal" pitchFamily="2" charset="0"/>
              </a:rPr>
              <a:t> </a:t>
            </a:r>
            <a:r>
              <a:rPr lang="fr-BE" dirty="0" err="1" smtClean="0">
                <a:solidFill>
                  <a:srgbClr val="002060"/>
                </a:solidFill>
                <a:latin typeface="Montreal" pitchFamily="2" charset="0"/>
              </a:rPr>
              <a:t>when</a:t>
            </a:r>
            <a:r>
              <a:rPr lang="fr-BE" dirty="0" smtClean="0">
                <a:solidFill>
                  <a:srgbClr val="002060"/>
                </a:solidFill>
                <a:latin typeface="Montreal" pitchFamily="2" charset="0"/>
              </a:rPr>
              <a:t> </a:t>
            </a:r>
            <a:r>
              <a:rPr lang="fr-BE" dirty="0" err="1" smtClean="0">
                <a:solidFill>
                  <a:srgbClr val="002060"/>
                </a:solidFill>
                <a:latin typeface="Montreal" pitchFamily="2" charset="0"/>
              </a:rPr>
              <a:t>recruiting</a:t>
            </a:r>
            <a:r>
              <a:rPr lang="fr-BE" dirty="0" smtClean="0">
                <a:solidFill>
                  <a:srgbClr val="002060"/>
                </a:solidFill>
                <a:latin typeface="Montreal" pitchFamily="2" charset="0"/>
              </a:rPr>
              <a:t>:  </a:t>
            </a:r>
          </a:p>
          <a:p>
            <a:pPr lvl="2">
              <a:lnSpc>
                <a:spcPct val="100000"/>
              </a:lnSpc>
              <a:spcBef>
                <a:spcPts val="1000"/>
              </a:spcBef>
              <a:spcAft>
                <a:spcPts val="0"/>
              </a:spcAft>
              <a:buClrTx/>
              <a:buFont typeface="Wingdings" panose="05000000000000000000" pitchFamily="2" charset="2"/>
              <a:buChar char="§"/>
            </a:pPr>
            <a:r>
              <a:rPr lang="fr-BE" sz="2000" dirty="0" err="1" smtClean="0">
                <a:solidFill>
                  <a:srgbClr val="002060"/>
                </a:solidFill>
                <a:latin typeface="Montreal" pitchFamily="2" charset="0"/>
              </a:rPr>
              <a:t>also</a:t>
            </a:r>
            <a:r>
              <a:rPr lang="fr-BE" sz="2000" dirty="0" smtClean="0">
                <a:solidFill>
                  <a:srgbClr val="002060"/>
                </a:solidFill>
                <a:latin typeface="Montreal" pitchFamily="2" charset="0"/>
              </a:rPr>
              <a:t> at </a:t>
            </a:r>
            <a:r>
              <a:rPr lang="fr-BE" sz="2000" dirty="0" err="1" smtClean="0">
                <a:solidFill>
                  <a:srgbClr val="002060"/>
                </a:solidFill>
                <a:latin typeface="Montreal" pitchFamily="2" charset="0"/>
              </a:rPr>
              <a:t>later</a:t>
            </a:r>
            <a:r>
              <a:rPr lang="fr-BE" sz="2000" dirty="0" smtClean="0">
                <a:solidFill>
                  <a:srgbClr val="002060"/>
                </a:solidFill>
                <a:latin typeface="Montreal" pitchFamily="2" charset="0"/>
              </a:rPr>
              <a:t> stage in 10/27 MS; </a:t>
            </a:r>
          </a:p>
          <a:p>
            <a:pPr lvl="1">
              <a:lnSpc>
                <a:spcPct val="100000"/>
              </a:lnSpc>
              <a:spcBef>
                <a:spcPts val="1000"/>
              </a:spcBef>
              <a:spcAft>
                <a:spcPts val="0"/>
              </a:spcAft>
              <a:buClrTx/>
              <a:buFont typeface="Wingdings" panose="05000000000000000000" pitchFamily="2" charset="2"/>
              <a:buChar char="§"/>
            </a:pPr>
            <a:r>
              <a:rPr lang="fr-BE" dirty="0" smtClean="0">
                <a:solidFill>
                  <a:srgbClr val="002060"/>
                </a:solidFill>
                <a:latin typeface="Montreal" pitchFamily="2" charset="0"/>
              </a:rPr>
              <a:t>Limited scope of screening: ‘convictions </a:t>
            </a:r>
            <a:r>
              <a:rPr lang="fr-BE" dirty="0">
                <a:solidFill>
                  <a:srgbClr val="002060"/>
                </a:solidFill>
                <a:latin typeface="Montreal" pitchFamily="2" charset="0"/>
              </a:rPr>
              <a:t>or disqualifications </a:t>
            </a:r>
            <a:r>
              <a:rPr lang="fr-BE" dirty="0" err="1">
                <a:solidFill>
                  <a:srgbClr val="002060"/>
                </a:solidFill>
                <a:latin typeface="Montreal" pitchFamily="2" charset="0"/>
              </a:rPr>
              <a:t>arising</a:t>
            </a:r>
            <a:r>
              <a:rPr lang="fr-BE" dirty="0">
                <a:solidFill>
                  <a:srgbClr val="002060"/>
                </a:solidFill>
                <a:latin typeface="Montreal" pitchFamily="2" charset="0"/>
              </a:rPr>
              <a:t> </a:t>
            </a:r>
            <a:r>
              <a:rPr lang="fr-BE" dirty="0" err="1">
                <a:solidFill>
                  <a:srgbClr val="002060"/>
                </a:solidFill>
                <a:latin typeface="Montreal" pitchFamily="2" charset="0"/>
              </a:rPr>
              <a:t>from</a:t>
            </a:r>
            <a:r>
              <a:rPr lang="fr-BE" dirty="0">
                <a:solidFill>
                  <a:srgbClr val="002060"/>
                </a:solidFill>
                <a:latin typeface="Montreal" pitchFamily="2" charset="0"/>
              </a:rPr>
              <a:t> </a:t>
            </a:r>
            <a:r>
              <a:rPr lang="fr-BE" dirty="0" err="1">
                <a:solidFill>
                  <a:srgbClr val="002060"/>
                </a:solidFill>
                <a:latin typeface="Montreal" pitchFamily="2" charset="0"/>
              </a:rPr>
              <a:t>criminal</a:t>
            </a:r>
            <a:r>
              <a:rPr lang="fr-BE" dirty="0">
                <a:solidFill>
                  <a:srgbClr val="002060"/>
                </a:solidFill>
                <a:latin typeface="Montreal" pitchFamily="2" charset="0"/>
              </a:rPr>
              <a:t> </a:t>
            </a:r>
            <a:r>
              <a:rPr lang="fr-BE" dirty="0" smtClean="0">
                <a:solidFill>
                  <a:srgbClr val="002060"/>
                </a:solidFill>
                <a:latin typeface="Montreal" pitchFamily="2" charset="0"/>
              </a:rPr>
              <a:t>convictions’</a:t>
            </a:r>
            <a:r>
              <a:rPr lang="fr-BE" dirty="0" smtClean="0">
                <a:solidFill>
                  <a:srgbClr val="002060"/>
                </a:solidFill>
                <a:latin typeface="Montreal-DemiBold" pitchFamily="2" charset="0"/>
              </a:rPr>
              <a:t>: </a:t>
            </a:r>
          </a:p>
          <a:p>
            <a:pPr lvl="2">
              <a:lnSpc>
                <a:spcPct val="100000"/>
              </a:lnSpc>
              <a:spcBef>
                <a:spcPts val="1000"/>
              </a:spcBef>
              <a:spcAft>
                <a:spcPts val="0"/>
              </a:spcAft>
              <a:buClrTx/>
              <a:buFont typeface="Wingdings" panose="05000000000000000000" pitchFamily="2" charset="2"/>
              <a:buChar char="§"/>
            </a:pPr>
            <a:r>
              <a:rPr lang="fr-BE" sz="2000" dirty="0" smtClean="0">
                <a:solidFill>
                  <a:srgbClr val="002060"/>
                </a:solidFill>
                <a:latin typeface="Montreal" pitchFamily="2" charset="0"/>
              </a:rPr>
              <a:t>5/27 MS </a:t>
            </a:r>
            <a:r>
              <a:rPr lang="fr-BE" sz="2000" dirty="0" err="1" smtClean="0">
                <a:solidFill>
                  <a:srgbClr val="002060"/>
                </a:solidFill>
                <a:latin typeface="Montreal" pitchFamily="2" charset="0"/>
              </a:rPr>
              <a:t>also</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cover</a:t>
            </a:r>
            <a:r>
              <a:rPr lang="fr-BE" sz="2000" dirty="0" smtClean="0">
                <a:solidFill>
                  <a:srgbClr val="002060"/>
                </a:solidFill>
                <a:latin typeface="Montreal" pitchFamily="2" charset="0"/>
              </a:rPr>
              <a:t> </a:t>
            </a:r>
            <a:r>
              <a:rPr lang="fr-BE" sz="2000" dirty="0" err="1" smtClean="0">
                <a:solidFill>
                  <a:srgbClr val="002060"/>
                </a:solidFill>
                <a:latin typeface="Montreal" pitchFamily="2" charset="0"/>
              </a:rPr>
              <a:t>prosecution</a:t>
            </a:r>
            <a:r>
              <a:rPr lang="fr-BE" sz="2000" dirty="0" smtClean="0">
                <a:solidFill>
                  <a:srgbClr val="002060"/>
                </a:solidFill>
                <a:latin typeface="Montreal" pitchFamily="2" charset="0"/>
              </a:rPr>
              <a:t> or ‘</a:t>
            </a:r>
            <a:r>
              <a:rPr lang="fr-BE" sz="2000" dirty="0" err="1" smtClean="0">
                <a:solidFill>
                  <a:srgbClr val="002060"/>
                </a:solidFill>
                <a:latin typeface="Montreal" pitchFamily="2" charset="0"/>
              </a:rPr>
              <a:t>specific</a:t>
            </a:r>
            <a:r>
              <a:rPr lang="fr-BE" sz="2000" dirty="0" smtClean="0">
                <a:solidFill>
                  <a:srgbClr val="002060"/>
                </a:solidFill>
                <a:latin typeface="Montreal" pitchFamily="2" charset="0"/>
              </a:rPr>
              <a:t> information’;</a:t>
            </a:r>
            <a:endParaRPr lang="fr-BE" sz="2000" dirty="0">
              <a:solidFill>
                <a:srgbClr val="002060"/>
              </a:solidFill>
              <a:latin typeface="Montreal" pitchFamily="2" charset="0"/>
            </a:endParaRPr>
          </a:p>
          <a:p>
            <a:pPr lvl="0">
              <a:lnSpc>
                <a:spcPct val="100000"/>
              </a:lnSpc>
              <a:spcBef>
                <a:spcPts val="1000"/>
              </a:spcBef>
              <a:spcAft>
                <a:spcPts val="0"/>
              </a:spcAft>
              <a:buClrTx/>
              <a:buFont typeface="Wingdings" panose="05000000000000000000" pitchFamily="2" charset="2"/>
              <a:buChar char="§"/>
            </a:pPr>
            <a:r>
              <a:rPr lang="fr-BE" sz="2000" dirty="0" err="1" smtClean="0">
                <a:solidFill>
                  <a:srgbClr val="002060"/>
                </a:solidFill>
                <a:latin typeface="Montreal" pitchFamily="2" charset="0"/>
              </a:rPr>
              <a:t>Only</a:t>
            </a:r>
            <a:r>
              <a:rPr lang="fr-BE" sz="2000" dirty="0" smtClean="0">
                <a:solidFill>
                  <a:srgbClr val="002060"/>
                </a:solidFill>
                <a:latin typeface="Montreal" pitchFamily="2" charset="0"/>
              </a:rPr>
              <a:t> for ‘</a:t>
            </a:r>
            <a:r>
              <a:rPr lang="fr-BE" sz="2000" dirty="0" err="1" smtClean="0">
                <a:solidFill>
                  <a:srgbClr val="002060"/>
                </a:solidFill>
                <a:latin typeface="Montreal" pitchFamily="2" charset="0"/>
              </a:rPr>
              <a:t>employment</a:t>
            </a:r>
            <a:r>
              <a:rPr lang="fr-BE" sz="2000" dirty="0" smtClean="0">
                <a:solidFill>
                  <a:srgbClr val="002060"/>
                </a:solidFill>
                <a:latin typeface="Montreal" pitchFamily="2" charset="0"/>
              </a:rPr>
              <a:t>’:  </a:t>
            </a:r>
          </a:p>
          <a:p>
            <a:pPr lvl="1">
              <a:lnSpc>
                <a:spcPct val="100000"/>
              </a:lnSpc>
              <a:spcBef>
                <a:spcPts val="1000"/>
              </a:spcBef>
              <a:spcAft>
                <a:spcPts val="0"/>
              </a:spcAft>
              <a:buClrTx/>
              <a:buFont typeface="Wingdings" panose="05000000000000000000" pitchFamily="2" charset="2"/>
              <a:buChar char="§"/>
            </a:pPr>
            <a:r>
              <a:rPr lang="fr-BE" dirty="0" smtClean="0">
                <a:solidFill>
                  <a:srgbClr val="002060"/>
                </a:solidFill>
                <a:latin typeface="Montreal" pitchFamily="2" charset="0"/>
              </a:rPr>
              <a:t>15/27 MS </a:t>
            </a:r>
            <a:r>
              <a:rPr lang="fr-BE" dirty="0" err="1" smtClean="0">
                <a:solidFill>
                  <a:srgbClr val="002060"/>
                </a:solidFill>
                <a:latin typeface="Montreal" pitchFamily="2" charset="0"/>
              </a:rPr>
              <a:t>refer</a:t>
            </a:r>
            <a:r>
              <a:rPr lang="fr-BE" dirty="0" smtClean="0">
                <a:solidFill>
                  <a:srgbClr val="002060"/>
                </a:solidFill>
                <a:latin typeface="Montreal" pitchFamily="2" charset="0"/>
              </a:rPr>
              <a:t> to ’</a:t>
            </a:r>
            <a:r>
              <a:rPr lang="fr-BE" dirty="0" err="1" smtClean="0">
                <a:solidFill>
                  <a:srgbClr val="002060"/>
                </a:solidFill>
                <a:latin typeface="Montreal" pitchFamily="2" charset="0"/>
              </a:rPr>
              <a:t>activities</a:t>
            </a:r>
            <a:r>
              <a:rPr lang="fr-BE" dirty="0" smtClean="0">
                <a:solidFill>
                  <a:srgbClr val="002060"/>
                </a:solidFill>
                <a:latin typeface="Montreal" pitchFamily="2" charset="0"/>
              </a:rPr>
              <a:t>’ </a:t>
            </a:r>
            <a:endParaRPr lang="en-US" dirty="0"/>
          </a:p>
        </p:txBody>
      </p:sp>
    </p:spTree>
    <p:extLst>
      <p:ext uri="{BB962C8B-B14F-4D97-AF65-F5344CB8AC3E}">
        <p14:creationId xmlns:p14="http://schemas.microsoft.com/office/powerpoint/2010/main" val="3928499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anded">
  <a:themeElements>
    <a:clrScheme name="Custom 13">
      <a:dk1>
        <a:srgbClr val="2C2C2C"/>
      </a:dk1>
      <a:lt1>
        <a:srgbClr val="FFFFFF"/>
      </a:lt1>
      <a:dk2>
        <a:srgbClr val="FFFFFF"/>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3_Banded">
  <a:themeElements>
    <a:clrScheme name="Custom 13">
      <a:dk1>
        <a:srgbClr val="2C2C2C"/>
      </a:dk1>
      <a:lt1>
        <a:srgbClr val="FFFFFF"/>
      </a:lt1>
      <a:dk2>
        <a:srgbClr val="FFFFFF"/>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3.xml><?xml version="1.0" encoding="utf-8"?>
<a:theme xmlns:a="http://schemas.openxmlformats.org/drawingml/2006/main" name="4_Banded">
  <a:themeElements>
    <a:clrScheme name="Custom 13">
      <a:dk1>
        <a:srgbClr val="2C2C2C"/>
      </a:dk1>
      <a:lt1>
        <a:srgbClr val="FFFFFF"/>
      </a:lt1>
      <a:dk2>
        <a:srgbClr val="FFFFFF"/>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4.xml><?xml version="1.0" encoding="utf-8"?>
<a:theme xmlns:a="http://schemas.openxmlformats.org/drawingml/2006/main" name="5_Banded">
  <a:themeElements>
    <a:clrScheme name="Custom 13">
      <a:dk1>
        <a:srgbClr val="2C2C2C"/>
      </a:dk1>
      <a:lt1>
        <a:srgbClr val="FFFFFF"/>
      </a:lt1>
      <a:dk2>
        <a:srgbClr val="FFFFFF"/>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5.xml><?xml version="1.0" encoding="utf-8"?>
<a:theme xmlns:a="http://schemas.openxmlformats.org/drawingml/2006/main" name="6_Banded">
  <a:themeElements>
    <a:clrScheme name="Custom 13">
      <a:dk1>
        <a:srgbClr val="2C2C2C"/>
      </a:dk1>
      <a:lt1>
        <a:srgbClr val="FFFFFF"/>
      </a:lt1>
      <a:dk2>
        <a:srgbClr val="FFFFFF"/>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6.xml><?xml version="1.0" encoding="utf-8"?>
<a:theme xmlns:a="http://schemas.openxmlformats.org/drawingml/2006/main" name="7_Banded">
  <a:themeElements>
    <a:clrScheme name="Custom 13">
      <a:dk1>
        <a:srgbClr val="2C2C2C"/>
      </a:dk1>
      <a:lt1>
        <a:srgbClr val="FFFFFF"/>
      </a:lt1>
      <a:dk2>
        <a:srgbClr val="FFFFFF"/>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2578</Words>
  <Application>Microsoft Office PowerPoint</Application>
  <PresentationFormat>Custom</PresentationFormat>
  <Paragraphs>239</Paragraphs>
  <Slides>21</Slides>
  <Notes>7</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1_Banded</vt:lpstr>
      <vt:lpstr>3_Banded</vt:lpstr>
      <vt:lpstr>4_Banded</vt:lpstr>
      <vt:lpstr>5_Banded</vt:lpstr>
      <vt:lpstr>6_Banded</vt:lpstr>
      <vt:lpstr>7_Banded</vt:lpstr>
      <vt:lpstr>‘Together against Sexual Exploitation of Children’</vt:lpstr>
      <vt:lpstr>Object</vt:lpstr>
      <vt:lpstr>EU legal framework</vt:lpstr>
      <vt:lpstr>Correspondence with LC provisions?</vt:lpstr>
      <vt:lpstr>Topic 1: Knowingly obtaining access to child pornography Article 5(3)(1)</vt:lpstr>
      <vt:lpstr>Topic 1: Knowingly obtaining access to child pornography Article 5(3)(2)</vt:lpstr>
      <vt:lpstr>Topic 2: Grooming Article 6(1)</vt:lpstr>
      <vt:lpstr>Topic 2: Grooming Article 6(2)</vt:lpstr>
      <vt:lpstr>Topic 3: Disqualification and screening Article 10(1)</vt:lpstr>
      <vt:lpstr>Topic 3: Disqualification and screening Article 10(2)</vt:lpstr>
      <vt:lpstr>Topic 3: Disqualification and screening Article 10(3)</vt:lpstr>
      <vt:lpstr>Topic 3: Disqualification and screening Article 10(4)</vt:lpstr>
      <vt:lpstr>Topic 4: Victim Identification Article 15 (4)(1)</vt:lpstr>
      <vt:lpstr>Topic 4: Victim Identification Article 15(4)(2)</vt:lpstr>
      <vt:lpstr>Topic 5: Extraterritorial Jurisdiction Article 17(1)</vt:lpstr>
      <vt:lpstr>Topic 5: Extraterritorial Jurisdiction Article 17(2)</vt:lpstr>
      <vt:lpstr>Topic 6: Assistance, support and protection measures Art. 18-20(1)</vt:lpstr>
      <vt:lpstr>Topic 6: Assistance, support and protection measures Art. 18-20(2)</vt:lpstr>
      <vt:lpstr>Topic 7: Take down (removal) and blocking Article 25(1)</vt:lpstr>
      <vt:lpstr>Topic 7: Take down (removal) and blocking Article 25(2)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Herbert</dc:creator>
  <cp:lastModifiedBy>CHRISTOPHEL Corinne</cp:lastModifiedBy>
  <cp:revision>76</cp:revision>
  <dcterms:created xsi:type="dcterms:W3CDTF">2016-03-01T07:54:55Z</dcterms:created>
  <dcterms:modified xsi:type="dcterms:W3CDTF">2016-03-21T13:54:10Z</dcterms:modified>
</cp:coreProperties>
</file>