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57" r:id="rId3"/>
    <p:sldId id="260" r:id="rId4"/>
    <p:sldId id="261" r:id="rId5"/>
    <p:sldId id="265" r:id="rId6"/>
    <p:sldId id="269" r:id="rId7"/>
    <p:sldId id="270" r:id="rId8"/>
    <p:sldId id="271" r:id="rId9"/>
    <p:sldId id="275" r:id="rId10"/>
  </p:sldIdLst>
  <p:sldSz cx="9144000" cy="6858000" type="screen4x3"/>
  <p:notesSz cx="6794500" cy="9906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02" autoAdjust="0"/>
    <p:restoredTop sz="94671" autoAdjust="0"/>
  </p:normalViewPr>
  <p:slideViewPr>
    <p:cSldViewPr>
      <p:cViewPr varScale="1">
        <p:scale>
          <a:sx n="70" d="100"/>
          <a:sy n="70" d="100"/>
        </p:scale>
        <p:origin x="126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9" name="Alaotsikk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  <p:sp>
        <p:nvSpPr>
          <p:cNvPr id="28" name="Päivämäärän paikkamerkki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7E2263C-9CE0-4806-8C4B-A8CF58CEF03F}" type="datetimeFigureOut">
              <a:rPr lang="fi-FI" smtClean="0"/>
              <a:pPr/>
              <a:t>2.12.2015</a:t>
            </a:fld>
            <a:endParaRPr lang="fi-FI"/>
          </a:p>
        </p:txBody>
      </p:sp>
      <p:sp>
        <p:nvSpPr>
          <p:cNvPr id="17" name="Alatunnisteen paikkamerkki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fi-FI"/>
          </a:p>
        </p:txBody>
      </p:sp>
      <p:sp>
        <p:nvSpPr>
          <p:cNvPr id="29" name="Dian numeron paikkamerkki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8748F28-E41D-4692-9682-6EEA810A2B39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1" name="Suorakulmi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Suorakulmi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uorakulmi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Suorakulmi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263C-9CE0-4806-8C4B-A8CF58CEF03F}" type="datetimeFigureOut">
              <a:rPr lang="fi-FI" smtClean="0"/>
              <a:pPr/>
              <a:t>2.12.2015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8F28-E41D-4692-9682-6EEA810A2B3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263C-9CE0-4806-8C4B-A8CF58CEF03F}" type="datetimeFigureOut">
              <a:rPr lang="fi-FI" smtClean="0"/>
              <a:pPr/>
              <a:t>2.12.2015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8F28-E41D-4692-9682-6EEA810A2B39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Suora yhdysviiv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asakylkinen kolmio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ora yhdysviiv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263C-9CE0-4806-8C4B-A8CF58CEF03F}" type="datetimeFigureOut">
              <a:rPr lang="fi-FI" smtClean="0"/>
              <a:pPr/>
              <a:t>2.12.2015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8F28-E41D-4692-9682-6EEA810A2B39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7E2263C-9CE0-4806-8C4B-A8CF58CEF03F}" type="datetimeFigureOut">
              <a:rPr lang="fi-FI" smtClean="0"/>
              <a:pPr/>
              <a:t>2.12.2015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8748F28-E41D-4692-9682-6EEA810A2B39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Suorakulmi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Suorakulmi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263C-9CE0-4806-8C4B-A8CF58CEF03F}" type="datetimeFigureOut">
              <a:rPr lang="fi-FI" smtClean="0"/>
              <a:pPr/>
              <a:t>2.12.2015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8F28-E41D-4692-9682-6EEA810A2B39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Sisällön paikkamerkki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263C-9CE0-4806-8C4B-A8CF58CEF03F}" type="datetimeFigureOut">
              <a:rPr lang="fi-FI" smtClean="0"/>
              <a:pPr/>
              <a:t>2.12.2015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8F28-E41D-4692-9682-6EEA810A2B39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3" name="Sisällön paikkamerkki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263C-9CE0-4806-8C4B-A8CF58CEF03F}" type="datetimeFigureOut">
              <a:rPr lang="fi-FI" smtClean="0"/>
              <a:pPr/>
              <a:t>2.12.2015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8F28-E41D-4692-9682-6EEA810A2B39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asakylkinen kolmio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263C-9CE0-4806-8C4B-A8CF58CEF03F}" type="datetimeFigureOut">
              <a:rPr lang="fi-FI" smtClean="0"/>
              <a:pPr/>
              <a:t>2.12.2015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8F28-E41D-4692-9682-6EEA810A2B39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5" name="Suora yhdysviiv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asakylkinen kolmio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263C-9CE0-4806-8C4B-A8CF58CEF03F}" type="datetimeFigureOut">
              <a:rPr lang="fi-FI" smtClean="0"/>
              <a:pPr/>
              <a:t>2.12.2015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8F28-E41D-4692-9682-6EEA810A2B39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Suora yhdysviiv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uora yhdysviiv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asakylkinen kolmio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isällön paikkamerkki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fi-FI" smtClean="0"/>
              <a:t>Lisää kuva napsauttamalla kuvaketta</a:t>
            </a:r>
            <a:endParaRPr kumimoji="0"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263C-9CE0-4806-8C4B-A8CF58CEF03F}" type="datetimeFigureOut">
              <a:rPr lang="fi-FI" smtClean="0"/>
              <a:pPr/>
              <a:t>2.12.2015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8F28-E41D-4692-9682-6EEA810A2B39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Suora yhdysviiv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asakylkinen kolmio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uorakulmi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tsikon paikkamerkki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3" name="Tekstin paikkamerkki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  <p:sp>
        <p:nvSpPr>
          <p:cNvPr id="14" name="Päivämäärän paikkamerkki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7E2263C-9CE0-4806-8C4B-A8CF58CEF03F}" type="datetimeFigureOut">
              <a:rPr lang="fi-FI" smtClean="0"/>
              <a:pPr/>
              <a:t>2.12.2015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23" name="Dian numeron paikkamerkki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8748F28-E41D-4692-9682-6EEA810A2B39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8" name="Suora yhdysviiv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uora yhdysviiv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asakylkinen kolmio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9052" y="2323482"/>
            <a:ext cx="8892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Evaluation of Finnish National human rights action </a:t>
            </a:r>
            <a:r>
              <a:rPr lang="en-US" sz="2800" b="1" dirty="0" smtClean="0"/>
              <a:t>plan (NAP) </a:t>
            </a:r>
            <a:r>
              <a:rPr lang="en-US" sz="2800" b="1" dirty="0"/>
              <a:t>2012-2013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95736" y="3615406"/>
            <a:ext cx="5184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 err="1" smtClean="0"/>
              <a:t>Dr</a:t>
            </a:r>
            <a:r>
              <a:rPr lang="fi-FI" b="1" dirty="0" smtClean="0"/>
              <a:t>. Pauli Rautiainen</a:t>
            </a:r>
          </a:p>
          <a:p>
            <a:r>
              <a:rPr lang="fi-FI" dirty="0" err="1" smtClean="0"/>
              <a:t>Adjunct</a:t>
            </a:r>
            <a:r>
              <a:rPr lang="fi-FI" dirty="0" smtClean="0"/>
              <a:t> </a:t>
            </a:r>
            <a:r>
              <a:rPr lang="fi-FI" dirty="0" err="1"/>
              <a:t>P</a:t>
            </a:r>
            <a:r>
              <a:rPr lang="fi-FI" dirty="0" err="1" smtClean="0"/>
              <a:t>rofessor</a:t>
            </a:r>
            <a:r>
              <a:rPr lang="fi-FI" dirty="0" smtClean="0"/>
              <a:t> in </a:t>
            </a:r>
            <a:r>
              <a:rPr lang="fi-FI" dirty="0" err="1" smtClean="0"/>
              <a:t>Constitutional</a:t>
            </a:r>
            <a:r>
              <a:rPr lang="fi-FI" dirty="0" smtClean="0"/>
              <a:t> </a:t>
            </a:r>
            <a:r>
              <a:rPr lang="fi-FI" dirty="0" err="1"/>
              <a:t>L</a:t>
            </a:r>
            <a:r>
              <a:rPr lang="fi-FI" dirty="0" err="1" smtClean="0"/>
              <a:t>aw</a:t>
            </a:r>
            <a:endParaRPr lang="fi-FI" dirty="0" smtClean="0"/>
          </a:p>
          <a:p>
            <a:r>
              <a:rPr lang="fi-FI" dirty="0" err="1" smtClean="0"/>
              <a:t>Member</a:t>
            </a:r>
            <a:r>
              <a:rPr lang="fi-FI" dirty="0" smtClean="0"/>
              <a:t> of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/>
              <a:t>E</a:t>
            </a:r>
            <a:r>
              <a:rPr lang="fi-FI" dirty="0" err="1" smtClean="0"/>
              <a:t>xternal</a:t>
            </a:r>
            <a:r>
              <a:rPr lang="fi-FI" dirty="0" smtClean="0"/>
              <a:t> Evaluation </a:t>
            </a:r>
            <a:r>
              <a:rPr lang="fi-FI" dirty="0" err="1"/>
              <a:t>C</a:t>
            </a:r>
            <a:r>
              <a:rPr lang="fi-FI" dirty="0" err="1" smtClean="0"/>
              <a:t>ommittee</a:t>
            </a:r>
            <a:endParaRPr lang="fi-FI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32" y="0"/>
            <a:ext cx="89535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1689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0" y="1550252"/>
            <a:ext cx="895350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400" b="1" dirty="0" smtClean="0"/>
              <a:t>	</a:t>
            </a:r>
            <a:r>
              <a:rPr lang="en-US" sz="2400" b="1" dirty="0" smtClean="0"/>
              <a:t>Evaluation of Finnish National human rights action 	plan </a:t>
            </a:r>
            <a:r>
              <a:rPr lang="en-US" sz="2400" b="1" dirty="0" smtClean="0"/>
              <a:t>(NAP) 2012-2013 was carried out by the external 	evaluation group appointed by the ministry of justice</a:t>
            </a:r>
            <a:endParaRPr lang="en-US" sz="2400" b="1" dirty="0" smtClean="0"/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	</a:t>
            </a:r>
            <a:r>
              <a:rPr lang="en-US" b="1" dirty="0" smtClean="0"/>
              <a:t>University of Tampere, Public Law Research Group</a:t>
            </a:r>
            <a:endParaRPr lang="en-US" dirty="0" smtClean="0"/>
          </a:p>
          <a:p>
            <a:pPr lvl="1"/>
            <a:r>
              <a:rPr lang="en-US" dirty="0" smtClean="0"/>
              <a:t>	</a:t>
            </a:r>
            <a:r>
              <a:rPr lang="en-US" dirty="0" smtClean="0"/>
              <a:t>Adjunct Professor (Human Rights Law) Jukka </a:t>
            </a:r>
            <a:r>
              <a:rPr lang="en-US" dirty="0" smtClean="0"/>
              <a:t>Viljanen (project </a:t>
            </a:r>
            <a:r>
              <a:rPr lang="en-US" dirty="0" smtClean="0"/>
              <a:t>leader)</a:t>
            </a:r>
          </a:p>
          <a:p>
            <a:pPr lvl="1"/>
            <a:r>
              <a:rPr lang="en-US" dirty="0"/>
              <a:t>	</a:t>
            </a:r>
            <a:r>
              <a:rPr lang="en-US" dirty="0" smtClean="0"/>
              <a:t>Senior Lecturer (Constitutional Law)</a:t>
            </a:r>
            <a:r>
              <a:rPr lang="en-US" dirty="0" smtClean="0"/>
              <a:t> Pauli Rautiainen</a:t>
            </a:r>
          </a:p>
          <a:p>
            <a:pPr lvl="1"/>
            <a:r>
              <a:rPr lang="en-US" dirty="0"/>
              <a:t>	</a:t>
            </a:r>
            <a:r>
              <a:rPr lang="en-US" dirty="0" smtClean="0"/>
              <a:t>Junior Lecturer (International Relations) Tarja Seppä</a:t>
            </a:r>
          </a:p>
          <a:p>
            <a:pPr lvl="1"/>
            <a:r>
              <a:rPr lang="en-US" dirty="0"/>
              <a:t>	</a:t>
            </a:r>
            <a:r>
              <a:rPr lang="en-US" dirty="0" smtClean="0"/>
              <a:t>Doctoral Student (Human Rights Law) </a:t>
            </a:r>
            <a:r>
              <a:rPr lang="en-US" dirty="0" err="1" smtClean="0"/>
              <a:t>Heta</a:t>
            </a:r>
            <a:r>
              <a:rPr lang="en-US" dirty="0" smtClean="0"/>
              <a:t> </a:t>
            </a:r>
            <a:r>
              <a:rPr lang="en-US" dirty="0" err="1" smtClean="0"/>
              <a:t>Heiskanen</a:t>
            </a:r>
            <a:endParaRPr lang="en-US" dirty="0" smtClean="0"/>
          </a:p>
          <a:p>
            <a:pPr lvl="1"/>
            <a:r>
              <a:rPr lang="en-US" dirty="0"/>
              <a:t>	D</a:t>
            </a:r>
            <a:r>
              <a:rPr lang="en-US" dirty="0" smtClean="0"/>
              <a:t>octoral Student (EU law) </a:t>
            </a:r>
            <a:r>
              <a:rPr lang="en-US" dirty="0" err="1" smtClean="0"/>
              <a:t>Siina</a:t>
            </a:r>
            <a:r>
              <a:rPr lang="en-US" dirty="0" smtClean="0"/>
              <a:t> </a:t>
            </a:r>
            <a:r>
              <a:rPr lang="en-US" dirty="0" err="1" smtClean="0"/>
              <a:t>Raskulla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	</a:t>
            </a:r>
            <a:r>
              <a:rPr lang="en-US" b="1" dirty="0" smtClean="0"/>
              <a:t>Aim of the evaluation:</a:t>
            </a:r>
          </a:p>
          <a:p>
            <a:pPr lvl="1"/>
            <a:r>
              <a:rPr lang="en-US" dirty="0" smtClean="0"/>
              <a:t>	Provide comprehensive review over NAP and the human rights system, its 	expediency</a:t>
            </a:r>
            <a:r>
              <a:rPr lang="en-US" dirty="0" smtClean="0"/>
              <a:t>, </a:t>
            </a:r>
            <a:r>
              <a:rPr lang="en-US" dirty="0" smtClean="0"/>
              <a:t>productivity and effectiveness and develop indicator type of tools for 	the follow-up of national human rights policy</a:t>
            </a:r>
          </a:p>
          <a:p>
            <a:pPr lvl="1"/>
            <a:endParaRPr lang="fi-FI" dirty="0" smtClean="0"/>
          </a:p>
          <a:p>
            <a:pPr lvl="1"/>
            <a:r>
              <a:rPr lang="fi-FI" sz="2000" b="1" dirty="0" smtClean="0"/>
              <a:t>	</a:t>
            </a:r>
            <a:endParaRPr lang="fi-FI" b="1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32" y="0"/>
            <a:ext cx="89535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6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755576" y="1443841"/>
            <a:ext cx="7704856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 </a:t>
            </a:r>
          </a:p>
          <a:p>
            <a:r>
              <a:rPr lang="en-US" sz="2400" b="1" dirty="0" smtClean="0"/>
              <a:t>Main themes of the evaluation report</a:t>
            </a:r>
          </a:p>
          <a:p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Interplay between national and international human rights policy and determination of </a:t>
            </a:r>
            <a:r>
              <a:rPr lang="en-US" dirty="0" smtClean="0"/>
              <a:t>priorities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Ensuring sufficient resources and follow up of human rights </a:t>
            </a:r>
            <a:r>
              <a:rPr lang="en-US" dirty="0" smtClean="0"/>
              <a:t>policy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Importance to develop </a:t>
            </a:r>
            <a:r>
              <a:rPr lang="en-US" dirty="0" smtClean="0"/>
              <a:t>human rights culture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National Action Plan as one cornerstone in national h</a:t>
            </a:r>
            <a:r>
              <a:rPr lang="en-US" dirty="0" smtClean="0"/>
              <a:t>uman </a:t>
            </a:r>
            <a:r>
              <a:rPr lang="en-US" dirty="0" smtClean="0"/>
              <a:t>rights </a:t>
            </a:r>
            <a:r>
              <a:rPr lang="en-US" dirty="0" smtClean="0"/>
              <a:t>architecture</a:t>
            </a:r>
            <a:endParaRPr lang="en-US" dirty="0" smtClean="0"/>
          </a:p>
          <a:p>
            <a:pPr lvl="0"/>
            <a:endParaRPr lang="fi-FI" sz="2400" dirty="0"/>
          </a:p>
          <a:p>
            <a:endParaRPr lang="fi-FI" sz="2400" dirty="0"/>
          </a:p>
          <a:p>
            <a:pPr lvl="0"/>
            <a:r>
              <a:rPr lang="fi-FI" sz="2400" dirty="0" smtClean="0"/>
              <a:t> </a:t>
            </a:r>
            <a:endParaRPr lang="fi-FI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32" y="0"/>
            <a:ext cx="89535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6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425872" y="1590375"/>
            <a:ext cx="825058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There is need for stronger interplay </a:t>
            </a:r>
            <a:r>
              <a:rPr lang="en-US" sz="2400" b="1" dirty="0" smtClean="0"/>
              <a:t>between national and international human rights policy and determination of </a:t>
            </a:r>
            <a:r>
              <a:rPr lang="en-US" sz="2400" b="1" dirty="0" smtClean="0"/>
              <a:t>priorities:</a:t>
            </a:r>
            <a:endParaRPr lang="en-US" sz="24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National and international human rights policy should support each </a:t>
            </a:r>
            <a:r>
              <a:rPr lang="en-US" dirty="0" smtClean="0"/>
              <a:t>other: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There exists some co-ordination problems with international human rights policy (coordinated by the Ministry of Foreign Affairs) and national human rights policy (coordinated by the Ministry of Justice).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Central </a:t>
            </a:r>
            <a:r>
              <a:rPr lang="en-US" dirty="0" smtClean="0"/>
              <a:t>task of the NAP is to decide over priorities in human rights </a:t>
            </a:r>
            <a:r>
              <a:rPr lang="en-US" dirty="0" smtClean="0"/>
              <a:t>protection: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first Finnish NAP did not include any kind of prioritization between policy aims.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Stating </a:t>
            </a:r>
            <a:r>
              <a:rPr lang="en-US" dirty="0" smtClean="0"/>
              <a:t>the priorities is not sufficient in itself, but each choice should be linked to the clear legislative reforms or new </a:t>
            </a:r>
            <a:r>
              <a:rPr lang="en-US" dirty="0" smtClean="0"/>
              <a:t>resources.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It is not enough to set aims, when we need tools!</a:t>
            </a:r>
            <a:endParaRPr lang="en-US" dirty="0" smtClean="0"/>
          </a:p>
          <a:p>
            <a:r>
              <a:rPr lang="fi-FI" sz="1600" dirty="0"/>
              <a:t> 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32" y="0"/>
            <a:ext cx="89535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6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395536" y="1702544"/>
            <a:ext cx="828092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I</a:t>
            </a:r>
            <a:r>
              <a:rPr lang="en-US" sz="2400" b="1" dirty="0" smtClean="0"/>
              <a:t>ncoherent </a:t>
            </a:r>
            <a:r>
              <a:rPr lang="en-US" sz="2400" b="1" dirty="0" smtClean="0"/>
              <a:t>structures should be improved</a:t>
            </a:r>
            <a:endParaRPr lang="en-US" dirty="0" smtClean="0"/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</a:t>
            </a:r>
            <a:r>
              <a:rPr lang="en-US" sz="2000" dirty="0" smtClean="0"/>
              <a:t> </a:t>
            </a:r>
            <a:r>
              <a:rPr lang="en-US" sz="2000" dirty="0" smtClean="0"/>
              <a:t>comprehensive reform </a:t>
            </a:r>
            <a:r>
              <a:rPr lang="en-US" sz="2000" dirty="0" smtClean="0"/>
              <a:t>in national human rights architecture is needed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There is insufficient </a:t>
            </a:r>
            <a:r>
              <a:rPr lang="en-US" sz="2000" dirty="0"/>
              <a:t>resources </a:t>
            </a:r>
            <a:r>
              <a:rPr lang="en-US" sz="2000" dirty="0" smtClean="0"/>
              <a:t>provided for human rights policy. Especially National Human Rights Center (</a:t>
            </a:r>
            <a:r>
              <a:rPr lang="en-US" sz="2000" dirty="0" err="1" smtClean="0"/>
              <a:t>Ihmisoikeuskeskus</a:t>
            </a:r>
            <a:r>
              <a:rPr lang="en-US" sz="2000" dirty="0" smtClean="0"/>
              <a:t>) lacks resources to carry out it’s functions. </a:t>
            </a:r>
            <a:endParaRPr lang="en-US" sz="2000" dirty="0"/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Expertise </a:t>
            </a:r>
            <a:r>
              <a:rPr lang="en-US" sz="2000" dirty="0" smtClean="0"/>
              <a:t>should be gathered into a single human rights expert center, </a:t>
            </a:r>
            <a:r>
              <a:rPr lang="en-US" sz="2000" dirty="0" smtClean="0"/>
              <a:t>which should </a:t>
            </a:r>
            <a:r>
              <a:rPr lang="en-US" sz="2000" dirty="0" smtClean="0"/>
              <a:t>all </a:t>
            </a:r>
            <a:r>
              <a:rPr lang="en-US" sz="2000" dirty="0" smtClean="0"/>
              <a:t>ombudsman functions and Human Rights Centre.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More </a:t>
            </a:r>
            <a:r>
              <a:rPr lang="en-US" sz="2000" dirty="0" smtClean="0"/>
              <a:t>attention </a:t>
            </a:r>
            <a:r>
              <a:rPr lang="en-US" sz="2000" dirty="0" smtClean="0"/>
              <a:t>should be placed on the follow-up of </a:t>
            </a:r>
            <a:r>
              <a:rPr lang="en-US" sz="2000" dirty="0" smtClean="0"/>
              <a:t>policy actions that have human </a:t>
            </a:r>
            <a:r>
              <a:rPr lang="en-US" sz="2000" dirty="0" smtClean="0"/>
              <a:t>rights </a:t>
            </a:r>
            <a:r>
              <a:rPr lang="en-US" sz="2000" dirty="0" smtClean="0"/>
              <a:t>effects. </a:t>
            </a:r>
            <a:r>
              <a:rPr lang="en-US" sz="2000" dirty="0" smtClean="0"/>
              <a:t>National Human Rights Center and Ministries lack funding for this kind of activities.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32" y="0"/>
            <a:ext cx="89535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432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orakulmio 2"/>
          <p:cNvSpPr/>
          <p:nvPr/>
        </p:nvSpPr>
        <p:spPr>
          <a:xfrm>
            <a:off x="228600" y="1600200"/>
            <a:ext cx="8458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Taking care of sufficient </a:t>
            </a:r>
            <a:r>
              <a:rPr lang="en-US" sz="2400" b="1" dirty="0" smtClean="0"/>
              <a:t>resources</a:t>
            </a:r>
          </a:p>
          <a:p>
            <a:endParaRPr lang="en-US" sz="1600" b="1" dirty="0" smtClean="0"/>
          </a:p>
          <a:p>
            <a:pPr>
              <a:buFont typeface="Arial"/>
              <a:buChar char="•"/>
            </a:pPr>
            <a:r>
              <a:rPr lang="en-US" sz="2000" dirty="0" smtClean="0"/>
              <a:t> Human Rights Action Plan is </a:t>
            </a:r>
            <a:r>
              <a:rPr lang="en-US" sz="2000" dirty="0" smtClean="0"/>
              <a:t>should be connected to </a:t>
            </a:r>
            <a:r>
              <a:rPr lang="en-US" sz="2000" dirty="0" smtClean="0"/>
              <a:t>resource decisions (especially to the state budget </a:t>
            </a:r>
            <a:r>
              <a:rPr lang="en-US" sz="2000" dirty="0" err="1" smtClean="0"/>
              <a:t>decissions</a:t>
            </a:r>
            <a:r>
              <a:rPr lang="en-US" sz="2000" dirty="0" smtClean="0"/>
              <a:t>) </a:t>
            </a:r>
            <a:r>
              <a:rPr lang="en-US" sz="2000" dirty="0" smtClean="0"/>
              <a:t>:</a:t>
            </a:r>
          </a:p>
          <a:p>
            <a:pPr lvl="1">
              <a:buFont typeface="Arial"/>
              <a:buChar char="•"/>
            </a:pPr>
            <a:r>
              <a:rPr lang="en-US" sz="2000" dirty="0"/>
              <a:t> </a:t>
            </a:r>
            <a:r>
              <a:rPr lang="en-US" sz="2000" dirty="0" smtClean="0"/>
              <a:t>T</a:t>
            </a:r>
            <a:r>
              <a:rPr lang="en-US" sz="2000" dirty="0" smtClean="0"/>
              <a:t>hose </a:t>
            </a:r>
            <a:r>
              <a:rPr lang="en-US" sz="2000" dirty="0" smtClean="0"/>
              <a:t>who have </a:t>
            </a:r>
            <a:r>
              <a:rPr lang="en-US" sz="2000" dirty="0" smtClean="0"/>
              <a:t>power to </a:t>
            </a:r>
            <a:r>
              <a:rPr lang="en-US" sz="2000" dirty="0" smtClean="0"/>
              <a:t>make decisions over resources have </a:t>
            </a:r>
            <a:r>
              <a:rPr lang="en-US" sz="2000" dirty="0" smtClean="0"/>
              <a:t>to be </a:t>
            </a:r>
            <a:r>
              <a:rPr lang="en-US" sz="2000" dirty="0" smtClean="0"/>
              <a:t>bound in to the  Action Plan process.</a:t>
            </a:r>
          </a:p>
          <a:p>
            <a:endParaRPr lang="en-US" sz="2000" dirty="0" smtClean="0"/>
          </a:p>
          <a:p>
            <a:pPr>
              <a:buFont typeface="Arial"/>
              <a:buChar char="•"/>
            </a:pPr>
            <a:r>
              <a:rPr lang="en-US" sz="2000" dirty="0" smtClean="0"/>
              <a:t> Real challenges to the human rights policy is within the resource </a:t>
            </a:r>
            <a:r>
              <a:rPr lang="en-US" sz="2000" dirty="0" smtClean="0"/>
              <a:t>questions:</a:t>
            </a:r>
          </a:p>
          <a:p>
            <a:pPr lvl="1">
              <a:buFont typeface="Arial"/>
              <a:buChar char="•"/>
            </a:pPr>
            <a:r>
              <a:rPr lang="en-US" sz="2000" dirty="0"/>
              <a:t> </a:t>
            </a:r>
            <a:r>
              <a:rPr lang="en-US" sz="2000" dirty="0" smtClean="0"/>
              <a:t>Budgets </a:t>
            </a:r>
            <a:r>
              <a:rPr lang="en-US" sz="2000" dirty="0" smtClean="0"/>
              <a:t>of state and municipalities are a good source to examine whether human rights are taken seriously.</a:t>
            </a:r>
          </a:p>
          <a:p>
            <a:pPr lvl="1">
              <a:buFont typeface="Arial"/>
              <a:buChar char="•"/>
            </a:pPr>
            <a:r>
              <a:rPr lang="en-US" sz="2000" dirty="0" smtClean="0"/>
              <a:t> </a:t>
            </a:r>
            <a:r>
              <a:rPr lang="en-US" sz="2000" dirty="0" smtClean="0"/>
              <a:t> Vulnerable </a:t>
            </a:r>
            <a:r>
              <a:rPr lang="en-US" sz="2000" dirty="0" smtClean="0"/>
              <a:t>groups are more dependent on publicly financed services and income transfers within the society.</a:t>
            </a:r>
          </a:p>
          <a:p>
            <a:endParaRPr lang="fi-FI" sz="24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32" y="0"/>
            <a:ext cx="89535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46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orakulmio 2"/>
          <p:cNvSpPr/>
          <p:nvPr/>
        </p:nvSpPr>
        <p:spPr>
          <a:xfrm>
            <a:off x="228600" y="1600200"/>
            <a:ext cx="86868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Taking care of </a:t>
            </a:r>
            <a:r>
              <a:rPr lang="en-US" sz="2400" b="1" dirty="0" smtClean="0"/>
              <a:t>follow-up </a:t>
            </a:r>
            <a:r>
              <a:rPr lang="en-US" sz="2400" b="1" dirty="0"/>
              <a:t>of human rights implications</a:t>
            </a:r>
          </a:p>
          <a:p>
            <a:endParaRPr lang="en-US" sz="1600" b="1" dirty="0" smtClean="0"/>
          </a:p>
          <a:p>
            <a:pPr>
              <a:buFont typeface="Arial"/>
              <a:buChar char="•"/>
            </a:pPr>
            <a:r>
              <a:rPr lang="en-US" sz="2000" dirty="0" smtClean="0"/>
              <a:t> Preliminary evaluation of human rights implication has to be strengthened :</a:t>
            </a:r>
          </a:p>
          <a:p>
            <a:pPr lvl="1">
              <a:buFont typeface="Arial"/>
              <a:buChar char="•"/>
            </a:pPr>
            <a:r>
              <a:rPr lang="en-US" sz="2000" dirty="0" smtClean="0"/>
              <a:t> Without </a:t>
            </a:r>
            <a:r>
              <a:rPr lang="en-US" sz="2000" dirty="0" smtClean="0"/>
              <a:t>prior evaluation (ex ante review) </a:t>
            </a:r>
            <a:r>
              <a:rPr lang="en-US" sz="2000" dirty="0" smtClean="0"/>
              <a:t>of human rights </a:t>
            </a:r>
            <a:r>
              <a:rPr lang="en-US" sz="2000" dirty="0" smtClean="0"/>
              <a:t>implications of policy actions, </a:t>
            </a:r>
            <a:r>
              <a:rPr lang="en-US" sz="2000" dirty="0" smtClean="0"/>
              <a:t>it is difficult to create process </a:t>
            </a:r>
            <a:r>
              <a:rPr lang="en-US" sz="2000" dirty="0" smtClean="0"/>
              <a:t>indicators to follow-up the implementation of human rights policy.</a:t>
            </a:r>
            <a:endParaRPr lang="en-US" sz="2000" dirty="0" smtClean="0"/>
          </a:p>
          <a:p>
            <a:pPr lvl="1">
              <a:buFont typeface="Arial"/>
              <a:buChar char="•"/>
            </a:pPr>
            <a:endParaRPr lang="en-US" sz="2000" dirty="0" smtClean="0"/>
          </a:p>
          <a:p>
            <a:pPr>
              <a:buFont typeface="Arial"/>
              <a:buChar char="•"/>
            </a:pPr>
            <a:r>
              <a:rPr lang="en-US" sz="2000" dirty="0" smtClean="0"/>
              <a:t> In order to develop </a:t>
            </a:r>
            <a:r>
              <a:rPr lang="en-US" sz="2000" dirty="0" smtClean="0"/>
              <a:t>human rights </a:t>
            </a:r>
            <a:r>
              <a:rPr lang="en-US" sz="2000" dirty="0" smtClean="0"/>
              <a:t>indicators </a:t>
            </a:r>
            <a:r>
              <a:rPr lang="en-US" sz="2000" dirty="0" smtClean="0"/>
              <a:t>we need </a:t>
            </a:r>
            <a:r>
              <a:rPr lang="en-US" sz="2000" dirty="0" smtClean="0"/>
              <a:t>time and resources. </a:t>
            </a:r>
          </a:p>
          <a:p>
            <a:pPr>
              <a:buFont typeface="Arial"/>
              <a:buChar char="•"/>
            </a:pPr>
            <a:endParaRPr lang="en-US" sz="2000" dirty="0"/>
          </a:p>
          <a:p>
            <a:pPr>
              <a:buFont typeface="Arial"/>
              <a:buChar char="•"/>
            </a:pPr>
            <a:r>
              <a:rPr lang="en-US" sz="2000" dirty="0" smtClean="0"/>
              <a:t> The </a:t>
            </a:r>
            <a:r>
              <a:rPr lang="en-US" sz="2000" dirty="0"/>
              <a:t>current involvement of the NGO´s is important for identifying and monitoring </a:t>
            </a:r>
            <a:r>
              <a:rPr lang="en-US" sz="2000" dirty="0" smtClean="0"/>
              <a:t>human rights problems</a:t>
            </a:r>
            <a:endParaRPr lang="en-US" sz="2000" dirty="0"/>
          </a:p>
          <a:p>
            <a:pPr>
              <a:buFont typeface="Arial"/>
              <a:buChar char="•"/>
            </a:pPr>
            <a:endParaRPr lang="en-US" sz="2000" dirty="0" smtClean="0"/>
          </a:p>
          <a:p>
            <a:pPr lvl="1"/>
            <a:endParaRPr lang="fi-FI" sz="2200" dirty="0"/>
          </a:p>
          <a:p>
            <a:pPr lvl="1">
              <a:buFont typeface="Arial"/>
              <a:buChar char="•"/>
            </a:pPr>
            <a:endParaRPr lang="fi-FI" sz="2200" dirty="0"/>
          </a:p>
          <a:p>
            <a:pPr>
              <a:buFont typeface="Arial"/>
              <a:buChar char="•"/>
            </a:pPr>
            <a:endParaRPr lang="fi-FI" sz="2200" dirty="0"/>
          </a:p>
          <a:p>
            <a:endParaRPr lang="fi-FI" sz="24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32" y="0"/>
            <a:ext cx="89535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46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467544" y="1582341"/>
            <a:ext cx="8136904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Conclusions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Action Plan increased and improved the capacity of the Ministries to identify relevant human rights issues.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 future, there is need to strengthen the capacity of different stake-holders to identify human </a:t>
            </a:r>
            <a:r>
              <a:rPr lang="en-US" dirty="0" smtClean="0"/>
              <a:t>rights questions.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next Action Plan </a:t>
            </a:r>
            <a:r>
              <a:rPr lang="en-US" dirty="0" smtClean="0"/>
              <a:t>should focus on certain key topics (human rights policy goals of this government).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32" y="0"/>
            <a:ext cx="89535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219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467544" y="1582341"/>
            <a:ext cx="8136904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Next phase in research</a:t>
            </a:r>
            <a:endParaRPr lang="en-US" sz="2400" b="1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Prime </a:t>
            </a:r>
            <a:r>
              <a:rPr lang="en-US" dirty="0" err="1" smtClean="0"/>
              <a:t>Miniser’s</a:t>
            </a:r>
            <a:r>
              <a:rPr lang="en-US" dirty="0" smtClean="0"/>
              <a:t> Office has given funding for the on-going project, which builds framework for national human rights indicators.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research group consists:</a:t>
            </a:r>
          </a:p>
          <a:p>
            <a:r>
              <a:rPr lang="en-US" dirty="0"/>
              <a:t>	</a:t>
            </a:r>
            <a:r>
              <a:rPr lang="en-US" dirty="0" smtClean="0"/>
              <a:t>Associate Professor Juha Lavapuro</a:t>
            </a:r>
          </a:p>
          <a:p>
            <a:r>
              <a:rPr lang="en-US" dirty="0"/>
              <a:t>	</a:t>
            </a:r>
            <a:r>
              <a:rPr lang="en-US" dirty="0" smtClean="0"/>
              <a:t>Adjunct Professor Pauli Rautiainen</a:t>
            </a:r>
          </a:p>
          <a:p>
            <a:r>
              <a:rPr lang="en-US" dirty="0"/>
              <a:t>	</a:t>
            </a:r>
            <a:r>
              <a:rPr lang="en-US" dirty="0" smtClean="0"/>
              <a:t>Doctoral Student Emma Lehtinen</a:t>
            </a:r>
          </a:p>
          <a:p>
            <a:r>
              <a:rPr lang="en-US" dirty="0"/>
              <a:t>	</a:t>
            </a:r>
            <a:r>
              <a:rPr lang="en-US" dirty="0" smtClean="0"/>
              <a:t>Doctoral Student Elina Todorov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32" y="0"/>
            <a:ext cx="89535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131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lkuperäinen">
  <a:themeElements>
    <a:clrScheme name="Alkuperäin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Alkuperäin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lkuperäin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2868</TotalTime>
  <Words>516</Words>
  <Application>Microsoft Office PowerPoint</Application>
  <PresentationFormat>On-screen Show (4:3)</PresentationFormat>
  <Paragraphs>85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Bookman Old Style</vt:lpstr>
      <vt:lpstr>Gill Sans MT</vt:lpstr>
      <vt:lpstr>Wingdings</vt:lpstr>
      <vt:lpstr>Wingdings 3</vt:lpstr>
      <vt:lpstr>Alkuperäinen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Jukka</dc:creator>
  <cp:lastModifiedBy>Pauli Rautiainen</cp:lastModifiedBy>
  <cp:revision>92</cp:revision>
  <cp:lastPrinted>2013-12-09T11:22:59Z</cp:lastPrinted>
  <dcterms:created xsi:type="dcterms:W3CDTF">2014-03-29T10:01:31Z</dcterms:created>
  <dcterms:modified xsi:type="dcterms:W3CDTF">2015-12-02T11:07:41Z</dcterms:modified>
</cp:coreProperties>
</file>