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71" r:id="rId3"/>
    <p:sldMasterId id="2147483683" r:id="rId4"/>
    <p:sldMasterId id="2147483695" r:id="rId5"/>
    <p:sldMasterId id="2147483707" r:id="rId6"/>
    <p:sldMasterId id="2147483719" r:id="rId7"/>
    <p:sldMasterId id="2147483723" r:id="rId8"/>
    <p:sldMasterId id="2147483747" r:id="rId9"/>
    <p:sldMasterId id="2147483759" r:id="rId10"/>
    <p:sldMasterId id="2147483771" r:id="rId11"/>
    <p:sldMasterId id="2147483783" r:id="rId12"/>
  </p:sldMasterIdLst>
  <p:notesMasterIdLst>
    <p:notesMasterId r:id="rId49"/>
  </p:notesMasterIdLst>
  <p:handoutMasterIdLst>
    <p:handoutMasterId r:id="rId50"/>
  </p:handoutMasterIdLst>
  <p:sldIdLst>
    <p:sldId id="786" r:id="rId13"/>
    <p:sldId id="753" r:id="rId14"/>
    <p:sldId id="725" r:id="rId15"/>
    <p:sldId id="727" r:id="rId16"/>
    <p:sldId id="728" r:id="rId17"/>
    <p:sldId id="729" r:id="rId18"/>
    <p:sldId id="739" r:id="rId19"/>
    <p:sldId id="758" r:id="rId20"/>
    <p:sldId id="754" r:id="rId21"/>
    <p:sldId id="799" r:id="rId22"/>
    <p:sldId id="788" r:id="rId23"/>
    <p:sldId id="789" r:id="rId24"/>
    <p:sldId id="790" r:id="rId25"/>
    <p:sldId id="791" r:id="rId26"/>
    <p:sldId id="766" r:id="rId27"/>
    <p:sldId id="742" r:id="rId28"/>
    <p:sldId id="765" r:id="rId29"/>
    <p:sldId id="737" r:id="rId30"/>
    <p:sldId id="774" r:id="rId31"/>
    <p:sldId id="796" r:id="rId32"/>
    <p:sldId id="738" r:id="rId33"/>
    <p:sldId id="795" r:id="rId34"/>
    <p:sldId id="773" r:id="rId35"/>
    <p:sldId id="713" r:id="rId36"/>
    <p:sldId id="775" r:id="rId37"/>
    <p:sldId id="776" r:id="rId38"/>
    <p:sldId id="777" r:id="rId39"/>
    <p:sldId id="778" r:id="rId40"/>
    <p:sldId id="779" r:id="rId41"/>
    <p:sldId id="780" r:id="rId42"/>
    <p:sldId id="781" r:id="rId43"/>
    <p:sldId id="782" r:id="rId44"/>
    <p:sldId id="783" r:id="rId45"/>
    <p:sldId id="798" r:id="rId46"/>
    <p:sldId id="793" r:id="rId47"/>
    <p:sldId id="794" r:id="rId4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D98"/>
    <a:srgbClr val="C38BA6"/>
    <a:srgbClr val="F16661"/>
    <a:srgbClr val="EC8D6D"/>
    <a:srgbClr val="6EB188"/>
    <a:srgbClr val="EFCD6B"/>
    <a:srgbClr val="40AADA"/>
    <a:srgbClr val="B7AAA1"/>
    <a:srgbClr val="7C6A5E"/>
    <a:srgbClr val="BB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68114" autoAdjust="0"/>
  </p:normalViewPr>
  <p:slideViewPr>
    <p:cSldViewPr>
      <p:cViewPr>
        <p:scale>
          <a:sx n="82" d="100"/>
          <a:sy n="82" d="100"/>
        </p:scale>
        <p:origin x="-24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60" y="200"/>
      </p:cViewPr>
      <p:guideLst>
        <p:guide orient="horz" pos="2901"/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umbean\AppData\Local\Microsoft\Windows\Temporary%20Internet%20Files\Content.Outlook\FSH9G6HN\Figures%20for%20Section%20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ancaan\Dropbox\EIGE\Index\Index_2014_graphs_for_designer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mancaan\Dropbox\EIGE\Index\Index_2014_graphs_for_designer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mancaan\Dropbox\EIGE\Index\Index_2014_graphs_for_designer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89566929133901"/>
          <c:y val="3.8391203703703698E-2"/>
          <c:w val="0.86668513071895403"/>
          <c:h val="0.7683383838383840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8C3D98"/>
              </a:solidFill>
              <a:ln>
                <a:solidFill>
                  <a:srgbClr val="8C3D98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'6.10'!$A$4:$A$32</c:f>
              <c:numCache>
                <c:formatCode>General</c:formatCode>
                <c:ptCount val="29"/>
                <c:pt idx="0">
                  <c:v>75.3</c:v>
                </c:pt>
                <c:pt idx="1">
                  <c:v>46.9</c:v>
                </c:pt>
                <c:pt idx="2">
                  <c:v>43.2</c:v>
                </c:pt>
                <c:pt idx="3">
                  <c:v>85.5</c:v>
                </c:pt>
                <c:pt idx="4">
                  <c:v>63.2</c:v>
                </c:pt>
                <c:pt idx="5">
                  <c:v>61.1</c:v>
                </c:pt>
                <c:pt idx="6">
                  <c:v>19.8</c:v>
                </c:pt>
                <c:pt idx="7">
                  <c:v>60</c:v>
                </c:pt>
                <c:pt idx="8">
                  <c:v>59.5</c:v>
                </c:pt>
                <c:pt idx="9">
                  <c:v>91.7</c:v>
                </c:pt>
                <c:pt idx="10">
                  <c:v>27.5</c:v>
                </c:pt>
                <c:pt idx="11">
                  <c:v>44.2</c:v>
                </c:pt>
                <c:pt idx="12">
                  <c:v>87.4</c:v>
                </c:pt>
                <c:pt idx="13">
                  <c:v>50.7</c:v>
                </c:pt>
                <c:pt idx="14">
                  <c:v>79</c:v>
                </c:pt>
                <c:pt idx="15">
                  <c:v>23</c:v>
                </c:pt>
                <c:pt idx="16">
                  <c:v>66.900000000000006</c:v>
                </c:pt>
                <c:pt idx="17">
                  <c:v>53.1</c:v>
                </c:pt>
                <c:pt idx="18">
                  <c:v>31.1</c:v>
                </c:pt>
                <c:pt idx="19">
                  <c:v>72.7</c:v>
                </c:pt>
                <c:pt idx="20">
                  <c:v>28.5</c:v>
                </c:pt>
                <c:pt idx="21">
                  <c:v>87.2</c:v>
                </c:pt>
                <c:pt idx="22">
                  <c:v>80.8</c:v>
                </c:pt>
                <c:pt idx="23">
                  <c:v>60.8</c:v>
                </c:pt>
                <c:pt idx="24">
                  <c:v>32.1</c:v>
                </c:pt>
                <c:pt idx="25">
                  <c:v>90.8</c:v>
                </c:pt>
                <c:pt idx="26">
                  <c:v>39.800000000000011</c:v>
                </c:pt>
                <c:pt idx="27">
                  <c:v>46.5</c:v>
                </c:pt>
                <c:pt idx="28">
                  <c:v>58.4</c:v>
                </c:pt>
              </c:numCache>
            </c:numRef>
          </c:xVal>
          <c:yVal>
            <c:numRef>
              <c:f>'6.10'!$B$4:$B$32</c:f>
              <c:numCache>
                <c:formatCode>General</c:formatCode>
                <c:ptCount val="29"/>
                <c:pt idx="0">
                  <c:v>50.66329974535585</c:v>
                </c:pt>
                <c:pt idx="1">
                  <c:v>58.548477184662218</c:v>
                </c:pt>
                <c:pt idx="2">
                  <c:v>37.811115641779253</c:v>
                </c:pt>
                <c:pt idx="3">
                  <c:v>44.598230310273571</c:v>
                </c:pt>
                <c:pt idx="4">
                  <c:v>45.037384677015872</c:v>
                </c:pt>
                <c:pt idx="5">
                  <c:v>55.785363130068262</c:v>
                </c:pt>
                <c:pt idx="6">
                  <c:v>71.267752064696708</c:v>
                </c:pt>
                <c:pt idx="7">
                  <c:v>50.183783289628842</c:v>
                </c:pt>
                <c:pt idx="8">
                  <c:v>37.826667849005958</c:v>
                </c:pt>
                <c:pt idx="9">
                  <c:v>53.679351067998397</c:v>
                </c:pt>
                <c:pt idx="10">
                  <c:v>73.5685343223046</c:v>
                </c:pt>
                <c:pt idx="11">
                  <c:v>55.615606013829201</c:v>
                </c:pt>
                <c:pt idx="12">
                  <c:v>39.68495937685433</c:v>
                </c:pt>
                <c:pt idx="13">
                  <c:v>41.525869765284128</c:v>
                </c:pt>
                <c:pt idx="14">
                  <c:v>56.835953786703961</c:v>
                </c:pt>
                <c:pt idx="15">
                  <c:v>41.084321661700272</c:v>
                </c:pt>
                <c:pt idx="16">
                  <c:v>40.206664960472082</c:v>
                </c:pt>
                <c:pt idx="17">
                  <c:v>55.389262926649543</c:v>
                </c:pt>
                <c:pt idx="18">
                  <c:v>46.720427700426647</c:v>
                </c:pt>
                <c:pt idx="19">
                  <c:v>46.659507250771178</c:v>
                </c:pt>
                <c:pt idx="20">
                  <c:v>69.320317400745353</c:v>
                </c:pt>
                <c:pt idx="21">
                  <c:v>44.203513969378022</c:v>
                </c:pt>
                <c:pt idx="22">
                  <c:v>37.967928997804762</c:v>
                </c:pt>
                <c:pt idx="23">
                  <c:v>33.415595147072203</c:v>
                </c:pt>
                <c:pt idx="24">
                  <c:v>74.7951125377175</c:v>
                </c:pt>
                <c:pt idx="25">
                  <c:v>58.267453425932722</c:v>
                </c:pt>
                <c:pt idx="26">
                  <c:v>37.141557066430373</c:v>
                </c:pt>
                <c:pt idx="27">
                  <c:v>58.547936951145779</c:v>
                </c:pt>
                <c:pt idx="28">
                  <c:v>53.190605342867272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797888"/>
        <c:axId val="123799808"/>
      </c:scatterChart>
      <c:valAx>
        <c:axId val="12379788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 algn="ctr">
                  <a:defRPr lang="en-GB" sz="1400"/>
                </a:pPr>
                <a:r>
                  <a:rPr lang="en-GB" sz="1400"/>
                  <a:t>Composite indicator of direct violence </a:t>
                </a:r>
              </a:p>
            </c:rich>
          </c:tx>
          <c:layout>
            <c:manualLayout>
              <c:xMode val="edge"/>
              <c:yMode val="edge"/>
              <c:x val="0.25721329066418103"/>
              <c:y val="0.921252722443837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3799808"/>
        <c:crosses val="autoZero"/>
        <c:crossBetween val="midCat"/>
        <c:majorUnit val="25"/>
      </c:valAx>
      <c:valAx>
        <c:axId val="12379980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400"/>
                </a:pPr>
                <a:r>
                  <a:rPr lang="en-GB" sz="1400" dirty="0"/>
                  <a:t>Gender Equality Index 2012</a:t>
                </a:r>
              </a:p>
            </c:rich>
          </c:tx>
          <c:layout>
            <c:manualLayout>
              <c:xMode val="edge"/>
              <c:yMode val="edge"/>
              <c:x val="0"/>
              <c:y val="0.10173800133318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3797888"/>
        <c:crosses val="autoZero"/>
        <c:crossBetween val="midCat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Myriad Pro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89566929133901"/>
          <c:y val="3.8391203703703698E-2"/>
          <c:w val="0.83727984472313499"/>
          <c:h val="0.807834641170196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'6.11'!$C$3</c:f>
              <c:strCache>
                <c:ptCount val="1"/>
                <c:pt idx="0">
                  <c:v>Gender Equality Index 2012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8C3D98"/>
              </a:solidFill>
              <a:ln>
                <a:solidFill>
                  <a:srgbClr val="8C3D98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'6.11'!$B$4:$B$31</c:f>
              <c:numCache>
                <c:formatCode>0.00</c:formatCode>
                <c:ptCount val="28"/>
                <c:pt idx="0">
                  <c:v>2.7466279999999998</c:v>
                </c:pt>
                <c:pt idx="1">
                  <c:v>5.5524019999999963</c:v>
                </c:pt>
                <c:pt idx="2">
                  <c:v>1.8791199999999999</c:v>
                </c:pt>
                <c:pt idx="3">
                  <c:v>4.189362</c:v>
                </c:pt>
                <c:pt idx="4">
                  <c:v>0.68975399999999998</c:v>
                </c:pt>
                <c:pt idx="5">
                  <c:v>1.4272469999999999</c:v>
                </c:pt>
                <c:pt idx="6">
                  <c:v>3.1078130000000002</c:v>
                </c:pt>
                <c:pt idx="7">
                  <c:v>1.726389</c:v>
                </c:pt>
                <c:pt idx="8">
                  <c:v>2.1385139999999998</c:v>
                </c:pt>
                <c:pt idx="9">
                  <c:v>2.6719580000000001</c:v>
                </c:pt>
                <c:pt idx="10">
                  <c:v>1.109796</c:v>
                </c:pt>
                <c:pt idx="11">
                  <c:v>5.4316230000000001</c:v>
                </c:pt>
                <c:pt idx="12">
                  <c:v>1.671619</c:v>
                </c:pt>
                <c:pt idx="13">
                  <c:v>3.54664</c:v>
                </c:pt>
                <c:pt idx="14">
                  <c:v>3.44943</c:v>
                </c:pt>
                <c:pt idx="15">
                  <c:v>1.90202</c:v>
                </c:pt>
                <c:pt idx="16">
                  <c:v>2.6491500000000001</c:v>
                </c:pt>
                <c:pt idx="17">
                  <c:v>2.2120150000000001</c:v>
                </c:pt>
                <c:pt idx="18">
                  <c:v>0.488535</c:v>
                </c:pt>
                <c:pt idx="19">
                  <c:v>3.5704880000000001</c:v>
                </c:pt>
                <c:pt idx="20">
                  <c:v>4.2074030000000002</c:v>
                </c:pt>
                <c:pt idx="21">
                  <c:v>4.7310699999999999</c:v>
                </c:pt>
                <c:pt idx="22">
                  <c:v>6.2542419999999996</c:v>
                </c:pt>
                <c:pt idx="23">
                  <c:v>1.837415</c:v>
                </c:pt>
                <c:pt idx="24">
                  <c:v>5.3717879999999996</c:v>
                </c:pt>
                <c:pt idx="25">
                  <c:v>0.69196299999999999</c:v>
                </c:pt>
                <c:pt idx="26">
                  <c:v>1.562554</c:v>
                </c:pt>
                <c:pt idx="27">
                  <c:v>1.13669</c:v>
                </c:pt>
              </c:numCache>
            </c:numRef>
          </c:xVal>
          <c:yVal>
            <c:numRef>
              <c:f>'6.11'!$C$4:$C$31</c:f>
              <c:numCache>
                <c:formatCode>0.00</c:formatCode>
                <c:ptCount val="28"/>
                <c:pt idx="0">
                  <c:v>52.9</c:v>
                </c:pt>
                <c:pt idx="1">
                  <c:v>58.2</c:v>
                </c:pt>
                <c:pt idx="2">
                  <c:v>38.5</c:v>
                </c:pt>
                <c:pt idx="3">
                  <c:v>43.8</c:v>
                </c:pt>
                <c:pt idx="4">
                  <c:v>70.900000000000006</c:v>
                </c:pt>
                <c:pt idx="5">
                  <c:v>55.3</c:v>
                </c:pt>
                <c:pt idx="6">
                  <c:v>49.8</c:v>
                </c:pt>
                <c:pt idx="7">
                  <c:v>56.5</c:v>
                </c:pt>
                <c:pt idx="8">
                  <c:v>38.300000000000011</c:v>
                </c:pt>
                <c:pt idx="9">
                  <c:v>53.6</c:v>
                </c:pt>
                <c:pt idx="10">
                  <c:v>55.7</c:v>
                </c:pt>
                <c:pt idx="11">
                  <c:v>41.1</c:v>
                </c:pt>
                <c:pt idx="12">
                  <c:v>44.9</c:v>
                </c:pt>
                <c:pt idx="13">
                  <c:v>46.9</c:v>
                </c:pt>
                <c:pt idx="14">
                  <c:v>40.200000000000003</c:v>
                </c:pt>
                <c:pt idx="15">
                  <c:v>55.2</c:v>
                </c:pt>
                <c:pt idx="16">
                  <c:v>41.6</c:v>
                </c:pt>
                <c:pt idx="17">
                  <c:v>46.8</c:v>
                </c:pt>
                <c:pt idx="18">
                  <c:v>68.5</c:v>
                </c:pt>
                <c:pt idx="19">
                  <c:v>50.2</c:v>
                </c:pt>
                <c:pt idx="20">
                  <c:v>43.7</c:v>
                </c:pt>
                <c:pt idx="21">
                  <c:v>37.9</c:v>
                </c:pt>
                <c:pt idx="22">
                  <c:v>33.700000000000003</c:v>
                </c:pt>
                <c:pt idx="23">
                  <c:v>57.3</c:v>
                </c:pt>
                <c:pt idx="24">
                  <c:v>36.5</c:v>
                </c:pt>
                <c:pt idx="25">
                  <c:v>72.7</c:v>
                </c:pt>
                <c:pt idx="26">
                  <c:v>74.2</c:v>
                </c:pt>
                <c:pt idx="27">
                  <c:v>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37760"/>
        <c:axId val="124052224"/>
      </c:scatterChart>
      <c:valAx>
        <c:axId val="124037760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GB" sz="1400"/>
                </a:pPr>
                <a:r>
                  <a:rPr lang="en-GB" sz="1400"/>
                  <a:t>Population finding domestic violence acceptable </a:t>
                </a:r>
                <a:r>
                  <a:rPr lang="en-GB" sz="1400" baseline="0"/>
                  <a:t>(%)</a:t>
                </a:r>
              </a:p>
            </c:rich>
          </c:tx>
          <c:layout>
            <c:manualLayout>
              <c:xMode val="edge"/>
              <c:yMode val="edge"/>
              <c:x val="0.22964023533404701"/>
              <c:y val="0.910568903650082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4052224"/>
        <c:crosses val="autoZero"/>
        <c:crossBetween val="midCat"/>
        <c:majorUnit val="1"/>
      </c:valAx>
      <c:valAx>
        <c:axId val="124052224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400"/>
                </a:pPr>
                <a:r>
                  <a:rPr lang="en-GB" sz="1400" dirty="0"/>
                  <a:t>Gender Equality Index </a:t>
                </a:r>
                <a:r>
                  <a:rPr lang="en-GB" sz="1400" baseline="0" dirty="0" smtClean="0"/>
                  <a:t> </a:t>
                </a:r>
                <a:r>
                  <a:rPr lang="en-GB" sz="1400" dirty="0" smtClean="0"/>
                  <a:t>2012</a:t>
                </a:r>
                <a:endParaRPr lang="en-GB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4037760"/>
        <c:crosses val="autoZero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Myriad Pro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89566929133901"/>
          <c:y val="3.8391203703703698E-2"/>
          <c:w val="0.78537922759654999"/>
          <c:h val="0.834023737373738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'6.12'!$C$3</c:f>
              <c:strCache>
                <c:ptCount val="1"/>
                <c:pt idx="0">
                  <c:v>Violence against women since the age of 15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8C3D98"/>
              </a:solidFill>
              <a:ln>
                <a:solidFill>
                  <a:srgbClr val="8C3D98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'6.12'!$B$4:$B$31</c:f>
              <c:numCache>
                <c:formatCode>0.00</c:formatCode>
                <c:ptCount val="28"/>
                <c:pt idx="0">
                  <c:v>2.7466279999999998</c:v>
                </c:pt>
                <c:pt idx="1">
                  <c:v>5.5524019999999963</c:v>
                </c:pt>
                <c:pt idx="2">
                  <c:v>1.8791199999999999</c:v>
                </c:pt>
                <c:pt idx="3">
                  <c:v>4.189362</c:v>
                </c:pt>
                <c:pt idx="4">
                  <c:v>0.68975399999999998</c:v>
                </c:pt>
                <c:pt idx="5">
                  <c:v>1.4272469999999999</c:v>
                </c:pt>
                <c:pt idx="6">
                  <c:v>3.1078130000000002</c:v>
                </c:pt>
                <c:pt idx="7">
                  <c:v>1.726389</c:v>
                </c:pt>
                <c:pt idx="8">
                  <c:v>2.1385139999999998</c:v>
                </c:pt>
                <c:pt idx="9">
                  <c:v>2.6719580000000001</c:v>
                </c:pt>
                <c:pt idx="10">
                  <c:v>1.109796</c:v>
                </c:pt>
                <c:pt idx="11">
                  <c:v>5.4316230000000001</c:v>
                </c:pt>
                <c:pt idx="12">
                  <c:v>1.671619</c:v>
                </c:pt>
                <c:pt idx="13">
                  <c:v>3.54664</c:v>
                </c:pt>
                <c:pt idx="14">
                  <c:v>3.44943</c:v>
                </c:pt>
                <c:pt idx="15">
                  <c:v>1.90202</c:v>
                </c:pt>
                <c:pt idx="16">
                  <c:v>2.6491500000000001</c:v>
                </c:pt>
                <c:pt idx="17">
                  <c:v>2.2120150000000001</c:v>
                </c:pt>
                <c:pt idx="18">
                  <c:v>0.488535</c:v>
                </c:pt>
                <c:pt idx="19">
                  <c:v>3.5704880000000001</c:v>
                </c:pt>
                <c:pt idx="20">
                  <c:v>4.2074030000000002</c:v>
                </c:pt>
                <c:pt idx="21">
                  <c:v>4.7310699999999999</c:v>
                </c:pt>
                <c:pt idx="22">
                  <c:v>6.2542419999999996</c:v>
                </c:pt>
                <c:pt idx="23">
                  <c:v>1.837415</c:v>
                </c:pt>
                <c:pt idx="24">
                  <c:v>5.3717879999999996</c:v>
                </c:pt>
                <c:pt idx="25">
                  <c:v>0.69196299999999999</c:v>
                </c:pt>
                <c:pt idx="26">
                  <c:v>1.562554</c:v>
                </c:pt>
                <c:pt idx="27">
                  <c:v>1.13669</c:v>
                </c:pt>
              </c:numCache>
            </c:numRef>
          </c:xVal>
          <c:yVal>
            <c:numRef>
              <c:f>'6.12'!$C$4:$C$31</c:f>
              <c:numCache>
                <c:formatCode>0.00</c:formatCode>
                <c:ptCount val="28"/>
                <c:pt idx="0">
                  <c:v>55.277525418901803</c:v>
                </c:pt>
                <c:pt idx="1">
                  <c:v>42.401026411252303</c:v>
                </c:pt>
                <c:pt idx="2">
                  <c:v>49.483736844250501</c:v>
                </c:pt>
                <c:pt idx="3">
                  <c:v>58.141116095668963</c:v>
                </c:pt>
                <c:pt idx="4">
                  <c:v>5.8399727207574976</c:v>
                </c:pt>
                <c:pt idx="5">
                  <c:v>45.202840862080933</c:v>
                </c:pt>
                <c:pt idx="6">
                  <c:v>45.806692673780439</c:v>
                </c:pt>
                <c:pt idx="7">
                  <c:v>82.067184746066957</c:v>
                </c:pt>
                <c:pt idx="8">
                  <c:v>82.175867539710367</c:v>
                </c:pt>
                <c:pt idx="9">
                  <c:v>90.870454084820508</c:v>
                </c:pt>
                <c:pt idx="10">
                  <c:v>34.345590716846147</c:v>
                </c:pt>
                <c:pt idx="11">
                  <c:v>67.235098391811476</c:v>
                </c:pt>
                <c:pt idx="12">
                  <c:v>86.802773806872167</c:v>
                </c:pt>
                <c:pt idx="13">
                  <c:v>18.304624590637221</c:v>
                </c:pt>
                <c:pt idx="14">
                  <c:v>55.860442641085498</c:v>
                </c:pt>
                <c:pt idx="15">
                  <c:v>40.700898129432872</c:v>
                </c:pt>
                <c:pt idx="16">
                  <c:v>59.810702877675197</c:v>
                </c:pt>
                <c:pt idx="17">
                  <c:v>76.206476649959669</c:v>
                </c:pt>
                <c:pt idx="18">
                  <c:v>21.62027871192738</c:v>
                </c:pt>
                <c:pt idx="19">
                  <c:v>78.474002874983086</c:v>
                </c:pt>
                <c:pt idx="20">
                  <c:v>86.324488635227709</c:v>
                </c:pt>
                <c:pt idx="21">
                  <c:v>86.399948900224189</c:v>
                </c:pt>
                <c:pt idx="22">
                  <c:v>70.810296154458172</c:v>
                </c:pt>
                <c:pt idx="23">
                  <c:v>87.4738220386661</c:v>
                </c:pt>
                <c:pt idx="24">
                  <c:v>50.827200093119799</c:v>
                </c:pt>
                <c:pt idx="25">
                  <c:v>16.12630371836071</c:v>
                </c:pt>
                <c:pt idx="26">
                  <c:v>20.046733028909319</c:v>
                </c:pt>
                <c:pt idx="27">
                  <c:v>32.28986772108432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81280"/>
        <c:axId val="124083200"/>
      </c:scatterChart>
      <c:valAx>
        <c:axId val="124081280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GB" sz="1400"/>
                </a:pPr>
                <a:r>
                  <a:rPr lang="en-GB" sz="1400"/>
                  <a:t>Population finding domestic violence acceptable (%)</a:t>
                </a:r>
              </a:p>
            </c:rich>
          </c:tx>
          <c:layout>
            <c:manualLayout>
              <c:xMode val="edge"/>
              <c:yMode val="edge"/>
              <c:x val="0.29675388742417602"/>
              <c:y val="0.929361639724750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4083200"/>
        <c:crosses val="autoZero"/>
        <c:crossBetween val="midCat"/>
        <c:majorUnit val="1"/>
      </c:valAx>
      <c:valAx>
        <c:axId val="124083200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400"/>
                </a:pPr>
                <a:r>
                  <a:rPr lang="en-GB" sz="1400"/>
                  <a:t>Component measuring lifetime violence</a:t>
                </a:r>
                <a:r>
                  <a:rPr lang="en-GB" sz="1400" baseline="0"/>
                  <a:t> </a:t>
                </a:r>
                <a:r>
                  <a:rPr lang="en-GB" sz="1400"/>
                  <a:t>(scores)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4081280"/>
        <c:crosses val="autoZero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Myriad Pro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89566929133901"/>
          <c:y val="3.8391203703703698E-2"/>
          <c:w val="0.77091846405228803"/>
          <c:h val="0.783543620171055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'6.12'!$C$3</c:f>
              <c:strCache>
                <c:ptCount val="1"/>
                <c:pt idx="0">
                  <c:v>Violence against women since the age of 15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8C3D98"/>
              </a:solidFill>
              <a:ln>
                <a:solidFill>
                  <a:srgbClr val="8C3D98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'6.12'!$B$4:$B$31</c:f>
              <c:numCache>
                <c:formatCode>0.00</c:formatCode>
                <c:ptCount val="28"/>
                <c:pt idx="0">
                  <c:v>2.7466279999999998</c:v>
                </c:pt>
                <c:pt idx="1">
                  <c:v>5.5524019999999963</c:v>
                </c:pt>
                <c:pt idx="2">
                  <c:v>1.8791199999999999</c:v>
                </c:pt>
                <c:pt idx="3">
                  <c:v>4.189362</c:v>
                </c:pt>
                <c:pt idx="4">
                  <c:v>0.68975399999999998</c:v>
                </c:pt>
                <c:pt idx="5">
                  <c:v>1.4272469999999999</c:v>
                </c:pt>
                <c:pt idx="6">
                  <c:v>3.1078130000000002</c:v>
                </c:pt>
                <c:pt idx="7">
                  <c:v>1.726389</c:v>
                </c:pt>
                <c:pt idx="8">
                  <c:v>2.1385139999999998</c:v>
                </c:pt>
                <c:pt idx="9">
                  <c:v>2.6719580000000001</c:v>
                </c:pt>
                <c:pt idx="10">
                  <c:v>1.109796</c:v>
                </c:pt>
                <c:pt idx="11">
                  <c:v>5.4316230000000001</c:v>
                </c:pt>
                <c:pt idx="12">
                  <c:v>1.671619</c:v>
                </c:pt>
                <c:pt idx="13">
                  <c:v>3.54664</c:v>
                </c:pt>
                <c:pt idx="14">
                  <c:v>3.44943</c:v>
                </c:pt>
                <c:pt idx="15">
                  <c:v>1.90202</c:v>
                </c:pt>
                <c:pt idx="16">
                  <c:v>2.6491500000000001</c:v>
                </c:pt>
                <c:pt idx="17">
                  <c:v>2.2120150000000001</c:v>
                </c:pt>
                <c:pt idx="18">
                  <c:v>0.488535</c:v>
                </c:pt>
                <c:pt idx="19">
                  <c:v>3.5704880000000001</c:v>
                </c:pt>
                <c:pt idx="20">
                  <c:v>4.2074030000000002</c:v>
                </c:pt>
                <c:pt idx="21">
                  <c:v>4.7310699999999999</c:v>
                </c:pt>
                <c:pt idx="22">
                  <c:v>6.2542419999999996</c:v>
                </c:pt>
                <c:pt idx="23">
                  <c:v>1.837415</c:v>
                </c:pt>
                <c:pt idx="24">
                  <c:v>5.3717879999999996</c:v>
                </c:pt>
                <c:pt idx="25">
                  <c:v>0.69196299999999999</c:v>
                </c:pt>
                <c:pt idx="26">
                  <c:v>1.562554</c:v>
                </c:pt>
                <c:pt idx="27">
                  <c:v>1.13669</c:v>
                </c:pt>
              </c:numCache>
            </c:numRef>
          </c:xVal>
          <c:yVal>
            <c:numRef>
              <c:f>'6.12'!$C$4:$C$31</c:f>
              <c:numCache>
                <c:formatCode>0.00</c:formatCode>
                <c:ptCount val="28"/>
                <c:pt idx="0">
                  <c:v>55.277525418901803</c:v>
                </c:pt>
                <c:pt idx="1">
                  <c:v>42.401026411252303</c:v>
                </c:pt>
                <c:pt idx="2">
                  <c:v>49.483736844250501</c:v>
                </c:pt>
                <c:pt idx="3">
                  <c:v>58.141116095668963</c:v>
                </c:pt>
                <c:pt idx="4">
                  <c:v>5.8399727207574976</c:v>
                </c:pt>
                <c:pt idx="5">
                  <c:v>45.202840862080933</c:v>
                </c:pt>
                <c:pt idx="6">
                  <c:v>45.806692673780439</c:v>
                </c:pt>
                <c:pt idx="7">
                  <c:v>82.067184746066957</c:v>
                </c:pt>
                <c:pt idx="8">
                  <c:v>82.175867539710367</c:v>
                </c:pt>
                <c:pt idx="9">
                  <c:v>90.870454084820508</c:v>
                </c:pt>
                <c:pt idx="10">
                  <c:v>34.345590716846147</c:v>
                </c:pt>
                <c:pt idx="11">
                  <c:v>67.235098391811476</c:v>
                </c:pt>
                <c:pt idx="12">
                  <c:v>86.802773806872167</c:v>
                </c:pt>
                <c:pt idx="13">
                  <c:v>18.304624590637221</c:v>
                </c:pt>
                <c:pt idx="14">
                  <c:v>55.860442641085498</c:v>
                </c:pt>
                <c:pt idx="15">
                  <c:v>40.700898129432872</c:v>
                </c:pt>
                <c:pt idx="16">
                  <c:v>59.810702877675197</c:v>
                </c:pt>
                <c:pt idx="17">
                  <c:v>76.206476649959669</c:v>
                </c:pt>
                <c:pt idx="18">
                  <c:v>21.62027871192738</c:v>
                </c:pt>
                <c:pt idx="19">
                  <c:v>78.474002874983086</c:v>
                </c:pt>
                <c:pt idx="20">
                  <c:v>86.324488635227709</c:v>
                </c:pt>
                <c:pt idx="21">
                  <c:v>86.399948900224189</c:v>
                </c:pt>
                <c:pt idx="22">
                  <c:v>70.810296154458172</c:v>
                </c:pt>
                <c:pt idx="23">
                  <c:v>87.4738220386661</c:v>
                </c:pt>
                <c:pt idx="24">
                  <c:v>50.827200093119799</c:v>
                </c:pt>
                <c:pt idx="25">
                  <c:v>16.12630371836071</c:v>
                </c:pt>
                <c:pt idx="26">
                  <c:v>20.046733028909319</c:v>
                </c:pt>
                <c:pt idx="27">
                  <c:v>32.28986772108432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222464"/>
        <c:axId val="124245120"/>
      </c:scatterChart>
      <c:valAx>
        <c:axId val="124222464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GB" sz="1400"/>
                </a:pPr>
                <a:r>
                  <a:rPr lang="en-GB" sz="1400"/>
                  <a:t>Population finding domestic violence acceptable (%)</a:t>
                </a:r>
              </a:p>
            </c:rich>
          </c:tx>
          <c:layout>
            <c:manualLayout>
              <c:xMode val="edge"/>
              <c:yMode val="edge"/>
              <c:x val="0.28152842106047199"/>
              <c:y val="0.906489949754009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4245120"/>
        <c:crosses val="autoZero"/>
        <c:crossBetween val="midCat"/>
        <c:majorUnit val="1"/>
      </c:valAx>
      <c:valAx>
        <c:axId val="124245120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400"/>
                </a:pPr>
                <a:r>
                  <a:rPr lang="en-GB" sz="1400"/>
                  <a:t>Component measuring lifetime violence</a:t>
                </a:r>
                <a:r>
                  <a:rPr lang="en-GB" sz="1400" baseline="0"/>
                  <a:t> </a:t>
                </a:r>
                <a:r>
                  <a:rPr lang="en-GB" sz="1400"/>
                  <a:t>(scores)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24222464"/>
        <c:crosses val="autoZero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Myriad Pro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BA06F-1F3F-784C-AB24-1FDFABCDCCB6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2EC11-C95D-874B-B8EE-AA2EB2929F66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Root cause of gender inequalities &amp; VAW</a:t>
          </a:r>
          <a:endParaRPr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2731AA89-1E56-2D45-B50B-66726F28CE66}" type="parTrans" cxnId="{84DC1B72-B9E7-1E48-A0B9-5A30D8874CD7}">
      <dgm:prSet/>
      <dgm:spPr/>
      <dgm:t>
        <a:bodyPr/>
        <a:lstStyle/>
        <a:p>
          <a:endParaRPr lang="en-US"/>
        </a:p>
      </dgm:t>
    </dgm:pt>
    <dgm:pt modelId="{74486CE5-7A78-F84A-B7AA-C4BD07491CF1}" type="sibTrans" cxnId="{84DC1B72-B9E7-1E48-A0B9-5A30D8874CD7}">
      <dgm:prSet/>
      <dgm:spPr/>
      <dgm:t>
        <a:bodyPr/>
        <a:lstStyle/>
        <a:p>
          <a:endParaRPr lang="en-US"/>
        </a:p>
      </dgm:t>
    </dgm:pt>
    <dgm:pt modelId="{D54666D9-287E-7848-834F-EAD0B1873B55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Women in subordinate positions- at risk of violence </a:t>
          </a:r>
          <a:endParaRPr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3E890A80-21B2-E448-B235-8C20B694647E}" type="parTrans" cxnId="{382D21E8-9901-A242-8B81-CF242A321C3B}">
      <dgm:prSet/>
      <dgm:spPr/>
      <dgm:t>
        <a:bodyPr/>
        <a:lstStyle/>
        <a:p>
          <a:endParaRPr lang="en-US"/>
        </a:p>
      </dgm:t>
    </dgm:pt>
    <dgm:pt modelId="{EEACCB2F-DF8A-2D47-92FA-056914CC5D70}" type="sibTrans" cxnId="{382D21E8-9901-A242-8B81-CF242A321C3B}">
      <dgm:prSet/>
      <dgm:spPr/>
      <dgm:t>
        <a:bodyPr/>
        <a:lstStyle/>
        <a:p>
          <a:endParaRPr lang="en-US"/>
        </a:p>
      </dgm:t>
    </dgm:pt>
    <dgm:pt modelId="{4231C605-B6C0-1C4E-B9F1-0A0343736BB1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VAW –IPV as a private matter</a:t>
          </a:r>
          <a:endParaRPr lang="es-ES_tradnl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90368825-616B-974A-B58F-35BEC73F125B}" type="parTrans" cxnId="{6E28D1AB-A7E8-D747-BB20-FE9D26B1CDB2}">
      <dgm:prSet/>
      <dgm:spPr/>
      <dgm:t>
        <a:bodyPr/>
        <a:lstStyle/>
        <a:p>
          <a:endParaRPr lang="en-US"/>
        </a:p>
      </dgm:t>
    </dgm:pt>
    <dgm:pt modelId="{8437DBAE-2BAC-B245-BBF0-694E194A13F5}" type="sibTrans" cxnId="{6E28D1AB-A7E8-D747-BB20-FE9D26B1CDB2}">
      <dgm:prSet/>
      <dgm:spPr/>
      <dgm:t>
        <a:bodyPr/>
        <a:lstStyle/>
        <a:p>
          <a:endParaRPr lang="en-US"/>
        </a:p>
      </dgm:t>
    </dgm:pt>
    <dgm:pt modelId="{9D23C3B7-D117-2346-93BA-F82C8A16C219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Tackle the root causes- deconstruction</a:t>
          </a:r>
          <a:endParaRPr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38AF901F-2087-D046-9C7E-C912A38431AB}" type="parTrans" cxnId="{458B1BF9-A9D0-7649-9F12-48D61C2D8AAD}">
      <dgm:prSet/>
      <dgm:spPr/>
      <dgm:t>
        <a:bodyPr/>
        <a:lstStyle/>
        <a:p>
          <a:endParaRPr lang="en-US"/>
        </a:p>
      </dgm:t>
    </dgm:pt>
    <dgm:pt modelId="{C5216DA4-4012-D444-8EA8-04E7E074016C}" type="sibTrans" cxnId="{458B1BF9-A9D0-7649-9F12-48D61C2D8AAD}">
      <dgm:prSet/>
      <dgm:spPr/>
      <dgm:t>
        <a:bodyPr/>
        <a:lstStyle/>
        <a:p>
          <a:endParaRPr lang="en-US"/>
        </a:p>
      </dgm:t>
    </dgm:pt>
    <dgm:pt modelId="{7C5905EC-ACDA-2548-AB3B-B2E926CDF50F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Prevention of VAW, stop it before it happens</a:t>
          </a:r>
          <a:endParaRPr lang="es-ES_tradnl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DBF99AA0-C02D-AB4A-9D8A-E3D24E8672FB}" type="parTrans" cxnId="{FDA3D76B-DA6F-504A-BEB6-590E5CA9E0F6}">
      <dgm:prSet/>
      <dgm:spPr/>
      <dgm:t>
        <a:bodyPr/>
        <a:lstStyle/>
        <a:p>
          <a:endParaRPr lang="en-US"/>
        </a:p>
      </dgm:t>
    </dgm:pt>
    <dgm:pt modelId="{4369D4E5-1443-BE4C-8A42-F6ECCFC1CF60}" type="sibTrans" cxnId="{FDA3D76B-DA6F-504A-BEB6-590E5CA9E0F6}">
      <dgm:prSet/>
      <dgm:spPr/>
      <dgm:t>
        <a:bodyPr/>
        <a:lstStyle/>
        <a:p>
          <a:endParaRPr lang="en-US"/>
        </a:p>
      </dgm:t>
    </dgm:pt>
    <dgm:pt modelId="{1CC91287-93DE-3B4C-ABD1-D467036B7CB0}" type="pres">
      <dgm:prSet presAssocID="{E09BA06F-1F3F-784C-AB24-1FDFABCDCC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19AFDCB-D144-734D-BC90-0F51A843AB94}" type="pres">
      <dgm:prSet presAssocID="{E09BA06F-1F3F-784C-AB24-1FDFABCDCCB6}" presName="arrow" presStyleLbl="bgShp" presStyleIdx="0" presStyleCnt="1"/>
      <dgm:spPr/>
    </dgm:pt>
    <dgm:pt modelId="{28605E4C-3536-BE48-8C57-C3B5EC6E8459}" type="pres">
      <dgm:prSet presAssocID="{E09BA06F-1F3F-784C-AB24-1FDFABCDCCB6}" presName="points" presStyleCnt="0"/>
      <dgm:spPr/>
    </dgm:pt>
    <dgm:pt modelId="{D57B6B77-20A4-8A47-95C7-F8F39FF1271E}" type="pres">
      <dgm:prSet presAssocID="{D6F2EC11-C95D-874B-B8EE-AA2EB2929F66}" presName="compositeA" presStyleCnt="0"/>
      <dgm:spPr/>
    </dgm:pt>
    <dgm:pt modelId="{9B455B15-185B-5C40-87AD-F3E3AD791932}" type="pres">
      <dgm:prSet presAssocID="{D6F2EC11-C95D-874B-B8EE-AA2EB2929F66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0C2EF25-9F6E-2041-B8FD-C093DC769031}" type="pres">
      <dgm:prSet presAssocID="{D6F2EC11-C95D-874B-B8EE-AA2EB2929F66}" presName="circleA" presStyleLbl="node1" presStyleIdx="0" presStyleCnt="5"/>
      <dgm:spPr/>
    </dgm:pt>
    <dgm:pt modelId="{48FCDDF2-32FD-AA42-B868-28477B5C97B5}" type="pres">
      <dgm:prSet presAssocID="{D6F2EC11-C95D-874B-B8EE-AA2EB2929F66}" presName="spaceA" presStyleCnt="0"/>
      <dgm:spPr/>
    </dgm:pt>
    <dgm:pt modelId="{12EE5716-0674-534F-9F75-0FC3E070FA01}" type="pres">
      <dgm:prSet presAssocID="{74486CE5-7A78-F84A-B7AA-C4BD07491CF1}" presName="space" presStyleCnt="0"/>
      <dgm:spPr/>
    </dgm:pt>
    <dgm:pt modelId="{0B21A10B-77DA-8642-BD49-1DB39B20B724}" type="pres">
      <dgm:prSet presAssocID="{D54666D9-287E-7848-834F-EAD0B1873B55}" presName="compositeB" presStyleCnt="0"/>
      <dgm:spPr/>
    </dgm:pt>
    <dgm:pt modelId="{8A11B80D-30EF-674E-B55B-BC61A9CC665E}" type="pres">
      <dgm:prSet presAssocID="{D54666D9-287E-7848-834F-EAD0B1873B5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658B9CE-6A74-354A-889C-E3392DFAF9A9}" type="pres">
      <dgm:prSet presAssocID="{D54666D9-287E-7848-834F-EAD0B1873B55}" presName="circleB" presStyleLbl="node1" presStyleIdx="1" presStyleCnt="5"/>
      <dgm:spPr/>
    </dgm:pt>
    <dgm:pt modelId="{812D9C87-75C3-AC43-B9AE-E03EEE130FAF}" type="pres">
      <dgm:prSet presAssocID="{D54666D9-287E-7848-834F-EAD0B1873B55}" presName="spaceB" presStyleCnt="0"/>
      <dgm:spPr/>
    </dgm:pt>
    <dgm:pt modelId="{E1F0584A-0C0B-2640-9127-129F5944292C}" type="pres">
      <dgm:prSet presAssocID="{EEACCB2F-DF8A-2D47-92FA-056914CC5D70}" presName="space" presStyleCnt="0"/>
      <dgm:spPr/>
    </dgm:pt>
    <dgm:pt modelId="{4E2695D1-0024-9B46-A9FB-F428A704E627}" type="pres">
      <dgm:prSet presAssocID="{4231C605-B6C0-1C4E-B9F1-0A0343736BB1}" presName="compositeA" presStyleCnt="0"/>
      <dgm:spPr/>
    </dgm:pt>
    <dgm:pt modelId="{B5586C78-5BDE-F546-B765-FD32E9163322}" type="pres">
      <dgm:prSet presAssocID="{4231C605-B6C0-1C4E-B9F1-0A0343736BB1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3190EC9-94C2-3B4C-AA41-DEED4F02D948}" type="pres">
      <dgm:prSet presAssocID="{4231C605-B6C0-1C4E-B9F1-0A0343736BB1}" presName="circleA" presStyleLbl="node1" presStyleIdx="2" presStyleCnt="5"/>
      <dgm:spPr/>
    </dgm:pt>
    <dgm:pt modelId="{F177FB6B-35F5-2846-8E3B-A1C501998C10}" type="pres">
      <dgm:prSet presAssocID="{4231C605-B6C0-1C4E-B9F1-0A0343736BB1}" presName="spaceA" presStyleCnt="0"/>
      <dgm:spPr/>
    </dgm:pt>
    <dgm:pt modelId="{54B8DC70-9051-A24E-99E5-53C7BA4ECEA4}" type="pres">
      <dgm:prSet presAssocID="{8437DBAE-2BAC-B245-BBF0-694E194A13F5}" presName="space" presStyleCnt="0"/>
      <dgm:spPr/>
    </dgm:pt>
    <dgm:pt modelId="{3C4CF5C1-1AA1-DB4B-B39F-400CE6390F8E}" type="pres">
      <dgm:prSet presAssocID="{9D23C3B7-D117-2346-93BA-F82C8A16C219}" presName="compositeB" presStyleCnt="0"/>
      <dgm:spPr/>
    </dgm:pt>
    <dgm:pt modelId="{C89F60F1-E5F2-9340-878A-0B7A77366FFC}" type="pres">
      <dgm:prSet presAssocID="{9D23C3B7-D117-2346-93BA-F82C8A16C219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FE9B35F-93CD-7645-970B-7A7EC5CCC571}" type="pres">
      <dgm:prSet presAssocID="{9D23C3B7-D117-2346-93BA-F82C8A16C219}" presName="circleB" presStyleLbl="node1" presStyleIdx="3" presStyleCnt="5"/>
      <dgm:spPr/>
    </dgm:pt>
    <dgm:pt modelId="{A585A4A0-0BE4-EE47-BA75-B6493969147D}" type="pres">
      <dgm:prSet presAssocID="{9D23C3B7-D117-2346-93BA-F82C8A16C219}" presName="spaceB" presStyleCnt="0"/>
      <dgm:spPr/>
    </dgm:pt>
    <dgm:pt modelId="{CE6250A6-B7AA-A94D-AC5E-E4AE56FCE48C}" type="pres">
      <dgm:prSet presAssocID="{C5216DA4-4012-D444-8EA8-04E7E074016C}" presName="space" presStyleCnt="0"/>
      <dgm:spPr/>
    </dgm:pt>
    <dgm:pt modelId="{C25FD7F8-3B58-AA46-9E48-3808C54C6974}" type="pres">
      <dgm:prSet presAssocID="{7C5905EC-ACDA-2548-AB3B-B2E926CDF50F}" presName="compositeA" presStyleCnt="0"/>
      <dgm:spPr/>
    </dgm:pt>
    <dgm:pt modelId="{78B9B1DF-9C30-7C44-A4BE-05FB045ABEDB}" type="pres">
      <dgm:prSet presAssocID="{7C5905EC-ACDA-2548-AB3B-B2E926CDF50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81AFFDB-D5C8-E945-87A8-0B4DAAAEEA8C}" type="pres">
      <dgm:prSet presAssocID="{7C5905EC-ACDA-2548-AB3B-B2E926CDF50F}" presName="circleA" presStyleLbl="node1" presStyleIdx="4" presStyleCnt="5"/>
      <dgm:spPr/>
    </dgm:pt>
    <dgm:pt modelId="{3D84E3F9-97B8-1541-A2EB-57AB8B3688D9}" type="pres">
      <dgm:prSet presAssocID="{7C5905EC-ACDA-2548-AB3B-B2E926CDF50F}" presName="spaceA" presStyleCnt="0"/>
      <dgm:spPr/>
    </dgm:pt>
  </dgm:ptLst>
  <dgm:cxnLst>
    <dgm:cxn modelId="{1A5242BB-B57D-A445-8493-F8E1A8B4D4D7}" type="presOf" srcId="{9D23C3B7-D117-2346-93BA-F82C8A16C219}" destId="{C89F60F1-E5F2-9340-878A-0B7A77366FFC}" srcOrd="0" destOrd="0" presId="urn:microsoft.com/office/officeart/2005/8/layout/hProcess11"/>
    <dgm:cxn modelId="{53963EC0-6B0A-3C47-B12A-BD93D0125702}" type="presOf" srcId="{D54666D9-287E-7848-834F-EAD0B1873B55}" destId="{8A11B80D-30EF-674E-B55B-BC61A9CC665E}" srcOrd="0" destOrd="0" presId="urn:microsoft.com/office/officeart/2005/8/layout/hProcess11"/>
    <dgm:cxn modelId="{84DC1B72-B9E7-1E48-A0B9-5A30D8874CD7}" srcId="{E09BA06F-1F3F-784C-AB24-1FDFABCDCCB6}" destId="{D6F2EC11-C95D-874B-B8EE-AA2EB2929F66}" srcOrd="0" destOrd="0" parTransId="{2731AA89-1E56-2D45-B50B-66726F28CE66}" sibTransId="{74486CE5-7A78-F84A-B7AA-C4BD07491CF1}"/>
    <dgm:cxn modelId="{6E28D1AB-A7E8-D747-BB20-FE9D26B1CDB2}" srcId="{E09BA06F-1F3F-784C-AB24-1FDFABCDCCB6}" destId="{4231C605-B6C0-1C4E-B9F1-0A0343736BB1}" srcOrd="2" destOrd="0" parTransId="{90368825-616B-974A-B58F-35BEC73F125B}" sibTransId="{8437DBAE-2BAC-B245-BBF0-694E194A13F5}"/>
    <dgm:cxn modelId="{FDA3D76B-DA6F-504A-BEB6-590E5CA9E0F6}" srcId="{E09BA06F-1F3F-784C-AB24-1FDFABCDCCB6}" destId="{7C5905EC-ACDA-2548-AB3B-B2E926CDF50F}" srcOrd="4" destOrd="0" parTransId="{DBF99AA0-C02D-AB4A-9D8A-E3D24E8672FB}" sibTransId="{4369D4E5-1443-BE4C-8A42-F6ECCFC1CF60}"/>
    <dgm:cxn modelId="{458B1BF9-A9D0-7649-9F12-48D61C2D8AAD}" srcId="{E09BA06F-1F3F-784C-AB24-1FDFABCDCCB6}" destId="{9D23C3B7-D117-2346-93BA-F82C8A16C219}" srcOrd="3" destOrd="0" parTransId="{38AF901F-2087-D046-9C7E-C912A38431AB}" sibTransId="{C5216DA4-4012-D444-8EA8-04E7E074016C}"/>
    <dgm:cxn modelId="{382D21E8-9901-A242-8B81-CF242A321C3B}" srcId="{E09BA06F-1F3F-784C-AB24-1FDFABCDCCB6}" destId="{D54666D9-287E-7848-834F-EAD0B1873B55}" srcOrd="1" destOrd="0" parTransId="{3E890A80-21B2-E448-B235-8C20B694647E}" sibTransId="{EEACCB2F-DF8A-2D47-92FA-056914CC5D70}"/>
    <dgm:cxn modelId="{463BBC2D-F4EC-1446-8CD3-B12D19576BA7}" type="presOf" srcId="{E09BA06F-1F3F-784C-AB24-1FDFABCDCCB6}" destId="{1CC91287-93DE-3B4C-ABD1-D467036B7CB0}" srcOrd="0" destOrd="0" presId="urn:microsoft.com/office/officeart/2005/8/layout/hProcess11"/>
    <dgm:cxn modelId="{C80DAA1E-7DC2-A346-9303-36E908C9D83C}" type="presOf" srcId="{4231C605-B6C0-1C4E-B9F1-0A0343736BB1}" destId="{B5586C78-5BDE-F546-B765-FD32E9163322}" srcOrd="0" destOrd="0" presId="urn:microsoft.com/office/officeart/2005/8/layout/hProcess11"/>
    <dgm:cxn modelId="{DB06AF35-82EA-7F45-870B-62790CEC2AE9}" type="presOf" srcId="{7C5905EC-ACDA-2548-AB3B-B2E926CDF50F}" destId="{78B9B1DF-9C30-7C44-A4BE-05FB045ABEDB}" srcOrd="0" destOrd="0" presId="urn:microsoft.com/office/officeart/2005/8/layout/hProcess11"/>
    <dgm:cxn modelId="{82A3D276-E64B-3A4C-82F8-72DB84C2A8C7}" type="presOf" srcId="{D6F2EC11-C95D-874B-B8EE-AA2EB2929F66}" destId="{9B455B15-185B-5C40-87AD-F3E3AD791932}" srcOrd="0" destOrd="0" presId="urn:microsoft.com/office/officeart/2005/8/layout/hProcess11"/>
    <dgm:cxn modelId="{19940662-6DCD-9942-A122-10320692FC9E}" type="presParOf" srcId="{1CC91287-93DE-3B4C-ABD1-D467036B7CB0}" destId="{819AFDCB-D144-734D-BC90-0F51A843AB94}" srcOrd="0" destOrd="0" presId="urn:microsoft.com/office/officeart/2005/8/layout/hProcess11"/>
    <dgm:cxn modelId="{6D5613C0-F915-DC48-B7CC-FE11081E9ABB}" type="presParOf" srcId="{1CC91287-93DE-3B4C-ABD1-D467036B7CB0}" destId="{28605E4C-3536-BE48-8C57-C3B5EC6E8459}" srcOrd="1" destOrd="0" presId="urn:microsoft.com/office/officeart/2005/8/layout/hProcess11"/>
    <dgm:cxn modelId="{7FA1A998-7199-F44F-AA27-61763AC1858C}" type="presParOf" srcId="{28605E4C-3536-BE48-8C57-C3B5EC6E8459}" destId="{D57B6B77-20A4-8A47-95C7-F8F39FF1271E}" srcOrd="0" destOrd="0" presId="urn:microsoft.com/office/officeart/2005/8/layout/hProcess11"/>
    <dgm:cxn modelId="{5E864BB5-C7C8-C84E-9F22-6CC18C64CE93}" type="presParOf" srcId="{D57B6B77-20A4-8A47-95C7-F8F39FF1271E}" destId="{9B455B15-185B-5C40-87AD-F3E3AD791932}" srcOrd="0" destOrd="0" presId="urn:microsoft.com/office/officeart/2005/8/layout/hProcess11"/>
    <dgm:cxn modelId="{E87B922E-FEB0-E94D-B5FF-268606FBCD96}" type="presParOf" srcId="{D57B6B77-20A4-8A47-95C7-F8F39FF1271E}" destId="{A0C2EF25-9F6E-2041-B8FD-C093DC769031}" srcOrd="1" destOrd="0" presId="urn:microsoft.com/office/officeart/2005/8/layout/hProcess11"/>
    <dgm:cxn modelId="{51060A86-6F2D-9A44-AEBD-B92ADF564115}" type="presParOf" srcId="{D57B6B77-20A4-8A47-95C7-F8F39FF1271E}" destId="{48FCDDF2-32FD-AA42-B868-28477B5C97B5}" srcOrd="2" destOrd="0" presId="urn:microsoft.com/office/officeart/2005/8/layout/hProcess11"/>
    <dgm:cxn modelId="{4C2EE0D3-F9E7-DC4E-8212-73A58FA573A2}" type="presParOf" srcId="{28605E4C-3536-BE48-8C57-C3B5EC6E8459}" destId="{12EE5716-0674-534F-9F75-0FC3E070FA01}" srcOrd="1" destOrd="0" presId="urn:microsoft.com/office/officeart/2005/8/layout/hProcess11"/>
    <dgm:cxn modelId="{CC9EBA20-D52D-1647-8809-4EAEB760AC4D}" type="presParOf" srcId="{28605E4C-3536-BE48-8C57-C3B5EC6E8459}" destId="{0B21A10B-77DA-8642-BD49-1DB39B20B724}" srcOrd="2" destOrd="0" presId="urn:microsoft.com/office/officeart/2005/8/layout/hProcess11"/>
    <dgm:cxn modelId="{3F9B0506-4453-F54A-B3E3-3A317AEED539}" type="presParOf" srcId="{0B21A10B-77DA-8642-BD49-1DB39B20B724}" destId="{8A11B80D-30EF-674E-B55B-BC61A9CC665E}" srcOrd="0" destOrd="0" presId="urn:microsoft.com/office/officeart/2005/8/layout/hProcess11"/>
    <dgm:cxn modelId="{2AF79891-C3FE-0344-913A-EF85A5721A84}" type="presParOf" srcId="{0B21A10B-77DA-8642-BD49-1DB39B20B724}" destId="{5658B9CE-6A74-354A-889C-E3392DFAF9A9}" srcOrd="1" destOrd="0" presId="urn:microsoft.com/office/officeart/2005/8/layout/hProcess11"/>
    <dgm:cxn modelId="{952D6A44-962D-8C41-A5CD-C6554BD57F1F}" type="presParOf" srcId="{0B21A10B-77DA-8642-BD49-1DB39B20B724}" destId="{812D9C87-75C3-AC43-B9AE-E03EEE130FAF}" srcOrd="2" destOrd="0" presId="urn:microsoft.com/office/officeart/2005/8/layout/hProcess11"/>
    <dgm:cxn modelId="{75030A16-78BB-4041-9233-613879EFD0E3}" type="presParOf" srcId="{28605E4C-3536-BE48-8C57-C3B5EC6E8459}" destId="{E1F0584A-0C0B-2640-9127-129F5944292C}" srcOrd="3" destOrd="0" presId="urn:microsoft.com/office/officeart/2005/8/layout/hProcess11"/>
    <dgm:cxn modelId="{58839E31-CD67-324C-A938-521536FDFA71}" type="presParOf" srcId="{28605E4C-3536-BE48-8C57-C3B5EC6E8459}" destId="{4E2695D1-0024-9B46-A9FB-F428A704E627}" srcOrd="4" destOrd="0" presId="urn:microsoft.com/office/officeart/2005/8/layout/hProcess11"/>
    <dgm:cxn modelId="{4398F5C6-7B2A-4046-8ED0-2BF9C0D1AB5B}" type="presParOf" srcId="{4E2695D1-0024-9B46-A9FB-F428A704E627}" destId="{B5586C78-5BDE-F546-B765-FD32E9163322}" srcOrd="0" destOrd="0" presId="urn:microsoft.com/office/officeart/2005/8/layout/hProcess11"/>
    <dgm:cxn modelId="{764AB429-6142-614B-9A26-177B92B05CE8}" type="presParOf" srcId="{4E2695D1-0024-9B46-A9FB-F428A704E627}" destId="{A3190EC9-94C2-3B4C-AA41-DEED4F02D948}" srcOrd="1" destOrd="0" presId="urn:microsoft.com/office/officeart/2005/8/layout/hProcess11"/>
    <dgm:cxn modelId="{BDD29B78-7F27-B64D-9AA3-C762751E29DC}" type="presParOf" srcId="{4E2695D1-0024-9B46-A9FB-F428A704E627}" destId="{F177FB6B-35F5-2846-8E3B-A1C501998C10}" srcOrd="2" destOrd="0" presId="urn:microsoft.com/office/officeart/2005/8/layout/hProcess11"/>
    <dgm:cxn modelId="{4973B018-AC52-A249-932B-D9D5B2F59A17}" type="presParOf" srcId="{28605E4C-3536-BE48-8C57-C3B5EC6E8459}" destId="{54B8DC70-9051-A24E-99E5-53C7BA4ECEA4}" srcOrd="5" destOrd="0" presId="urn:microsoft.com/office/officeart/2005/8/layout/hProcess11"/>
    <dgm:cxn modelId="{EF653996-F416-D242-BB91-A94C04DC70F7}" type="presParOf" srcId="{28605E4C-3536-BE48-8C57-C3B5EC6E8459}" destId="{3C4CF5C1-1AA1-DB4B-B39F-400CE6390F8E}" srcOrd="6" destOrd="0" presId="urn:microsoft.com/office/officeart/2005/8/layout/hProcess11"/>
    <dgm:cxn modelId="{3A2D1F1F-D846-2449-A8EA-0E0AA4C1C53A}" type="presParOf" srcId="{3C4CF5C1-1AA1-DB4B-B39F-400CE6390F8E}" destId="{C89F60F1-E5F2-9340-878A-0B7A77366FFC}" srcOrd="0" destOrd="0" presId="urn:microsoft.com/office/officeart/2005/8/layout/hProcess11"/>
    <dgm:cxn modelId="{8ED92C0C-C95D-DB4E-AC3E-D4851AD5FBE1}" type="presParOf" srcId="{3C4CF5C1-1AA1-DB4B-B39F-400CE6390F8E}" destId="{FFE9B35F-93CD-7645-970B-7A7EC5CCC571}" srcOrd="1" destOrd="0" presId="urn:microsoft.com/office/officeart/2005/8/layout/hProcess11"/>
    <dgm:cxn modelId="{9283906B-7564-5044-9466-8C584D72AB1D}" type="presParOf" srcId="{3C4CF5C1-1AA1-DB4B-B39F-400CE6390F8E}" destId="{A585A4A0-0BE4-EE47-BA75-B6493969147D}" srcOrd="2" destOrd="0" presId="urn:microsoft.com/office/officeart/2005/8/layout/hProcess11"/>
    <dgm:cxn modelId="{231B81E1-B7B8-964D-9362-5FE7659688EA}" type="presParOf" srcId="{28605E4C-3536-BE48-8C57-C3B5EC6E8459}" destId="{CE6250A6-B7AA-A94D-AC5E-E4AE56FCE48C}" srcOrd="7" destOrd="0" presId="urn:microsoft.com/office/officeart/2005/8/layout/hProcess11"/>
    <dgm:cxn modelId="{63D778B9-2F98-5E4A-A075-BED70102AA5E}" type="presParOf" srcId="{28605E4C-3536-BE48-8C57-C3B5EC6E8459}" destId="{C25FD7F8-3B58-AA46-9E48-3808C54C6974}" srcOrd="8" destOrd="0" presId="urn:microsoft.com/office/officeart/2005/8/layout/hProcess11"/>
    <dgm:cxn modelId="{A0CDE180-D952-1549-8711-68012E8A9F10}" type="presParOf" srcId="{C25FD7F8-3B58-AA46-9E48-3808C54C6974}" destId="{78B9B1DF-9C30-7C44-A4BE-05FB045ABEDB}" srcOrd="0" destOrd="0" presId="urn:microsoft.com/office/officeart/2005/8/layout/hProcess11"/>
    <dgm:cxn modelId="{9A08F471-6651-9F45-BC93-AB89EC507870}" type="presParOf" srcId="{C25FD7F8-3B58-AA46-9E48-3808C54C6974}" destId="{D81AFFDB-D5C8-E945-87A8-0B4DAAAEEA8C}" srcOrd="1" destOrd="0" presId="urn:microsoft.com/office/officeart/2005/8/layout/hProcess11"/>
    <dgm:cxn modelId="{050A2EE4-DA5C-9B4C-8147-830028AA43E0}" type="presParOf" srcId="{C25FD7F8-3B58-AA46-9E48-3808C54C6974}" destId="{3D84E3F9-97B8-1541-A2EB-57AB8B3688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B446E-399B-4BFE-AFB2-D5747FD06FB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74C933-540E-4BD9-A45B-11786BC035D3}">
      <dgm:prSet custT="1"/>
      <dgm:spPr>
        <a:solidFill>
          <a:srgbClr val="FF0000">
            <a:alpha val="50000"/>
          </a:srgb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GB" sz="1400" b="1" i="0" baseline="0" dirty="0" smtClean="0">
              <a:solidFill>
                <a:schemeClr val="bg1"/>
              </a:solidFill>
              <a:latin typeface="Myriad Pro" panose="020B0503030403020204" pitchFamily="34" charset="0"/>
            </a:rPr>
            <a:t>SUPPORT SERVICES for women-victims of domestic violence</a:t>
          </a:r>
          <a:endParaRPr lang="en-GB" sz="1400" b="1" dirty="0">
            <a:solidFill>
              <a:schemeClr val="bg1"/>
            </a:solidFill>
            <a:latin typeface="Myriad Pro" panose="020B0503030403020204" pitchFamily="34" charset="0"/>
          </a:endParaRPr>
        </a:p>
      </dgm:t>
    </dgm:pt>
    <dgm:pt modelId="{E431837A-DA7F-4343-8003-DAD272A6801A}" type="parTrans" cxnId="{819FD2B7-85A4-4A8B-9998-8A04821E9ACE}">
      <dgm:prSet/>
      <dgm:spPr/>
      <dgm:t>
        <a:bodyPr/>
        <a:lstStyle/>
        <a:p>
          <a:endParaRPr lang="en-GB"/>
        </a:p>
      </dgm:t>
    </dgm:pt>
    <dgm:pt modelId="{BE0A8182-8F32-49AA-9E1F-ADB645CF9F07}" type="sibTrans" cxnId="{819FD2B7-85A4-4A8B-9998-8A04821E9ACE}">
      <dgm:prSet/>
      <dgm:spPr/>
      <dgm:t>
        <a:bodyPr/>
        <a:lstStyle/>
        <a:p>
          <a:endParaRPr lang="en-GB"/>
        </a:p>
      </dgm:t>
    </dgm:pt>
    <dgm:pt modelId="{0D187CD4-FFD8-4641-9D90-19B437657E47}" type="pres">
      <dgm:prSet presAssocID="{3F9B446E-399B-4BFE-AFB2-D5747FD06FB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73A28C-D2F9-4357-A3B1-08F5F50AAB24}" type="pres">
      <dgm:prSet presAssocID="{4674C933-540E-4BD9-A45B-11786BC035D3}" presName="circ1TxSh" presStyleLbl="vennNode1" presStyleIdx="0" presStyleCnt="1" custScaleX="108407" custLinFactX="31864" custLinFactNeighborX="100000" custLinFactNeighborY="-17348"/>
      <dgm:spPr/>
      <dgm:t>
        <a:bodyPr/>
        <a:lstStyle/>
        <a:p>
          <a:endParaRPr lang="en-GB"/>
        </a:p>
      </dgm:t>
    </dgm:pt>
  </dgm:ptLst>
  <dgm:cxnLst>
    <dgm:cxn modelId="{819FD2B7-85A4-4A8B-9998-8A04821E9ACE}" srcId="{3F9B446E-399B-4BFE-AFB2-D5747FD06FB3}" destId="{4674C933-540E-4BD9-A45B-11786BC035D3}" srcOrd="0" destOrd="0" parTransId="{E431837A-DA7F-4343-8003-DAD272A6801A}" sibTransId="{BE0A8182-8F32-49AA-9E1F-ADB645CF9F07}"/>
    <dgm:cxn modelId="{22604B61-2410-4D84-B63B-46D1818E2675}" type="presOf" srcId="{4674C933-540E-4BD9-A45B-11786BC035D3}" destId="{9C73A28C-D2F9-4357-A3B1-08F5F50AAB24}" srcOrd="0" destOrd="0" presId="urn:microsoft.com/office/officeart/2005/8/layout/venn1"/>
    <dgm:cxn modelId="{79800D99-724A-4EB0-8B7F-AD8837CCFB03}" type="presOf" srcId="{3F9B446E-399B-4BFE-AFB2-D5747FD06FB3}" destId="{0D187CD4-FFD8-4641-9D90-19B437657E47}" srcOrd="0" destOrd="0" presId="urn:microsoft.com/office/officeart/2005/8/layout/venn1"/>
    <dgm:cxn modelId="{6CFC5A01-8661-479E-87A8-4B9F7E079194}" type="presParOf" srcId="{0D187CD4-FFD8-4641-9D90-19B437657E47}" destId="{9C73A28C-D2F9-4357-A3B1-08F5F50AAB2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DF51C-2CB6-E849-A94B-D0280FF1DE70}" type="doc">
      <dgm:prSet loTypeId="urn:microsoft.com/office/officeart/2005/8/layout/cycle4#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1E83B80-143A-6F4A-B7D8-8D7F10A8A42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000" b="1" noProof="0" dirty="0" smtClean="0">
              <a:solidFill>
                <a:schemeClr val="bg1"/>
              </a:solidFill>
              <a:latin typeface="Myriad Pro" panose="020B0503030403020204" pitchFamily="34" charset="0"/>
            </a:rPr>
            <a:t>Forms of GBV</a:t>
          </a:r>
          <a:endParaRPr lang="en-GB" sz="2000" b="1" noProof="0" dirty="0">
            <a:solidFill>
              <a:schemeClr val="bg1"/>
            </a:solidFill>
            <a:latin typeface="Myriad Pro" panose="020B0503030403020204" pitchFamily="34" charset="0"/>
          </a:endParaRPr>
        </a:p>
      </dgm:t>
    </dgm:pt>
    <dgm:pt modelId="{737D8027-AB47-8549-A706-4633322843E7}" type="parTrans" cxnId="{CE6532F6-7E47-C143-B7D4-7C4FF2D18868}">
      <dgm:prSet/>
      <dgm:spPr/>
      <dgm:t>
        <a:bodyPr/>
        <a:lstStyle/>
        <a:p>
          <a:endParaRPr lang="en-GB" noProof="0"/>
        </a:p>
      </dgm:t>
    </dgm:pt>
    <dgm:pt modelId="{6410E013-2B16-0145-8C4C-007E748FB634}" type="sibTrans" cxnId="{CE6532F6-7E47-C143-B7D4-7C4FF2D18868}">
      <dgm:prSet/>
      <dgm:spPr/>
      <dgm:t>
        <a:bodyPr/>
        <a:lstStyle/>
        <a:p>
          <a:endParaRPr lang="en-GB" noProof="0"/>
        </a:p>
      </dgm:t>
    </dgm:pt>
    <dgm:pt modelId="{61D66AA9-344B-8A48-9C98-BEAB5440B2FE}">
      <dgm:prSet phldrT="[Texto]" custT="1"/>
      <dgm:spPr>
        <a:solidFill>
          <a:srgbClr val="8C3D98"/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50" b="1" spc="-30" baseline="0" noProof="0" dirty="0" smtClean="0">
              <a:latin typeface="Myriad Pro" panose="020B0503030403020204" pitchFamily="34" charset="0"/>
            </a:rPr>
            <a:t>Administrative</a:t>
          </a:r>
          <a:r>
            <a:rPr lang="en-GB" sz="1650" b="1" spc="-40" baseline="0" noProof="0" dirty="0" smtClean="0">
              <a:latin typeface="Myriad Pro" panose="020B050303040302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baseline="0" noProof="0" dirty="0" smtClean="0">
              <a:latin typeface="Myriad Pro" panose="020B0503030403020204" pitchFamily="34" charset="0"/>
            </a:rPr>
            <a:t>data sources</a:t>
          </a:r>
          <a:endParaRPr lang="en-GB" sz="1700" b="1" baseline="0" noProof="0" dirty="0">
            <a:latin typeface="Myriad Pro" panose="020B0503030403020204" pitchFamily="34" charset="0"/>
          </a:endParaRPr>
        </a:p>
      </dgm:t>
    </dgm:pt>
    <dgm:pt modelId="{B92C5E11-D097-BA4E-9843-AAF944268B0D}" type="parTrans" cxnId="{C1066DCA-F740-9749-A3B1-59EEFCF8D210}">
      <dgm:prSet/>
      <dgm:spPr/>
      <dgm:t>
        <a:bodyPr/>
        <a:lstStyle/>
        <a:p>
          <a:endParaRPr lang="en-GB" noProof="0"/>
        </a:p>
      </dgm:t>
    </dgm:pt>
    <dgm:pt modelId="{942E0261-A4D1-1840-B958-3545CE6975AC}" type="sibTrans" cxnId="{C1066DCA-F740-9749-A3B1-59EEFCF8D210}">
      <dgm:prSet/>
      <dgm:spPr/>
      <dgm:t>
        <a:bodyPr/>
        <a:lstStyle/>
        <a:p>
          <a:endParaRPr lang="en-GB" noProof="0"/>
        </a:p>
      </dgm:t>
    </dgm:pt>
    <dgm:pt modelId="{226F8D41-07E6-744C-A27B-9BC38B3EE77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b="1" noProof="0" dirty="0" smtClean="0">
              <a:latin typeface="Myriad Pro" panose="020B0503030403020204" pitchFamily="34" charset="0"/>
            </a:rPr>
            <a:t>Sectors</a:t>
          </a:r>
          <a:endParaRPr lang="en-GB" sz="2000" b="1" noProof="0" dirty="0">
            <a:latin typeface="Myriad Pro" panose="020B0503030403020204" pitchFamily="34" charset="0"/>
          </a:endParaRPr>
        </a:p>
      </dgm:t>
    </dgm:pt>
    <dgm:pt modelId="{8C6A3AB8-0AC9-1C46-BD7D-50D131088D48}" type="parTrans" cxnId="{7854CFB4-BE0C-094D-B0D9-47094FC9D1F5}">
      <dgm:prSet/>
      <dgm:spPr/>
      <dgm:t>
        <a:bodyPr/>
        <a:lstStyle/>
        <a:p>
          <a:endParaRPr lang="en-GB" noProof="0"/>
        </a:p>
      </dgm:t>
    </dgm:pt>
    <dgm:pt modelId="{2C594563-C6DD-6C49-8ABC-A0BD48C2A387}" type="sibTrans" cxnId="{7854CFB4-BE0C-094D-B0D9-47094FC9D1F5}">
      <dgm:prSet/>
      <dgm:spPr/>
      <dgm:t>
        <a:bodyPr/>
        <a:lstStyle/>
        <a:p>
          <a:endParaRPr lang="en-GB" noProof="0"/>
        </a:p>
      </dgm:t>
    </dgm:pt>
    <dgm:pt modelId="{7A1493AE-22F0-E343-9BC7-5556D61C942B}">
      <dgm:prSet custT="1"/>
      <dgm:spPr>
        <a:solidFill>
          <a:srgbClr val="9DBB4E"/>
        </a:solidFill>
      </dgm:spPr>
      <dgm:t>
        <a:bodyPr/>
        <a:lstStyle/>
        <a:p>
          <a:r>
            <a:rPr lang="en-GB" sz="1800" b="1" noProof="0" dirty="0" smtClean="0">
              <a:latin typeface="Myriad Pro" panose="020B0503030403020204" pitchFamily="34" charset="0"/>
            </a:rPr>
            <a:t>Statistical products</a:t>
          </a:r>
          <a:endParaRPr lang="en-GB" sz="1800" b="1" noProof="0" dirty="0">
            <a:latin typeface="Myriad Pro" panose="020B0503030403020204" pitchFamily="34" charset="0"/>
          </a:endParaRPr>
        </a:p>
      </dgm:t>
    </dgm:pt>
    <dgm:pt modelId="{27B7661A-619C-8F48-9087-76E54E3D1587}" type="parTrans" cxnId="{DB0EA939-1B26-614F-AEA4-2B9DF91106F9}">
      <dgm:prSet/>
      <dgm:spPr/>
      <dgm:t>
        <a:bodyPr/>
        <a:lstStyle/>
        <a:p>
          <a:endParaRPr lang="en-GB" noProof="0"/>
        </a:p>
      </dgm:t>
    </dgm:pt>
    <dgm:pt modelId="{FC792632-83A7-8441-AF49-10494E79F74B}" type="sibTrans" cxnId="{DB0EA939-1B26-614F-AEA4-2B9DF91106F9}">
      <dgm:prSet/>
      <dgm:spPr/>
      <dgm:t>
        <a:bodyPr/>
        <a:lstStyle/>
        <a:p>
          <a:endParaRPr lang="en-GB" noProof="0"/>
        </a:p>
      </dgm:t>
    </dgm:pt>
    <dgm:pt modelId="{1C7CE3BC-DCC3-FC40-BA0E-694FDC2400A7}" type="pres">
      <dgm:prSet presAssocID="{BBEDF51C-2CB6-E849-A94B-D0280FF1DE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B84EC16-6327-B747-BA49-8CA0C19DADBD}" type="pres">
      <dgm:prSet presAssocID="{BBEDF51C-2CB6-E849-A94B-D0280FF1DE70}" presName="children" presStyleCnt="0"/>
      <dgm:spPr/>
    </dgm:pt>
    <dgm:pt modelId="{A4FD36CA-4D7F-794F-94BF-1CA47434CA79}" type="pres">
      <dgm:prSet presAssocID="{BBEDF51C-2CB6-E849-A94B-D0280FF1DE70}" presName="childPlaceholder" presStyleCnt="0"/>
      <dgm:spPr/>
    </dgm:pt>
    <dgm:pt modelId="{8A2674BC-FAA9-0043-92B5-6D1426CB4A57}" type="pres">
      <dgm:prSet presAssocID="{BBEDF51C-2CB6-E849-A94B-D0280FF1DE70}" presName="circle" presStyleCnt="0"/>
      <dgm:spPr/>
    </dgm:pt>
    <dgm:pt modelId="{7FC3848A-78EF-5D4C-A3CF-7B4F65AE5998}" type="pres">
      <dgm:prSet presAssocID="{BBEDF51C-2CB6-E849-A94B-D0280FF1DE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D9955F-93FF-BC48-8CF0-31EBC6424CCA}" type="pres">
      <dgm:prSet presAssocID="{BBEDF51C-2CB6-E849-A94B-D0280FF1DE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69F02FF-89F6-0245-AB61-05D7633DB143}" type="pres">
      <dgm:prSet presAssocID="{BBEDF51C-2CB6-E849-A94B-D0280FF1DE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D0D1DF4-CF3C-724C-B5D7-D50D2CD16B2F}" type="pres">
      <dgm:prSet presAssocID="{BBEDF51C-2CB6-E849-A94B-D0280FF1DE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C19B417-6F7E-0B48-BC95-BD827F118176}" type="pres">
      <dgm:prSet presAssocID="{BBEDF51C-2CB6-E849-A94B-D0280FF1DE70}" presName="quadrantPlaceholder" presStyleCnt="0"/>
      <dgm:spPr/>
    </dgm:pt>
    <dgm:pt modelId="{2F354AAF-7D19-5D42-B313-7F6522FF03D4}" type="pres">
      <dgm:prSet presAssocID="{BBEDF51C-2CB6-E849-A94B-D0280FF1DE70}" presName="center1" presStyleLbl="fgShp" presStyleIdx="0" presStyleCnt="2"/>
      <dgm:spPr>
        <a:noFill/>
        <a:ln>
          <a:noFill/>
        </a:ln>
      </dgm:spPr>
    </dgm:pt>
    <dgm:pt modelId="{9E0B91E0-B654-2649-ABAF-E0D7476E99C0}" type="pres">
      <dgm:prSet presAssocID="{BBEDF51C-2CB6-E849-A94B-D0280FF1DE70}" presName="center2" presStyleLbl="fgShp" presStyleIdx="1" presStyleCnt="2"/>
      <dgm:spPr>
        <a:noFill/>
      </dgm:spPr>
    </dgm:pt>
  </dgm:ptLst>
  <dgm:cxnLst>
    <dgm:cxn modelId="{CE6532F6-7E47-C143-B7D4-7C4FF2D18868}" srcId="{BBEDF51C-2CB6-E849-A94B-D0280FF1DE70}" destId="{91E83B80-143A-6F4A-B7D8-8D7F10A8A42D}" srcOrd="0" destOrd="0" parTransId="{737D8027-AB47-8549-A706-4633322843E7}" sibTransId="{6410E013-2B16-0145-8C4C-007E748FB634}"/>
    <dgm:cxn modelId="{5504C31C-7D0D-457A-9311-064DC9F2D6AF}" type="presOf" srcId="{91E83B80-143A-6F4A-B7D8-8D7F10A8A42D}" destId="{7FC3848A-78EF-5D4C-A3CF-7B4F65AE5998}" srcOrd="0" destOrd="0" presId="urn:microsoft.com/office/officeart/2005/8/layout/cycle4#1"/>
    <dgm:cxn modelId="{7126976E-F723-4EFB-99CF-B544594B6287}" type="presOf" srcId="{61D66AA9-344B-8A48-9C98-BEAB5440B2FE}" destId="{53D9955F-93FF-BC48-8CF0-31EBC6424CCA}" srcOrd="0" destOrd="0" presId="urn:microsoft.com/office/officeart/2005/8/layout/cycle4#1"/>
    <dgm:cxn modelId="{C1066DCA-F740-9749-A3B1-59EEFCF8D210}" srcId="{BBEDF51C-2CB6-E849-A94B-D0280FF1DE70}" destId="{61D66AA9-344B-8A48-9C98-BEAB5440B2FE}" srcOrd="1" destOrd="0" parTransId="{B92C5E11-D097-BA4E-9843-AAF944268B0D}" sibTransId="{942E0261-A4D1-1840-B958-3545CE6975AC}"/>
    <dgm:cxn modelId="{A6F00539-CDFC-4488-ACFD-3787BA01C124}" type="presOf" srcId="{7A1493AE-22F0-E343-9BC7-5556D61C942B}" destId="{1D0D1DF4-CF3C-724C-B5D7-D50D2CD16B2F}" srcOrd="0" destOrd="0" presId="urn:microsoft.com/office/officeart/2005/8/layout/cycle4#1"/>
    <dgm:cxn modelId="{28E039C0-19BB-481A-A0F2-DBAE020CA894}" type="presOf" srcId="{BBEDF51C-2CB6-E849-A94B-D0280FF1DE70}" destId="{1C7CE3BC-DCC3-FC40-BA0E-694FDC2400A7}" srcOrd="0" destOrd="0" presId="urn:microsoft.com/office/officeart/2005/8/layout/cycle4#1"/>
    <dgm:cxn modelId="{E7F2FADF-1D07-433E-9814-D0D98A85DCD4}" type="presOf" srcId="{226F8D41-07E6-744C-A27B-9BC38B3EE77F}" destId="{A69F02FF-89F6-0245-AB61-05D7633DB143}" srcOrd="0" destOrd="0" presId="urn:microsoft.com/office/officeart/2005/8/layout/cycle4#1"/>
    <dgm:cxn modelId="{7854CFB4-BE0C-094D-B0D9-47094FC9D1F5}" srcId="{BBEDF51C-2CB6-E849-A94B-D0280FF1DE70}" destId="{226F8D41-07E6-744C-A27B-9BC38B3EE77F}" srcOrd="2" destOrd="0" parTransId="{8C6A3AB8-0AC9-1C46-BD7D-50D131088D48}" sibTransId="{2C594563-C6DD-6C49-8ABC-A0BD48C2A387}"/>
    <dgm:cxn modelId="{DB0EA939-1B26-614F-AEA4-2B9DF91106F9}" srcId="{BBEDF51C-2CB6-E849-A94B-D0280FF1DE70}" destId="{7A1493AE-22F0-E343-9BC7-5556D61C942B}" srcOrd="3" destOrd="0" parTransId="{27B7661A-619C-8F48-9087-76E54E3D1587}" sibTransId="{FC792632-83A7-8441-AF49-10494E79F74B}"/>
    <dgm:cxn modelId="{AA7B9B83-071E-423F-B19F-BE7F1F9943B9}" type="presParOf" srcId="{1C7CE3BC-DCC3-FC40-BA0E-694FDC2400A7}" destId="{4B84EC16-6327-B747-BA49-8CA0C19DADBD}" srcOrd="0" destOrd="0" presId="urn:microsoft.com/office/officeart/2005/8/layout/cycle4#1"/>
    <dgm:cxn modelId="{4459ACA1-8923-41B0-B444-AC25A4A2507B}" type="presParOf" srcId="{4B84EC16-6327-B747-BA49-8CA0C19DADBD}" destId="{A4FD36CA-4D7F-794F-94BF-1CA47434CA79}" srcOrd="0" destOrd="0" presId="urn:microsoft.com/office/officeart/2005/8/layout/cycle4#1"/>
    <dgm:cxn modelId="{5F49BB7F-DF53-41B7-B2BE-4048759668BD}" type="presParOf" srcId="{1C7CE3BC-DCC3-FC40-BA0E-694FDC2400A7}" destId="{8A2674BC-FAA9-0043-92B5-6D1426CB4A57}" srcOrd="1" destOrd="0" presId="urn:microsoft.com/office/officeart/2005/8/layout/cycle4#1"/>
    <dgm:cxn modelId="{19111620-B591-436A-B8C8-96A7208A6725}" type="presParOf" srcId="{8A2674BC-FAA9-0043-92B5-6D1426CB4A57}" destId="{7FC3848A-78EF-5D4C-A3CF-7B4F65AE5998}" srcOrd="0" destOrd="0" presId="urn:microsoft.com/office/officeart/2005/8/layout/cycle4#1"/>
    <dgm:cxn modelId="{B3335660-CB5E-4CC4-AB87-256F4F3E92C6}" type="presParOf" srcId="{8A2674BC-FAA9-0043-92B5-6D1426CB4A57}" destId="{53D9955F-93FF-BC48-8CF0-31EBC6424CCA}" srcOrd="1" destOrd="0" presId="urn:microsoft.com/office/officeart/2005/8/layout/cycle4#1"/>
    <dgm:cxn modelId="{667074FC-C767-4598-898A-7441DE7DDE84}" type="presParOf" srcId="{8A2674BC-FAA9-0043-92B5-6D1426CB4A57}" destId="{A69F02FF-89F6-0245-AB61-05D7633DB143}" srcOrd="2" destOrd="0" presId="urn:microsoft.com/office/officeart/2005/8/layout/cycle4#1"/>
    <dgm:cxn modelId="{5EED1014-6ED6-4023-B78C-60ED4E4BD565}" type="presParOf" srcId="{8A2674BC-FAA9-0043-92B5-6D1426CB4A57}" destId="{1D0D1DF4-CF3C-724C-B5D7-D50D2CD16B2F}" srcOrd="3" destOrd="0" presId="urn:microsoft.com/office/officeart/2005/8/layout/cycle4#1"/>
    <dgm:cxn modelId="{5FF67A33-522E-42D5-B040-AE7ED85A64BD}" type="presParOf" srcId="{8A2674BC-FAA9-0043-92B5-6D1426CB4A57}" destId="{0C19B417-6F7E-0B48-BC95-BD827F118176}" srcOrd="4" destOrd="0" presId="urn:microsoft.com/office/officeart/2005/8/layout/cycle4#1"/>
    <dgm:cxn modelId="{4E14D548-7617-4D0D-8A3F-7BDE6757683C}" type="presParOf" srcId="{1C7CE3BC-DCC3-FC40-BA0E-694FDC2400A7}" destId="{2F354AAF-7D19-5D42-B313-7F6522FF03D4}" srcOrd="2" destOrd="0" presId="urn:microsoft.com/office/officeart/2005/8/layout/cycle4#1"/>
    <dgm:cxn modelId="{914C26C3-A5B7-4D9A-A9D7-34BECB3A5390}" type="presParOf" srcId="{1C7CE3BC-DCC3-FC40-BA0E-694FDC2400A7}" destId="{9E0B91E0-B654-2649-ABAF-E0D7476E99C0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83B8B-4623-400B-87BF-04C86D5516C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D9DDF3-2BFE-40A1-9D4B-C373F6817D7F}">
      <dgm:prSet phldrT="[Text]" custT="1"/>
      <dgm:spPr>
        <a:solidFill>
          <a:srgbClr val="B7AAA1"/>
        </a:solidFill>
      </dgm:spPr>
      <dgm:t>
        <a:bodyPr/>
        <a:lstStyle/>
        <a:p>
          <a:r>
            <a:rPr lang="en-GB" sz="3600" dirty="0" smtClean="0"/>
            <a:t>Violence against women</a:t>
          </a:r>
          <a:endParaRPr lang="en-GB" sz="3600" dirty="0"/>
        </a:p>
      </dgm:t>
    </dgm:pt>
    <dgm:pt modelId="{007D695F-EA66-430C-AD73-D1FBF6AB6911}" type="parTrans" cxnId="{5076F0E5-A903-4473-B930-F96B1FF052AA}">
      <dgm:prSet/>
      <dgm:spPr/>
      <dgm:t>
        <a:bodyPr/>
        <a:lstStyle/>
        <a:p>
          <a:endParaRPr lang="en-GB"/>
        </a:p>
      </dgm:t>
    </dgm:pt>
    <dgm:pt modelId="{BA32221B-67AC-47CA-80BA-A5B3FFB55D8C}" type="sibTrans" cxnId="{5076F0E5-A903-4473-B930-F96B1FF052AA}">
      <dgm:prSet/>
      <dgm:spPr/>
      <dgm:t>
        <a:bodyPr/>
        <a:lstStyle/>
        <a:p>
          <a:endParaRPr lang="en-GB"/>
        </a:p>
      </dgm:t>
    </dgm:pt>
    <dgm:pt modelId="{53A3D5EE-00C1-4D20-AC34-D4B28C5F967F}">
      <dgm:prSet phldrT="[Text]" custT="1"/>
      <dgm:spPr>
        <a:solidFill>
          <a:srgbClr val="B7AAA1"/>
        </a:solidFill>
      </dgm:spPr>
      <dgm:t>
        <a:bodyPr/>
        <a:lstStyle/>
        <a:p>
          <a:r>
            <a:rPr lang="en-GB" sz="3200" dirty="0" smtClean="0"/>
            <a:t>Lifetime violence </a:t>
          </a:r>
          <a:br>
            <a:rPr lang="en-GB" sz="3200" dirty="0" smtClean="0"/>
          </a:br>
          <a:r>
            <a:rPr lang="en-GB" sz="3200" dirty="0" smtClean="0"/>
            <a:t>(age 15+)</a:t>
          </a:r>
          <a:endParaRPr lang="en-GB" sz="3200" dirty="0"/>
        </a:p>
      </dgm:t>
    </dgm:pt>
    <dgm:pt modelId="{CA74630A-7693-4F83-83D1-35B403FFDB88}" type="parTrans" cxnId="{3537D667-6F8C-4EF1-B60C-CE4FAC86E498}">
      <dgm:prSet/>
      <dgm:spPr>
        <a:ln>
          <a:solidFill>
            <a:srgbClr val="B7AAA1"/>
          </a:solidFill>
        </a:ln>
      </dgm:spPr>
      <dgm:t>
        <a:bodyPr/>
        <a:lstStyle/>
        <a:p>
          <a:endParaRPr lang="en-GB"/>
        </a:p>
      </dgm:t>
    </dgm:pt>
    <dgm:pt modelId="{42C19AB4-89AF-42CC-A33F-5A73C95B1FFA}" type="sibTrans" cxnId="{3537D667-6F8C-4EF1-B60C-CE4FAC86E498}">
      <dgm:prSet/>
      <dgm:spPr/>
      <dgm:t>
        <a:bodyPr/>
        <a:lstStyle/>
        <a:p>
          <a:endParaRPr lang="en-GB"/>
        </a:p>
      </dgm:t>
    </dgm:pt>
    <dgm:pt modelId="{A8D02E00-62BA-4D09-96F4-C3AA1B535CED}">
      <dgm:prSet phldrT="[Text]" custT="1"/>
      <dgm:spPr>
        <a:solidFill>
          <a:srgbClr val="B7AAA1"/>
        </a:solidFill>
      </dgm:spPr>
      <dgm:t>
        <a:bodyPr/>
        <a:lstStyle/>
        <a:p>
          <a:r>
            <a:rPr lang="en-GB" sz="3200" dirty="0" smtClean="0"/>
            <a:t>Violence in the past 12 months</a:t>
          </a:r>
          <a:endParaRPr lang="en-GB" sz="3200" dirty="0"/>
        </a:p>
      </dgm:t>
    </dgm:pt>
    <dgm:pt modelId="{45BA7326-4A4A-47BE-B8D4-A0BD353397FA}" type="parTrans" cxnId="{4A570B46-4685-4311-B934-FA72F97FBABD}">
      <dgm:prSet/>
      <dgm:spPr>
        <a:ln>
          <a:solidFill>
            <a:srgbClr val="B7AAA1"/>
          </a:solidFill>
        </a:ln>
      </dgm:spPr>
      <dgm:t>
        <a:bodyPr/>
        <a:lstStyle/>
        <a:p>
          <a:endParaRPr lang="en-GB"/>
        </a:p>
      </dgm:t>
    </dgm:pt>
    <dgm:pt modelId="{2E9E9C1D-705C-4671-BAFE-90C3F73FC5C3}" type="sibTrans" cxnId="{4A570B46-4685-4311-B934-FA72F97FBABD}">
      <dgm:prSet/>
      <dgm:spPr/>
      <dgm:t>
        <a:bodyPr/>
        <a:lstStyle/>
        <a:p>
          <a:endParaRPr lang="en-GB"/>
        </a:p>
      </dgm:t>
    </dgm:pt>
    <dgm:pt modelId="{4ECB7CBD-F542-42FE-A199-06CC994F1FCE}" type="pres">
      <dgm:prSet presAssocID="{00D83B8B-4623-400B-87BF-04C86D5516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1A285C9-84A8-4D27-A78F-70AA2C4BCD76}" type="pres">
      <dgm:prSet presAssocID="{77D9DDF3-2BFE-40A1-9D4B-C373F6817D7F}" presName="hierRoot1" presStyleCnt="0">
        <dgm:presLayoutVars>
          <dgm:hierBranch val="init"/>
        </dgm:presLayoutVars>
      </dgm:prSet>
      <dgm:spPr/>
    </dgm:pt>
    <dgm:pt modelId="{25A44954-A116-4D70-BFD6-E38DB976E6BA}" type="pres">
      <dgm:prSet presAssocID="{77D9DDF3-2BFE-40A1-9D4B-C373F6817D7F}" presName="rootComposite1" presStyleCnt="0"/>
      <dgm:spPr/>
    </dgm:pt>
    <dgm:pt modelId="{C1917BB6-1386-4228-A9BA-25B5E309D7DA}" type="pres">
      <dgm:prSet presAssocID="{77D9DDF3-2BFE-40A1-9D4B-C373F6817D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DEBD02-4D0E-4771-B900-6F28C7187C40}" type="pres">
      <dgm:prSet presAssocID="{77D9DDF3-2BFE-40A1-9D4B-C373F6817D7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E8E051A-CEFE-4BDC-BA37-B2D5986379F8}" type="pres">
      <dgm:prSet presAssocID="{77D9DDF3-2BFE-40A1-9D4B-C373F6817D7F}" presName="hierChild2" presStyleCnt="0"/>
      <dgm:spPr/>
    </dgm:pt>
    <dgm:pt modelId="{40EACEF1-C9CA-48C4-BF50-8816E51CDD35}" type="pres">
      <dgm:prSet presAssocID="{CA74630A-7693-4F83-83D1-35B403FFDB88}" presName="Name64" presStyleLbl="parChTrans1D2" presStyleIdx="0" presStyleCnt="2"/>
      <dgm:spPr/>
      <dgm:t>
        <a:bodyPr/>
        <a:lstStyle/>
        <a:p>
          <a:endParaRPr lang="en-GB"/>
        </a:p>
      </dgm:t>
    </dgm:pt>
    <dgm:pt modelId="{86BFC05F-4606-47D1-8A3A-403D01E75415}" type="pres">
      <dgm:prSet presAssocID="{53A3D5EE-00C1-4D20-AC34-D4B28C5F967F}" presName="hierRoot2" presStyleCnt="0">
        <dgm:presLayoutVars>
          <dgm:hierBranch val="init"/>
        </dgm:presLayoutVars>
      </dgm:prSet>
      <dgm:spPr/>
    </dgm:pt>
    <dgm:pt modelId="{1280E726-607D-4966-8D36-C21B7626AD6C}" type="pres">
      <dgm:prSet presAssocID="{53A3D5EE-00C1-4D20-AC34-D4B28C5F967F}" presName="rootComposite" presStyleCnt="0"/>
      <dgm:spPr/>
    </dgm:pt>
    <dgm:pt modelId="{5BDD85D6-B0F2-4252-A2FF-026715ED7262}" type="pres">
      <dgm:prSet presAssocID="{53A3D5EE-00C1-4D20-AC34-D4B28C5F96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B56E3F-0ADE-409D-B07B-B8AAE7DACC33}" type="pres">
      <dgm:prSet presAssocID="{53A3D5EE-00C1-4D20-AC34-D4B28C5F967F}" presName="rootConnector" presStyleLbl="node2" presStyleIdx="0" presStyleCnt="2"/>
      <dgm:spPr/>
      <dgm:t>
        <a:bodyPr/>
        <a:lstStyle/>
        <a:p>
          <a:endParaRPr lang="en-GB"/>
        </a:p>
      </dgm:t>
    </dgm:pt>
    <dgm:pt modelId="{20DAAD0A-ED7A-4920-A039-A54A2FA3A694}" type="pres">
      <dgm:prSet presAssocID="{53A3D5EE-00C1-4D20-AC34-D4B28C5F967F}" presName="hierChild4" presStyleCnt="0"/>
      <dgm:spPr/>
    </dgm:pt>
    <dgm:pt modelId="{2B94C3E2-237F-4755-AAA5-F3DBD3BA325E}" type="pres">
      <dgm:prSet presAssocID="{53A3D5EE-00C1-4D20-AC34-D4B28C5F967F}" presName="hierChild5" presStyleCnt="0"/>
      <dgm:spPr/>
    </dgm:pt>
    <dgm:pt modelId="{D7043EDC-7DED-41C0-9AF7-0A91C87D7077}" type="pres">
      <dgm:prSet presAssocID="{45BA7326-4A4A-47BE-B8D4-A0BD353397FA}" presName="Name64" presStyleLbl="parChTrans1D2" presStyleIdx="1" presStyleCnt="2"/>
      <dgm:spPr/>
      <dgm:t>
        <a:bodyPr/>
        <a:lstStyle/>
        <a:p>
          <a:endParaRPr lang="en-GB"/>
        </a:p>
      </dgm:t>
    </dgm:pt>
    <dgm:pt modelId="{59909669-7FB9-43C5-96AD-3AC6CAFCEA25}" type="pres">
      <dgm:prSet presAssocID="{A8D02E00-62BA-4D09-96F4-C3AA1B535CED}" presName="hierRoot2" presStyleCnt="0">
        <dgm:presLayoutVars>
          <dgm:hierBranch val="init"/>
        </dgm:presLayoutVars>
      </dgm:prSet>
      <dgm:spPr/>
    </dgm:pt>
    <dgm:pt modelId="{70C4D487-F975-4C60-8DEC-7C82AD33463B}" type="pres">
      <dgm:prSet presAssocID="{A8D02E00-62BA-4D09-96F4-C3AA1B535CED}" presName="rootComposite" presStyleCnt="0"/>
      <dgm:spPr/>
    </dgm:pt>
    <dgm:pt modelId="{CAB28773-03F3-435D-B3F2-DE7DCF73DD22}" type="pres">
      <dgm:prSet presAssocID="{A8D02E00-62BA-4D09-96F4-C3AA1B535CE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3BB1C2-6577-4A6B-9C6D-4B19261C2484}" type="pres">
      <dgm:prSet presAssocID="{A8D02E00-62BA-4D09-96F4-C3AA1B535CED}" presName="rootConnector" presStyleLbl="node2" presStyleIdx="1" presStyleCnt="2"/>
      <dgm:spPr/>
      <dgm:t>
        <a:bodyPr/>
        <a:lstStyle/>
        <a:p>
          <a:endParaRPr lang="en-GB"/>
        </a:p>
      </dgm:t>
    </dgm:pt>
    <dgm:pt modelId="{DEB63D47-C85E-4D2E-9CC8-DA47B1761BE1}" type="pres">
      <dgm:prSet presAssocID="{A8D02E00-62BA-4D09-96F4-C3AA1B535CED}" presName="hierChild4" presStyleCnt="0"/>
      <dgm:spPr/>
    </dgm:pt>
    <dgm:pt modelId="{12868E5D-2219-45FE-95FF-C28E73E10769}" type="pres">
      <dgm:prSet presAssocID="{A8D02E00-62BA-4D09-96F4-C3AA1B535CED}" presName="hierChild5" presStyleCnt="0"/>
      <dgm:spPr/>
    </dgm:pt>
    <dgm:pt modelId="{9295F788-AD82-45B5-9103-41FB6D5B0739}" type="pres">
      <dgm:prSet presAssocID="{77D9DDF3-2BFE-40A1-9D4B-C373F6817D7F}" presName="hierChild3" presStyleCnt="0"/>
      <dgm:spPr/>
    </dgm:pt>
  </dgm:ptLst>
  <dgm:cxnLst>
    <dgm:cxn modelId="{84B12328-E772-664C-B0FF-33632EC1A25E}" type="presOf" srcId="{CA74630A-7693-4F83-83D1-35B403FFDB88}" destId="{40EACEF1-C9CA-48C4-BF50-8816E51CDD35}" srcOrd="0" destOrd="0" presId="urn:microsoft.com/office/officeart/2009/3/layout/HorizontalOrganizationChart"/>
    <dgm:cxn modelId="{5076F0E5-A903-4473-B930-F96B1FF052AA}" srcId="{00D83B8B-4623-400B-87BF-04C86D5516C7}" destId="{77D9DDF3-2BFE-40A1-9D4B-C373F6817D7F}" srcOrd="0" destOrd="0" parTransId="{007D695F-EA66-430C-AD73-D1FBF6AB6911}" sibTransId="{BA32221B-67AC-47CA-80BA-A5B3FFB55D8C}"/>
    <dgm:cxn modelId="{06350B2C-8285-3D47-929C-5FB3A017DCC3}" type="presOf" srcId="{A8D02E00-62BA-4D09-96F4-C3AA1B535CED}" destId="{1A3BB1C2-6577-4A6B-9C6D-4B19261C2484}" srcOrd="1" destOrd="0" presId="urn:microsoft.com/office/officeart/2009/3/layout/HorizontalOrganizationChart"/>
    <dgm:cxn modelId="{4A570B46-4685-4311-B934-FA72F97FBABD}" srcId="{77D9DDF3-2BFE-40A1-9D4B-C373F6817D7F}" destId="{A8D02E00-62BA-4D09-96F4-C3AA1B535CED}" srcOrd="1" destOrd="0" parTransId="{45BA7326-4A4A-47BE-B8D4-A0BD353397FA}" sibTransId="{2E9E9C1D-705C-4671-BAFE-90C3F73FC5C3}"/>
    <dgm:cxn modelId="{FC7B244E-C8B7-9549-A423-EBECE6640B9F}" type="presOf" srcId="{53A3D5EE-00C1-4D20-AC34-D4B28C5F967F}" destId="{1CB56E3F-0ADE-409D-B07B-B8AAE7DACC33}" srcOrd="1" destOrd="0" presId="urn:microsoft.com/office/officeart/2009/3/layout/HorizontalOrganizationChart"/>
    <dgm:cxn modelId="{3537D667-6F8C-4EF1-B60C-CE4FAC86E498}" srcId="{77D9DDF3-2BFE-40A1-9D4B-C373F6817D7F}" destId="{53A3D5EE-00C1-4D20-AC34-D4B28C5F967F}" srcOrd="0" destOrd="0" parTransId="{CA74630A-7693-4F83-83D1-35B403FFDB88}" sibTransId="{42C19AB4-89AF-42CC-A33F-5A73C95B1FFA}"/>
    <dgm:cxn modelId="{61EB1A85-D1EE-6345-8244-CB9B0824C91A}" type="presOf" srcId="{53A3D5EE-00C1-4D20-AC34-D4B28C5F967F}" destId="{5BDD85D6-B0F2-4252-A2FF-026715ED7262}" srcOrd="0" destOrd="0" presId="urn:microsoft.com/office/officeart/2009/3/layout/HorizontalOrganizationChart"/>
    <dgm:cxn modelId="{6F1A0F48-2FC2-FC44-8C4D-4383A7663F5B}" type="presOf" srcId="{45BA7326-4A4A-47BE-B8D4-A0BD353397FA}" destId="{D7043EDC-7DED-41C0-9AF7-0A91C87D7077}" srcOrd="0" destOrd="0" presId="urn:microsoft.com/office/officeart/2009/3/layout/HorizontalOrganizationChart"/>
    <dgm:cxn modelId="{601F0D3D-DDC9-1C4F-899D-61257FF7099D}" type="presOf" srcId="{A8D02E00-62BA-4D09-96F4-C3AA1B535CED}" destId="{CAB28773-03F3-435D-B3F2-DE7DCF73DD22}" srcOrd="0" destOrd="0" presId="urn:microsoft.com/office/officeart/2009/3/layout/HorizontalOrganizationChart"/>
    <dgm:cxn modelId="{89CFD077-8481-6E41-8FD3-336BBD0DEFE4}" type="presOf" srcId="{77D9DDF3-2BFE-40A1-9D4B-C373F6817D7F}" destId="{ACDEBD02-4D0E-4771-B900-6F28C7187C40}" srcOrd="1" destOrd="0" presId="urn:microsoft.com/office/officeart/2009/3/layout/HorizontalOrganizationChart"/>
    <dgm:cxn modelId="{F13FCD12-0A7C-1C44-B038-58918DA2D5C6}" type="presOf" srcId="{77D9DDF3-2BFE-40A1-9D4B-C373F6817D7F}" destId="{C1917BB6-1386-4228-A9BA-25B5E309D7DA}" srcOrd="0" destOrd="0" presId="urn:microsoft.com/office/officeart/2009/3/layout/HorizontalOrganizationChart"/>
    <dgm:cxn modelId="{51D98429-F993-B94E-B82C-A0798EF15584}" type="presOf" srcId="{00D83B8B-4623-400B-87BF-04C86D5516C7}" destId="{4ECB7CBD-F542-42FE-A199-06CC994F1FCE}" srcOrd="0" destOrd="0" presId="urn:microsoft.com/office/officeart/2009/3/layout/HorizontalOrganizationChart"/>
    <dgm:cxn modelId="{1EE319F4-EA79-6F4F-8A5E-D3F5DABF0161}" type="presParOf" srcId="{4ECB7CBD-F542-42FE-A199-06CC994F1FCE}" destId="{81A285C9-84A8-4D27-A78F-70AA2C4BCD76}" srcOrd="0" destOrd="0" presId="urn:microsoft.com/office/officeart/2009/3/layout/HorizontalOrganizationChart"/>
    <dgm:cxn modelId="{24096CAD-C908-2E48-89A9-BF82079BD50C}" type="presParOf" srcId="{81A285C9-84A8-4D27-A78F-70AA2C4BCD76}" destId="{25A44954-A116-4D70-BFD6-E38DB976E6BA}" srcOrd="0" destOrd="0" presId="urn:microsoft.com/office/officeart/2009/3/layout/HorizontalOrganizationChart"/>
    <dgm:cxn modelId="{0B8C1BC0-8154-944F-B955-10D43173749C}" type="presParOf" srcId="{25A44954-A116-4D70-BFD6-E38DB976E6BA}" destId="{C1917BB6-1386-4228-A9BA-25B5E309D7DA}" srcOrd="0" destOrd="0" presId="urn:microsoft.com/office/officeart/2009/3/layout/HorizontalOrganizationChart"/>
    <dgm:cxn modelId="{D8D363BB-8779-2A48-88DB-41298BED8A18}" type="presParOf" srcId="{25A44954-A116-4D70-BFD6-E38DB976E6BA}" destId="{ACDEBD02-4D0E-4771-B900-6F28C7187C40}" srcOrd="1" destOrd="0" presId="urn:microsoft.com/office/officeart/2009/3/layout/HorizontalOrganizationChart"/>
    <dgm:cxn modelId="{3014A84D-EB9D-F849-8774-81D3843217DD}" type="presParOf" srcId="{81A285C9-84A8-4D27-A78F-70AA2C4BCD76}" destId="{DE8E051A-CEFE-4BDC-BA37-B2D5986379F8}" srcOrd="1" destOrd="0" presId="urn:microsoft.com/office/officeart/2009/3/layout/HorizontalOrganizationChart"/>
    <dgm:cxn modelId="{C93BF5F0-F2AC-E64A-B88B-186E3C75D72D}" type="presParOf" srcId="{DE8E051A-CEFE-4BDC-BA37-B2D5986379F8}" destId="{40EACEF1-C9CA-48C4-BF50-8816E51CDD35}" srcOrd="0" destOrd="0" presId="urn:microsoft.com/office/officeart/2009/3/layout/HorizontalOrganizationChart"/>
    <dgm:cxn modelId="{3CEB4A80-361D-484D-A88A-168BC52C17B2}" type="presParOf" srcId="{DE8E051A-CEFE-4BDC-BA37-B2D5986379F8}" destId="{86BFC05F-4606-47D1-8A3A-403D01E75415}" srcOrd="1" destOrd="0" presId="urn:microsoft.com/office/officeart/2009/3/layout/HorizontalOrganizationChart"/>
    <dgm:cxn modelId="{3B4796FE-D28B-0748-AE5D-6B264C4C291F}" type="presParOf" srcId="{86BFC05F-4606-47D1-8A3A-403D01E75415}" destId="{1280E726-607D-4966-8D36-C21B7626AD6C}" srcOrd="0" destOrd="0" presId="urn:microsoft.com/office/officeart/2009/3/layout/HorizontalOrganizationChart"/>
    <dgm:cxn modelId="{5233A4BC-1842-4349-AB18-DDB3ADD0311C}" type="presParOf" srcId="{1280E726-607D-4966-8D36-C21B7626AD6C}" destId="{5BDD85D6-B0F2-4252-A2FF-026715ED7262}" srcOrd="0" destOrd="0" presId="urn:microsoft.com/office/officeart/2009/3/layout/HorizontalOrganizationChart"/>
    <dgm:cxn modelId="{67C4E6FE-35CC-DD41-A5EE-4CA4356D3B44}" type="presParOf" srcId="{1280E726-607D-4966-8D36-C21B7626AD6C}" destId="{1CB56E3F-0ADE-409D-B07B-B8AAE7DACC33}" srcOrd="1" destOrd="0" presId="urn:microsoft.com/office/officeart/2009/3/layout/HorizontalOrganizationChart"/>
    <dgm:cxn modelId="{40D7856A-01E6-FA46-B548-B248AE9BA93D}" type="presParOf" srcId="{86BFC05F-4606-47D1-8A3A-403D01E75415}" destId="{20DAAD0A-ED7A-4920-A039-A54A2FA3A694}" srcOrd="1" destOrd="0" presId="urn:microsoft.com/office/officeart/2009/3/layout/HorizontalOrganizationChart"/>
    <dgm:cxn modelId="{BD0EC128-A672-5A44-81E1-04B0A2EB5484}" type="presParOf" srcId="{86BFC05F-4606-47D1-8A3A-403D01E75415}" destId="{2B94C3E2-237F-4755-AAA5-F3DBD3BA325E}" srcOrd="2" destOrd="0" presId="urn:microsoft.com/office/officeart/2009/3/layout/HorizontalOrganizationChart"/>
    <dgm:cxn modelId="{0AA87B16-2D79-6444-998B-96623186127B}" type="presParOf" srcId="{DE8E051A-CEFE-4BDC-BA37-B2D5986379F8}" destId="{D7043EDC-7DED-41C0-9AF7-0A91C87D7077}" srcOrd="2" destOrd="0" presId="urn:microsoft.com/office/officeart/2009/3/layout/HorizontalOrganizationChart"/>
    <dgm:cxn modelId="{02668EFC-BBDF-A549-8D4A-40F134607068}" type="presParOf" srcId="{DE8E051A-CEFE-4BDC-BA37-B2D5986379F8}" destId="{59909669-7FB9-43C5-96AD-3AC6CAFCEA25}" srcOrd="3" destOrd="0" presId="urn:microsoft.com/office/officeart/2009/3/layout/HorizontalOrganizationChart"/>
    <dgm:cxn modelId="{6191FD9C-E70A-4F46-A45E-B80462301041}" type="presParOf" srcId="{59909669-7FB9-43C5-96AD-3AC6CAFCEA25}" destId="{70C4D487-F975-4C60-8DEC-7C82AD33463B}" srcOrd="0" destOrd="0" presId="urn:microsoft.com/office/officeart/2009/3/layout/HorizontalOrganizationChart"/>
    <dgm:cxn modelId="{280F1214-8256-4B4D-92C4-5D7D08047DCD}" type="presParOf" srcId="{70C4D487-F975-4C60-8DEC-7C82AD33463B}" destId="{CAB28773-03F3-435D-B3F2-DE7DCF73DD22}" srcOrd="0" destOrd="0" presId="urn:microsoft.com/office/officeart/2009/3/layout/HorizontalOrganizationChart"/>
    <dgm:cxn modelId="{E7229E97-98FC-3444-8ADF-045100C74195}" type="presParOf" srcId="{70C4D487-F975-4C60-8DEC-7C82AD33463B}" destId="{1A3BB1C2-6577-4A6B-9C6D-4B19261C2484}" srcOrd="1" destOrd="0" presId="urn:microsoft.com/office/officeart/2009/3/layout/HorizontalOrganizationChart"/>
    <dgm:cxn modelId="{ED817E49-7B6F-6845-9D0A-A37C51E675A8}" type="presParOf" srcId="{59909669-7FB9-43C5-96AD-3AC6CAFCEA25}" destId="{DEB63D47-C85E-4D2E-9CC8-DA47B1761BE1}" srcOrd="1" destOrd="0" presId="urn:microsoft.com/office/officeart/2009/3/layout/HorizontalOrganizationChart"/>
    <dgm:cxn modelId="{C760273C-6CAB-DC4A-94D3-9D8254074D27}" type="presParOf" srcId="{59909669-7FB9-43C5-96AD-3AC6CAFCEA25}" destId="{12868E5D-2219-45FE-95FF-C28E73E10769}" srcOrd="2" destOrd="0" presId="urn:microsoft.com/office/officeart/2009/3/layout/HorizontalOrganizationChart"/>
    <dgm:cxn modelId="{41643F38-7B03-F641-A800-E5C1AB82B4E5}" type="presParOf" srcId="{81A285C9-84A8-4D27-A78F-70AA2C4BCD76}" destId="{9295F788-AD82-45B5-9103-41FB6D5B073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AFDCB-D144-734D-BC90-0F51A843AB94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55B15-185B-5C40-87AD-F3E3AD791932}">
      <dsp:nvSpPr>
        <dsp:cNvPr id="0" name=""/>
        <dsp:cNvSpPr/>
      </dsp:nvSpPr>
      <dsp:spPr>
        <a:xfrm>
          <a:off x="3254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Root cause of gender inequalities &amp; VAW</a:t>
          </a:r>
          <a:endParaRPr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54" y="0"/>
        <a:ext cx="1423101" cy="1810385"/>
      </dsp:txXfrm>
    </dsp:sp>
    <dsp:sp modelId="{A0C2EF25-9F6E-2041-B8FD-C093DC769031}">
      <dsp:nvSpPr>
        <dsp:cNvPr id="0" name=""/>
        <dsp:cNvSpPr/>
      </dsp:nvSpPr>
      <dsp:spPr>
        <a:xfrm>
          <a:off x="488507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1B80D-30EF-674E-B55B-BC61A9CC665E}">
      <dsp:nvSpPr>
        <dsp:cNvPr id="0" name=""/>
        <dsp:cNvSpPr/>
      </dsp:nvSpPr>
      <dsp:spPr>
        <a:xfrm>
          <a:off x="1497511" y="2715577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Women in subordinate positions- at risk of violence </a:t>
          </a:r>
          <a:endParaRPr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97511" y="2715577"/>
        <a:ext cx="1423101" cy="1810385"/>
      </dsp:txXfrm>
    </dsp:sp>
    <dsp:sp modelId="{5658B9CE-6A74-354A-889C-E3392DFAF9A9}">
      <dsp:nvSpPr>
        <dsp:cNvPr id="0" name=""/>
        <dsp:cNvSpPr/>
      </dsp:nvSpPr>
      <dsp:spPr>
        <a:xfrm>
          <a:off x="1982764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586C78-5BDE-F546-B765-FD32E9163322}">
      <dsp:nvSpPr>
        <dsp:cNvPr id="0" name=""/>
        <dsp:cNvSpPr/>
      </dsp:nvSpPr>
      <dsp:spPr>
        <a:xfrm>
          <a:off x="2991769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VAW –IPV as a private matter</a:t>
          </a:r>
          <a:endParaRPr lang="es-ES_tradnl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91769" y="0"/>
        <a:ext cx="1423101" cy="1810385"/>
      </dsp:txXfrm>
    </dsp:sp>
    <dsp:sp modelId="{A3190EC9-94C2-3B4C-AA41-DEED4F02D948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F60F1-E5F2-9340-878A-0B7A77366FFC}">
      <dsp:nvSpPr>
        <dsp:cNvPr id="0" name=""/>
        <dsp:cNvSpPr/>
      </dsp:nvSpPr>
      <dsp:spPr>
        <a:xfrm>
          <a:off x="4486026" y="2715577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Tackle the root causes- deconstruction</a:t>
          </a:r>
          <a:endParaRPr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86026" y="2715577"/>
        <a:ext cx="1423101" cy="1810385"/>
      </dsp:txXfrm>
    </dsp:sp>
    <dsp:sp modelId="{FFE9B35F-93CD-7645-970B-7A7EC5CCC571}">
      <dsp:nvSpPr>
        <dsp:cNvPr id="0" name=""/>
        <dsp:cNvSpPr/>
      </dsp:nvSpPr>
      <dsp:spPr>
        <a:xfrm>
          <a:off x="497127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9B1DF-9C30-7C44-A4BE-05FB045ABEDB}">
      <dsp:nvSpPr>
        <dsp:cNvPr id="0" name=""/>
        <dsp:cNvSpPr/>
      </dsp:nvSpPr>
      <dsp:spPr>
        <a:xfrm>
          <a:off x="5980283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Prevention of VAW, stop it before it happens</a:t>
          </a:r>
          <a:endParaRPr lang="es-ES_tradnl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80283" y="0"/>
        <a:ext cx="1423101" cy="1810385"/>
      </dsp:txXfrm>
    </dsp:sp>
    <dsp:sp modelId="{D81AFFDB-D5C8-E945-87A8-0B4DAAAEEA8C}">
      <dsp:nvSpPr>
        <dsp:cNvPr id="0" name=""/>
        <dsp:cNvSpPr/>
      </dsp:nvSpPr>
      <dsp:spPr>
        <a:xfrm>
          <a:off x="646553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3A28C-D2F9-4357-A3B1-08F5F50AAB24}">
      <dsp:nvSpPr>
        <dsp:cNvPr id="0" name=""/>
        <dsp:cNvSpPr/>
      </dsp:nvSpPr>
      <dsp:spPr>
        <a:xfrm>
          <a:off x="144011" y="0"/>
          <a:ext cx="1652433" cy="152428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baseline="0" dirty="0" smtClean="0">
              <a:solidFill>
                <a:schemeClr val="bg1"/>
              </a:solidFill>
              <a:latin typeface="Myriad Pro" panose="020B0503030403020204" pitchFamily="34" charset="0"/>
            </a:rPr>
            <a:t>SUPPORT SERVICES for women-victims of domestic violence</a:t>
          </a:r>
          <a:endParaRPr lang="en-GB" sz="1400" b="1" kern="1200" dirty="0">
            <a:solidFill>
              <a:schemeClr val="bg1"/>
            </a:solidFill>
            <a:latin typeface="Myriad Pro" panose="020B0503030403020204" pitchFamily="34" charset="0"/>
          </a:endParaRPr>
        </a:p>
      </dsp:txBody>
      <dsp:txXfrm>
        <a:off x="386004" y="223227"/>
        <a:ext cx="1168447" cy="1077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848A-78EF-5D4C-A3CF-7B4F65AE5998}">
      <dsp:nvSpPr>
        <dsp:cNvPr id="0" name=""/>
        <dsp:cNvSpPr/>
      </dsp:nvSpPr>
      <dsp:spPr>
        <a:xfrm>
          <a:off x="1755770" y="251242"/>
          <a:ext cx="1908563" cy="1908563"/>
        </a:xfrm>
        <a:prstGeom prst="pieWedg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bg1"/>
              </a:solidFill>
              <a:latin typeface="Myriad Pro" panose="020B0503030403020204" pitchFamily="34" charset="0"/>
            </a:rPr>
            <a:t>Forms of GBV</a:t>
          </a:r>
          <a:endParaRPr lang="en-GB" sz="2000" b="1" kern="1200" noProof="0" dirty="0">
            <a:solidFill>
              <a:schemeClr val="bg1"/>
            </a:solidFill>
            <a:latin typeface="Myriad Pro" panose="020B0503030403020204" pitchFamily="34" charset="0"/>
          </a:endParaRPr>
        </a:p>
      </dsp:txBody>
      <dsp:txXfrm>
        <a:off x="2314775" y="810247"/>
        <a:ext cx="1349558" cy="1349558"/>
      </dsp:txXfrm>
    </dsp:sp>
    <dsp:sp modelId="{53D9955F-93FF-BC48-8CF0-31EBC6424CCA}">
      <dsp:nvSpPr>
        <dsp:cNvPr id="0" name=""/>
        <dsp:cNvSpPr/>
      </dsp:nvSpPr>
      <dsp:spPr>
        <a:xfrm rot="5400000">
          <a:off x="3752489" y="251242"/>
          <a:ext cx="1908563" cy="1908563"/>
        </a:xfrm>
        <a:prstGeom prst="pieWedge">
          <a:avLst/>
        </a:prstGeom>
        <a:solidFill>
          <a:srgbClr val="8C3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0904" numCol="1" spcCol="1270" anchor="ctr" anchorCtr="0">
          <a:noAutofit/>
        </a:bodyPr>
        <a:lstStyle/>
        <a:p>
          <a:pPr lvl="0" algn="ctr" defTabSz="7334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50" b="1" kern="1200" spc="-30" baseline="0" noProof="0" dirty="0" smtClean="0">
              <a:latin typeface="Myriad Pro" panose="020B0503030403020204" pitchFamily="34" charset="0"/>
            </a:rPr>
            <a:t>Administrative</a:t>
          </a:r>
          <a:r>
            <a:rPr lang="en-GB" sz="1650" b="1" kern="1200" spc="-40" baseline="0" noProof="0" dirty="0" smtClean="0">
              <a:latin typeface="Myriad Pro" panose="020B0503030403020204" pitchFamily="34" charset="0"/>
            </a:rPr>
            <a:t> </a:t>
          </a:r>
        </a:p>
        <a:p>
          <a:pPr lvl="0" algn="ctr" defTabSz="7334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700" b="1" kern="1200" baseline="0" noProof="0" dirty="0" smtClean="0">
              <a:latin typeface="Myriad Pro" panose="020B0503030403020204" pitchFamily="34" charset="0"/>
            </a:rPr>
            <a:t>data sources</a:t>
          </a:r>
          <a:endParaRPr lang="en-GB" sz="1700" b="1" kern="1200" baseline="0" noProof="0" dirty="0">
            <a:latin typeface="Myriad Pro" panose="020B0503030403020204" pitchFamily="34" charset="0"/>
          </a:endParaRPr>
        </a:p>
      </dsp:txBody>
      <dsp:txXfrm rot="-5400000">
        <a:off x="3752489" y="810247"/>
        <a:ext cx="1349558" cy="1349558"/>
      </dsp:txXfrm>
    </dsp:sp>
    <dsp:sp modelId="{A69F02FF-89F6-0245-AB61-05D7633DB143}">
      <dsp:nvSpPr>
        <dsp:cNvPr id="0" name=""/>
        <dsp:cNvSpPr/>
      </dsp:nvSpPr>
      <dsp:spPr>
        <a:xfrm rot="10800000">
          <a:off x="3752489" y="2247961"/>
          <a:ext cx="1908563" cy="1908563"/>
        </a:xfrm>
        <a:prstGeom prst="pieWedg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Myriad Pro" panose="020B0503030403020204" pitchFamily="34" charset="0"/>
            </a:rPr>
            <a:t>Sectors</a:t>
          </a:r>
          <a:endParaRPr lang="en-GB" sz="2000" b="1" kern="1200" noProof="0" dirty="0">
            <a:latin typeface="Myriad Pro" panose="020B0503030403020204" pitchFamily="34" charset="0"/>
          </a:endParaRPr>
        </a:p>
      </dsp:txBody>
      <dsp:txXfrm rot="10800000">
        <a:off x="3752489" y="2247961"/>
        <a:ext cx="1349558" cy="1349558"/>
      </dsp:txXfrm>
    </dsp:sp>
    <dsp:sp modelId="{1D0D1DF4-CF3C-724C-B5D7-D50D2CD16B2F}">
      <dsp:nvSpPr>
        <dsp:cNvPr id="0" name=""/>
        <dsp:cNvSpPr/>
      </dsp:nvSpPr>
      <dsp:spPr>
        <a:xfrm rot="16200000">
          <a:off x="1755770" y="2247961"/>
          <a:ext cx="1908563" cy="1908563"/>
        </a:xfrm>
        <a:prstGeom prst="pieWedge">
          <a:avLst/>
        </a:prstGeom>
        <a:solidFill>
          <a:srgbClr val="9DBB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latin typeface="Myriad Pro" panose="020B0503030403020204" pitchFamily="34" charset="0"/>
            </a:rPr>
            <a:t>Statistical products</a:t>
          </a:r>
          <a:endParaRPr lang="en-GB" sz="1800" b="1" kern="1200" noProof="0" dirty="0">
            <a:latin typeface="Myriad Pro" panose="020B0503030403020204" pitchFamily="34" charset="0"/>
          </a:endParaRPr>
        </a:p>
      </dsp:txBody>
      <dsp:txXfrm rot="5400000">
        <a:off x="2314775" y="2247961"/>
        <a:ext cx="1349558" cy="1349558"/>
      </dsp:txXfrm>
    </dsp:sp>
    <dsp:sp modelId="{2F354AAF-7D19-5D42-B313-7F6522FF03D4}">
      <dsp:nvSpPr>
        <dsp:cNvPr id="0" name=""/>
        <dsp:cNvSpPr/>
      </dsp:nvSpPr>
      <dsp:spPr>
        <a:xfrm>
          <a:off x="3378931" y="1807184"/>
          <a:ext cx="658961" cy="573009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0B91E0-B654-2649-ABAF-E0D7476E99C0}">
      <dsp:nvSpPr>
        <dsp:cNvPr id="0" name=""/>
        <dsp:cNvSpPr/>
      </dsp:nvSpPr>
      <dsp:spPr>
        <a:xfrm rot="10800000">
          <a:off x="3378931" y="2027573"/>
          <a:ext cx="658961" cy="573009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3EDC-7DED-41C0-9AF7-0A91C87D7077}">
      <dsp:nvSpPr>
        <dsp:cNvPr id="0" name=""/>
        <dsp:cNvSpPr/>
      </dsp:nvSpPr>
      <dsp:spPr>
        <a:xfrm>
          <a:off x="3741092" y="2262981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7" y="0"/>
              </a:lnTo>
              <a:lnTo>
                <a:pt x="373707" y="803470"/>
              </a:lnTo>
              <a:lnTo>
                <a:pt x="747414" y="803470"/>
              </a:lnTo>
            </a:path>
          </a:pathLst>
        </a:custGeom>
        <a:noFill/>
        <a:ln w="25400" cap="flat" cmpd="sng" algn="ctr">
          <a:solidFill>
            <a:srgbClr val="B7AA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CEF1-C9CA-48C4-BF50-8816E51CDD35}">
      <dsp:nvSpPr>
        <dsp:cNvPr id="0" name=""/>
        <dsp:cNvSpPr/>
      </dsp:nvSpPr>
      <dsp:spPr>
        <a:xfrm>
          <a:off x="3741092" y="1459510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803470"/>
              </a:moveTo>
              <a:lnTo>
                <a:pt x="373707" y="803470"/>
              </a:lnTo>
              <a:lnTo>
                <a:pt x="373707" y="0"/>
              </a:lnTo>
              <a:lnTo>
                <a:pt x="747414" y="0"/>
              </a:lnTo>
            </a:path>
          </a:pathLst>
        </a:custGeom>
        <a:noFill/>
        <a:ln w="25400" cap="flat" cmpd="sng" algn="ctr">
          <a:solidFill>
            <a:srgbClr val="B7AA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17BB6-1386-4228-A9BA-25B5E309D7DA}">
      <dsp:nvSpPr>
        <dsp:cNvPr id="0" name=""/>
        <dsp:cNvSpPr/>
      </dsp:nvSpPr>
      <dsp:spPr>
        <a:xfrm>
          <a:off x="4018" y="1693077"/>
          <a:ext cx="3737074" cy="1139807"/>
        </a:xfrm>
        <a:prstGeom prst="rect">
          <a:avLst/>
        </a:prstGeom>
        <a:solidFill>
          <a:srgbClr val="B7AA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Violence against women</a:t>
          </a:r>
          <a:endParaRPr lang="en-GB" sz="3600" kern="1200" dirty="0"/>
        </a:p>
      </dsp:txBody>
      <dsp:txXfrm>
        <a:off x="4018" y="1693077"/>
        <a:ext cx="3737074" cy="1139807"/>
      </dsp:txXfrm>
    </dsp:sp>
    <dsp:sp modelId="{5BDD85D6-B0F2-4252-A2FF-026715ED7262}">
      <dsp:nvSpPr>
        <dsp:cNvPr id="0" name=""/>
        <dsp:cNvSpPr/>
      </dsp:nvSpPr>
      <dsp:spPr>
        <a:xfrm>
          <a:off x="4488507" y="889606"/>
          <a:ext cx="3737074" cy="1139807"/>
        </a:xfrm>
        <a:prstGeom prst="rect">
          <a:avLst/>
        </a:prstGeom>
        <a:solidFill>
          <a:srgbClr val="B7AA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Lifetime violence </a:t>
          </a:r>
          <a:br>
            <a:rPr lang="en-GB" sz="3200" kern="1200" dirty="0" smtClean="0"/>
          </a:br>
          <a:r>
            <a:rPr lang="en-GB" sz="3200" kern="1200" dirty="0" smtClean="0"/>
            <a:t>(age 15+)</a:t>
          </a:r>
          <a:endParaRPr lang="en-GB" sz="3200" kern="1200" dirty="0"/>
        </a:p>
      </dsp:txBody>
      <dsp:txXfrm>
        <a:off x="4488507" y="889606"/>
        <a:ext cx="3737074" cy="1139807"/>
      </dsp:txXfrm>
    </dsp:sp>
    <dsp:sp modelId="{CAB28773-03F3-435D-B3F2-DE7DCF73DD22}">
      <dsp:nvSpPr>
        <dsp:cNvPr id="0" name=""/>
        <dsp:cNvSpPr/>
      </dsp:nvSpPr>
      <dsp:spPr>
        <a:xfrm>
          <a:off x="4488507" y="2496548"/>
          <a:ext cx="3737074" cy="1139807"/>
        </a:xfrm>
        <a:prstGeom prst="rect">
          <a:avLst/>
        </a:prstGeom>
        <a:solidFill>
          <a:srgbClr val="B7AA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Violence in the past 12 months</a:t>
          </a:r>
          <a:endParaRPr lang="en-GB" sz="3200" kern="1200" dirty="0"/>
        </a:p>
      </dsp:txBody>
      <dsp:txXfrm>
        <a:off x="4488507" y="2496548"/>
        <a:ext cx="3737074" cy="113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0.05001</cdr:x>
      <cdr:y>0.77358</cdr:y>
    </cdr:from>
    <cdr:to>
      <cdr:x>0.08</cdr:x>
      <cdr:y>0.83449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60040" y="2952328"/>
          <a:ext cx="215992" cy="23244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600" b="0" dirty="0">
              <a:latin typeface="Myriad Pro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0.09001</cdr:x>
      <cdr:y>0.84009</cdr:y>
    </cdr:from>
    <cdr:to>
      <cdr:x>0.12737</cdr:x>
      <cdr:y>0.91336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3024336"/>
          <a:ext cx="268992" cy="26377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600" b="0" dirty="0">
              <a:latin typeface="Myriad Pro" pitchFamily="34" charset="0"/>
            </a:rPr>
            <a:t>1</a:t>
          </a:r>
          <a:endParaRPr lang="en-GB" sz="1000" b="0" dirty="0">
            <a:latin typeface="Myriad Pro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0.05032</cdr:x>
      <cdr:y>0.78697</cdr:y>
    </cdr:from>
    <cdr:to>
      <cdr:x>0.08768</cdr:x>
      <cdr:y>0.86024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07947" y="1841507"/>
          <a:ext cx="228643" cy="17145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000" b="0">
              <a:latin typeface="Myriad Pro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0.06433</cdr:x>
      <cdr:y>0.77882</cdr:y>
    </cdr:from>
    <cdr:to>
      <cdr:x>0.10169</cdr:x>
      <cdr:y>0.85209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93700" y="1822450"/>
          <a:ext cx="228643" cy="17145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000" b="0">
              <a:latin typeface="Myriad Pro" pitchFamily="34" charset="0"/>
            </a:rPr>
            <a:t>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0.05655</cdr:x>
      <cdr:y>0.74922</cdr:y>
    </cdr:from>
    <cdr:to>
      <cdr:x>0.09391</cdr:x>
      <cdr:y>0.82249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46075" y="1483448"/>
          <a:ext cx="228643" cy="1450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000" b="0">
              <a:latin typeface="Myriad Pro" pitchFamily="34" charset="0"/>
            </a:rPr>
            <a:t>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0.05208</cdr:x>
      <cdr:y>0.76364</cdr:y>
    </cdr:from>
    <cdr:to>
      <cdr:x>0.08944</cdr:x>
      <cdr:y>0.83691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60040" y="3024336"/>
          <a:ext cx="258261" cy="29018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000" b="0" dirty="0">
              <a:latin typeface="Myriad Pro" pitchFamily="34" charset="0"/>
            </a:rPr>
            <a:t>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EBE0A-F5D3-48A1-AEF6-B36474CEF4BA}" type="datetimeFigureOut">
              <a:rPr lang="en-GB" smtClean="0"/>
              <a:pPr/>
              <a:t>07/12/2015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A2FE-0EA5-42DB-8B3E-FA5940B58B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84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7F821-411F-4333-A851-6F8B41459F4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4805-69BE-4039-AF61-83F00240AB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2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49300"/>
            <a:ext cx="4999037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 smtClean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97F26-FFE4-4B1E-BA72-D5906B9A8EF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9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FFD934-8F6D-4B1C-A109-A9E639E1E09C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4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aseline="0" dirty="0" smtClean="0">
              <a:solidFill>
                <a:srgbClr val="FF0000"/>
              </a:solidFill>
            </a:endParaRPr>
          </a:p>
          <a:p>
            <a:pPr lvl="1"/>
            <a:endParaRPr lang="en-GB" sz="2800" b="0" dirty="0" smtClean="0">
              <a:solidFill>
                <a:prstClr val="black"/>
              </a:solidFill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FFD934-8F6D-4B1C-A109-A9E639E1E09C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5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FFD934-8F6D-4B1C-A109-A9E639E1E09C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6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FFD934-8F6D-4B1C-A109-A9E639E1E09C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44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B1AC6-9D06-45DB-B966-8D49047C528A}" type="slidenum">
              <a:rPr lang="en-GB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49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DA98-AF78-49E9-92B9-BF1719F1877C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69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9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9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8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_trad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_trad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4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00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2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4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Myriad Pro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FDBE-75C0-420C-ACF8-088A27F3F24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30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" b="1" dirty="0" smtClean="0">
              <a:solidFill>
                <a:schemeClr val="accent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" dirty="0" smtClean="0"/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92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="0" baseline="0" dirty="0" smtClean="0">
              <a:latin typeface="Myriad Pro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 smtClean="0">
              <a:effectLst/>
            </a:endParaRPr>
          </a:p>
          <a:p>
            <a:pPr eaLnBrk="1" hangingPunct="1">
              <a:spcBef>
                <a:spcPct val="0"/>
              </a:spcBef>
            </a:pPr>
            <a:endParaRPr lang="en-GB" b="0" baseline="0" dirty="0" smtClean="0">
              <a:latin typeface="Myriad Pro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b="0" dirty="0" smtClean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2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FFD934-8F6D-4B1C-A109-A9E639E1E09C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67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5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0563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5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4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9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4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 w="10541" cmpd="sng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Arial" panose="020B0604020202020204" pitchFamily="34" charset="0"/>
            </a:endParaRPr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32A15-842D-463D-81D5-8680FC9F8BA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6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10C8-C27F-4C6A-8EA6-60B105D5AF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9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87B431-535A-41E2-A49D-EE0EAF8A0248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0F3FA-63E8-4E40-9CE4-865EBFF31886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9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211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39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DA02-B5A8-48EE-B42A-937AC11B3EF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6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F69-279F-4A54-9605-9F7331E15D6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454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5EDB-DCBA-4693-B073-30EEAE1F7D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762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67E2-9535-413B-AA00-BA9BAA4BC46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83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D756-5661-43DE-8253-0C543598E3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59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055E-5B7B-4E30-89F4-095EB86FBD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372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B04-E9FB-41D2-A830-E2C7396944E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71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0E2C-34BF-46A2-9EB6-86F7207778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A703-9E21-49F7-9B8F-217BB0B0D304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166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B398-FD81-4E77-88AA-0155C0CF0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212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09A-A417-43C9-B6FA-9738B430A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6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802D-A20E-4848-AB04-4C85A4F8C1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85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6A7-D6BD-4D8C-947A-42D55F7B8E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966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A703-9E21-49F7-9B8F-217BB0B0D304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16688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B398-FD81-4E77-88AA-0155C0CF0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686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C709-9823-4FEC-B5E3-3917787DF86C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0E46-BAA5-4012-8452-045EF18D5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922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F100-0BD6-403E-8812-F30B9D56B112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9790-FC64-4EF0-B838-891A7AC5F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7721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E6CC-918E-498B-8017-8DD877FF1B14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CDFA-7D73-4231-9406-4FF670B4F2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0784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46D5-1CAF-4369-88B2-8E72B7EFD607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57A1-DB1F-4605-AF8E-489DB4E31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99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B337-C903-4AAA-A922-7BBBA74147AD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3444-A80A-4ACE-9F69-676299CFD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2915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D0A2-E43C-41E6-AD62-6854EB127D42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6430-7791-4170-A785-0C25B253B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9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C709-9823-4FEC-B5E3-3917787DF86C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0E46-BAA5-4012-8452-045EF18D5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161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5C25-FEB2-4168-A238-537B72267044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80E8-948B-434B-BF65-2AD741CCA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3473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2EBD-53CF-4CD2-A704-B7495CA6FD49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48E4-ED48-4490-820B-FB2CF1F76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5360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901-66E1-4CAF-9E35-2391FE22222B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FA02-97D6-4DEA-853D-A1C7C3066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7136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14DF-7D56-4D20-8344-B4781523E8B6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16688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2916239" y="6453189"/>
            <a:ext cx="3311525" cy="4318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1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F100-0BD6-403E-8812-F30B9D56B112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9790-FC64-4EF0-B838-891A7AC5F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4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E6CC-918E-498B-8017-8DD877FF1B14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CDFA-7D73-4231-9406-4FF670B4F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7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46D5-1CAF-4369-88B2-8E72B7EFD607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57A1-DB1F-4605-AF8E-489DB4E31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B337-C903-4AAA-A922-7BBBA74147AD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3444-A80A-4ACE-9F69-676299CFD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2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D0A2-E43C-41E6-AD62-6854EB127D42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6430-7791-4170-A785-0C25B253B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6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5C25-FEB2-4168-A238-537B72267044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80E8-948B-434B-BF65-2AD741CC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4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2EBD-53CF-4CD2-A704-B7495CA6FD49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48E4-ED48-4490-820B-FB2CF1F7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46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E698E-1A80-4562-972F-0D3A857F9D14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1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901-66E1-4CAF-9E35-2391FE22222B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FA02-97D6-4DEA-853D-A1C7C306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28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14DF-7D56-4D20-8344-B4781523E8B6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166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2916238" y="6453188"/>
            <a:ext cx="3311525" cy="4318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01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395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0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57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14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3770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656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EF-9D81-4A3D-AB17-EF5C29B8FC0D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703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32222-C07E-465F-B6BD-B0A6F6086B2D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0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412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4992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3650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DAFD14-9A58-45A3-AB18-E2C5CDC65320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238E7A1-35A1-4629-B81B-FC76422359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C5B465-D8D6-44AD-9D84-16424DDC1C5D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03D5F4-1910-4ABE-8B23-687290BE5A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122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F10BA7-781F-411C-8F3B-11DC1B2FCFE4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9B5EE4E-611C-4D57-985F-5BD565C662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095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6388F8-B58D-43CE-A50F-6982EA7B3317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84E1C4-83F2-4286-B1FE-7781C3F867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7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587BAB-26DF-4ED0-8706-E021E89F5F31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C31BA6-845B-4DF6-BD7F-8D0526E602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43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94C4DB-E427-406F-B9E6-FFBF969C9A18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E4B815-184D-4455-A3B1-835C8629A1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229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EE33E7-7C7A-45AD-9482-A0A8A85B617A}" type="datetime1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A8F429-8051-439E-828D-B29FD25D0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0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CD08B-5B97-45A2-9FDD-6B3FFE6B82E1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6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614DA60-356C-4298-B400-BC8C21AAB428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41AD20-B231-4A34-A1DC-CC78B638EE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500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2283B9-8153-4689-B9B5-FC6AA9072367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50273C-BC23-4E4A-8C8C-09305065CF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06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586FF3-6300-49EA-8D14-87F911B59520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2CD9EB-369C-48D1-8916-5A0F6FE83F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51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C094122-65FB-49DC-9B58-8D420DCEFEE4}" type="datetime1">
              <a:rPr lang="en-GB"/>
              <a:pPr>
                <a:defRPr/>
              </a:pPr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7625E3-B030-492E-9719-73F4970682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977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0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0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6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2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C01A4-F4D5-4D8F-8FB6-1317FE23B3D0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6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2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1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4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5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40CFEF-9D81-4A3D-AB17-EF5C29B8FC0D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76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9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7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7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8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73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EC7-EEEC-6E40-A099-A6627F95B46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1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A4DA-4140-B948-BC4B-A582B2C3B33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2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521E-30C7-B847-A253-557BB6850F0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35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CFF3-5A1F-4A4A-9C6C-B4D4DAFBAE6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0CDC-C2DE-4E93-9247-B6477D29B0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112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18554-B87C-40D9-A564-DB4B6B2385C1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3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68DD-A46F-4BC3-8A04-9D66D2FCF93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406A-9653-4A77-8FCB-D63ADF30F8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9542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C30D-3DD1-4028-B66B-8A98CBD1D0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7C5A-B60A-4A8E-B7A4-F3991AF370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444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681B-0740-40C5-83A2-75F066CCA03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5D19-8B49-429C-96B9-3F64292FF4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9365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1311-B3F7-4A94-AFE9-99D4E720661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2C27-43E9-4C60-B04D-8265BF9B0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8059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0EE4-0128-46AE-AED7-420B4625416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4E7B-418A-4C73-9483-6E3B369A45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23228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CF3F-7255-43FB-8F6A-7F6588E6D67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32A7-A5AF-4E59-9A59-A6FE763A5D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53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153B-80FA-4702-B7EB-E2A5FF5240D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64FB-0474-4CE3-B427-0E4F83B36C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4700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579E-CC31-44AF-BDB5-D12DDE32F09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91D1-7715-43CD-AE14-8709FA39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79721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51EA-B0EB-4014-953E-6821C54DD00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5666-FD11-44B1-938E-6FF2835B3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37539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F8FE-3A0C-4149-96FF-CDC5E955465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8535-3476-4CB0-8ED1-B237D70252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474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69192-B5E2-4749-8E72-BBD582B6BA68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5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48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493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56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2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07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36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06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73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F43F-FCEE-4DC7-A78B-580B1AAF11F4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6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36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10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352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461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9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542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8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68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700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138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D488-660A-4C7D-955D-D5B80A7253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700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4928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6637579-C1CA-4F4A-816E-080D8E31C597}" type="datetime1">
              <a:rPr lang="en-US" smtClean="0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DF75E8-B716-4C67-BF67-E89134321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6"/>
            <a:ext cx="2895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6969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700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6637579-C1CA-4F4A-816E-080D8E31C597}" type="datetime1">
              <a:rPr lang="en-US" smtClean="0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DF75E8-B716-4C67-BF67-E89134321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6969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61FF0-8058-486E-B36A-7D08F3045DAA}" type="datetime1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1D98E-3878-4A6D-AAE3-397F93D9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78796-D1CF-4D5B-8298-BA48C26C6EAB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E8E7C-1AB1-414A-8F5F-822CFD3D17F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C4DB-0A6A-F54C-A0B1-D57BF5EADBC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67D1-5834-5A48-8E74-03298C2B0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227D-A791-EE4C-9D01-189AA8F5E4A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FB4A-858C-BC4E-A722-EE1F0AEF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61D9720-471D-BA45-8EC3-78FCB8D5923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xx/2014 [title webinar], [DD] [MMM]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CC8604-6495-4927-B94D-DE64E4843F1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5BB765-02DE-4766-BAB4-40FE94D360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3E70-D06C-4D9D-BD92-D6A8AF062C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CA64-940A-483B-B772-9045B2956B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eige.europa.eu/gender-based-violence/administrative-data-sources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6.gif"/><Relationship Id="rId5" Type="http://schemas.openxmlformats.org/officeDocument/2006/relationships/hyperlink" Target="http://eige.europa.eu/gender-based-violence/administrative-data-sources/search" TargetMode="External"/><Relationship Id="rId4" Type="http://schemas.openxmlformats.org/officeDocument/2006/relationships/hyperlink" Target="http://eige.europa.eu/gender-based-violence/administrative-data-sources/country/334" TargetMode="Externa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emf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2060848"/>
            <a:ext cx="5112568" cy="259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4400" dirty="0" smtClean="0">
                <a:solidFill>
                  <a:srgbClr val="FFFFFF"/>
                </a:solidFill>
                <a:latin typeface="Myriad Pro" pitchFamily="34" charset="0"/>
              </a:rPr>
              <a:t>EIGE´s work on </a:t>
            </a:r>
            <a:r>
              <a:rPr lang="en-GB" sz="4400" b="1" dirty="0" smtClean="0">
                <a:solidFill>
                  <a:srgbClr val="FFFFFF"/>
                </a:solidFill>
                <a:latin typeface="Myriad Pro" pitchFamily="34" charset="0"/>
              </a:rPr>
              <a:t>Violence against women</a:t>
            </a:r>
            <a:r>
              <a:rPr lang="lt-LT" sz="4400" b="1" dirty="0" smtClean="0">
                <a:solidFill>
                  <a:srgbClr val="FFFFFF"/>
                </a:solidFill>
                <a:latin typeface="Myriad Pro" pitchFamily="34" charset="0"/>
              </a:rPr>
              <a:t>: </a:t>
            </a:r>
            <a:r>
              <a:rPr lang="en-GB" sz="4400" b="1" dirty="0" smtClean="0">
                <a:solidFill>
                  <a:srgbClr val="FFFFFF"/>
                </a:solidFill>
                <a:latin typeface="Myriad Pro" pitchFamily="34" charset="0"/>
              </a:rPr>
              <a:t>tools for decision</a:t>
            </a:r>
            <a:r>
              <a:rPr lang="en-GB" sz="4400" b="1" dirty="0">
                <a:solidFill>
                  <a:srgbClr val="FFFFFF"/>
                </a:solidFill>
                <a:latin typeface="Myriad Pro" pitchFamily="34" charset="0"/>
              </a:rPr>
              <a:t> </a:t>
            </a:r>
            <a:r>
              <a:rPr lang="en-GB" sz="4400" b="1" dirty="0" smtClean="0">
                <a:solidFill>
                  <a:srgbClr val="FFFFFF"/>
                </a:solidFill>
                <a:latin typeface="Myriad Pro" pitchFamily="34" charset="0"/>
              </a:rPr>
              <a:t>makers</a:t>
            </a:r>
            <a:endParaRPr lang="en-GB" sz="5400" b="1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1206"/>
            <a:ext cx="2736304" cy="24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23486" y="5733256"/>
            <a:ext cx="254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Helsinki, 11 December 2015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EIGE_EN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53826"/>
            <a:ext cx="1263948" cy="126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86970" y="1814696"/>
            <a:ext cx="3556992" cy="3399279"/>
          </a:xfrm>
          <a:prstGeom prst="ellipse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600" b="1" kern="0" dirty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EIGE’s WORK ON GENDER-BASED VIOLENCE: </a:t>
            </a:r>
            <a:r>
              <a:rPr lang="en-GB" sz="1600" b="1" kern="0" dirty="0" smtClean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data collection, </a:t>
            </a:r>
            <a:r>
              <a:rPr lang="en-GB" sz="1600" b="1" kern="0" dirty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research, </a:t>
            </a:r>
            <a:r>
              <a:rPr lang="en-GB" sz="1600" b="1" kern="0" dirty="0" smtClean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methods &amp; tools, good </a:t>
            </a:r>
            <a:r>
              <a:rPr lang="en-GB" sz="1600" b="1" kern="0" dirty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practices, awareness </a:t>
            </a:r>
            <a:r>
              <a:rPr lang="en-GB" sz="1600" b="1" kern="0" dirty="0" smtClean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raising, databases</a:t>
            </a:r>
            <a:endParaRPr lang="en-GB" sz="1100" kern="0" dirty="0">
              <a:solidFill>
                <a:sysClr val="window" lastClr="FFFFFF"/>
              </a:solidFill>
              <a:latin typeface="Myriad Pro" panose="020B0503030403020204" pitchFamily="34" charset="0"/>
              <a:ea typeface="Calibri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67035" y="1295400"/>
            <a:ext cx="1724713" cy="1584176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400" b="1" kern="0" dirty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FEMALE GENITAL MUTILATION</a:t>
            </a:r>
          </a:p>
        </p:txBody>
      </p:sp>
      <p:sp>
        <p:nvSpPr>
          <p:cNvPr id="8" name="Oval 7"/>
          <p:cNvSpPr/>
          <p:nvPr/>
        </p:nvSpPr>
        <p:spPr>
          <a:xfrm>
            <a:off x="6189654" y="1361865"/>
            <a:ext cx="1887546" cy="1773221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15000"/>
              </a:lnSpc>
              <a:spcAft>
                <a:spcPts val="1000"/>
              </a:spcAft>
            </a:pPr>
            <a:r>
              <a:rPr lang="en-GB" sz="1400" b="1" kern="0" dirty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SEXUAL VIOLENCE</a:t>
            </a:r>
          </a:p>
        </p:txBody>
      </p:sp>
      <p:sp>
        <p:nvSpPr>
          <p:cNvPr id="9" name="Oval 8"/>
          <p:cNvSpPr/>
          <p:nvPr/>
        </p:nvSpPr>
        <p:spPr>
          <a:xfrm>
            <a:off x="5181601" y="5065957"/>
            <a:ext cx="1501038" cy="1438628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15000"/>
              </a:lnSpc>
              <a:spcAft>
                <a:spcPts val="1000"/>
              </a:spcAft>
            </a:pPr>
            <a:r>
              <a:rPr lang="en-GB" sz="1400" b="1" kern="0" dirty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DOMESTIC VIOLENCE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962555" y="4261752"/>
          <a:ext cx="1796445" cy="152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7436" y="4262543"/>
            <a:ext cx="1619939" cy="15234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Administrative sources of data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2979543"/>
            <a:ext cx="2467841" cy="10695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  <a:latin typeface="Myriad Pro" panose="020B0503030403020204" pitchFamily="34" charset="0"/>
              </a:rPr>
              <a:t>Costs of violence</a:t>
            </a:r>
            <a:endParaRPr lang="en-GB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70" y="586732"/>
            <a:ext cx="25669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 descr="EIGE_EN (1)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780984" y="201696"/>
            <a:ext cx="1501038" cy="14386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15000"/>
              </a:lnSpc>
              <a:spcAft>
                <a:spcPts val="1000"/>
              </a:spcAft>
            </a:pPr>
            <a:r>
              <a:rPr lang="en-GB" sz="1400" b="1" kern="0" dirty="0" smtClean="0">
                <a:solidFill>
                  <a:sysClr val="window" lastClr="FFFFFF"/>
                </a:solidFill>
                <a:latin typeface="Myriad Pro" panose="020B0503030403020204" pitchFamily="34" charset="0"/>
                <a:ea typeface="Calibri"/>
                <a:cs typeface="Times New Roman"/>
              </a:rPr>
              <a:t>FGM risk estimation</a:t>
            </a:r>
            <a:endParaRPr lang="en-GB" sz="1400" b="1" kern="0" dirty="0">
              <a:solidFill>
                <a:sysClr val="window" lastClr="FFFFFF"/>
              </a:solidFill>
              <a:latin typeface="Myriad Pro" panose="020B0503030403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0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EU Fla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12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5" y="2895600"/>
            <a:ext cx="36290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0524" y="769083"/>
            <a:ext cx="8296275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Estimating  the </a:t>
            </a: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costs </a:t>
            </a:r>
            <a:r>
              <a:rPr lang="en-GB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br>
              <a:rPr lang="en-GB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gender-based </a:t>
            </a: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violence in the European Union</a:t>
            </a:r>
            <a:r>
              <a:rPr lang="en-GB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5400" b="1" dirty="0"/>
              <a:t/>
            </a:r>
            <a:br>
              <a:rPr lang="en-GB" sz="5400" b="1" dirty="0"/>
            </a:b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254908" y="2209800"/>
            <a:ext cx="4736691" cy="3505200"/>
          </a:xfrm>
        </p:spPr>
        <p:txBody>
          <a:bodyPr/>
          <a:lstStyle/>
          <a:p>
            <a:r>
              <a:rPr lang="en-GB" b="1" dirty="0">
                <a:latin typeface="Myriad Pro"/>
                <a:ea typeface="Calibri"/>
                <a:cs typeface="Times New Roman"/>
              </a:rPr>
              <a:t/>
            </a:r>
            <a:br>
              <a:rPr lang="en-GB" b="1" dirty="0">
                <a:latin typeface="Myriad Pro"/>
                <a:ea typeface="Calibri"/>
                <a:cs typeface="Times New Roman"/>
              </a:rPr>
            </a:b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EU Fla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12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38" y="1524000"/>
            <a:ext cx="7599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prstClr val="black"/>
              </a:solidFill>
            </a:endParaRPr>
          </a:p>
          <a:p>
            <a:pPr marL="800100" lvl="1" indent="-342900">
              <a:buFontTx/>
              <a:buAutoNum type="arabicPeriod"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Types of costs</a:t>
            </a:r>
            <a:endParaRPr lang="en-GB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4638" y="1500051"/>
            <a:ext cx="2043304" cy="17003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Lost economic output</a:t>
            </a:r>
            <a:endParaRPr lang="en-GB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1279582"/>
            <a:ext cx="3421200" cy="240197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Services</a:t>
            </a:r>
            <a:endParaRPr lang="en-GB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95200" y="1828800"/>
            <a:ext cx="1639200" cy="1295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Personal costs</a:t>
            </a:r>
            <a:endParaRPr lang="en-GB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4495800"/>
            <a:ext cx="1440000" cy="144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Specialised services</a:t>
            </a:r>
            <a:endParaRPr lang="en-GB" sz="1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3000" y="4495800"/>
            <a:ext cx="1440000" cy="144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services</a:t>
            </a:r>
            <a:endParaRPr lang="en-GB" sz="1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95200" y="4495800"/>
            <a:ext cx="1440000" cy="144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Legal services</a:t>
            </a:r>
            <a:endParaRPr lang="en-GB" sz="1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175" y="4495800"/>
            <a:ext cx="1497057" cy="14671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welfare</a:t>
            </a:r>
            <a:endParaRPr lang="en-GB" sz="1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28800" y="3224349"/>
            <a:ext cx="1447800" cy="1042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90632" y="3681552"/>
            <a:ext cx="171768" cy="585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3224349"/>
            <a:ext cx="1066800" cy="1042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81600" y="3705501"/>
            <a:ext cx="152400" cy="637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EU Fla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12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0" y="1828800"/>
            <a:ext cx="9144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Economic </a:t>
            </a:r>
            <a:r>
              <a:rPr lang="en-GB" sz="4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costs </a:t>
            </a:r>
            <a:r>
              <a:rPr lang="en-GB" sz="40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GB" sz="4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VAW</a:t>
            </a:r>
            <a:br>
              <a:rPr lang="en-GB" sz="4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44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225 </a:t>
            </a:r>
            <a:r>
              <a:rPr lang="en-GB" sz="4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billion </a:t>
            </a:r>
            <a:r>
              <a:rPr lang="en-GB" sz="44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EUR</a:t>
            </a:r>
          </a:p>
          <a:p>
            <a:pPr algn="ctr"/>
            <a:endParaRPr lang="en-GB" sz="20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ctr">
              <a:spcBef>
                <a:spcPts val="600"/>
              </a:spcBef>
            </a:pPr>
            <a:r>
              <a:rPr lang="en-GB" sz="40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Economic costs of </a:t>
            </a:r>
            <a:r>
              <a:rPr lang="en-GB" sz="4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IPVAW </a:t>
            </a:r>
          </a:p>
          <a:p>
            <a:pPr lvl="1" algn="ctr">
              <a:spcBef>
                <a:spcPts val="600"/>
              </a:spcBef>
            </a:pPr>
            <a:r>
              <a:rPr lang="en-GB" sz="44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</a:t>
            </a:r>
            <a:r>
              <a:rPr lang="en-GB" sz="4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billion EUR 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EU Fla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12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76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>
              <a:spcBef>
                <a:spcPts val="600"/>
              </a:spcBef>
              <a:buFont typeface="Wingdings"/>
              <a:buChar char="à"/>
            </a:pPr>
            <a:r>
              <a:rPr lang="en-GB" sz="3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</a:t>
            </a:r>
            <a:r>
              <a:rPr lang="en-GB" sz="3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prevention efforts</a:t>
            </a:r>
            <a:r>
              <a:rPr lang="en-GB" sz="3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36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GB" sz="3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3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R</a:t>
            </a:r>
            <a:r>
              <a:rPr lang="en-GB" sz="3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educe </a:t>
            </a:r>
            <a:r>
              <a:rPr lang="en-GB" sz="360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GBV </a:t>
            </a:r>
          </a:p>
          <a:p>
            <a:pPr lvl="1">
              <a:spcBef>
                <a:spcPts val="600"/>
              </a:spcBef>
            </a:pPr>
            <a:endParaRPr lang="en-GB" sz="36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GB" sz="3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Better for individuals, society and economy</a:t>
            </a:r>
            <a:endParaRPr lang="en-GB" sz="44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47800" y="457200"/>
            <a:ext cx="7249344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GB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Specialised services </a:t>
            </a:r>
            <a:r>
              <a:rPr lang="en-GB" sz="28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for victims of DV, including counselling and shelters are </a:t>
            </a:r>
            <a:r>
              <a:rPr lang="en-GB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insufficient and unequally distributed</a:t>
            </a:r>
            <a:r>
              <a:rPr lang="en-GB" sz="28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 in and among MS</a:t>
            </a:r>
          </a:p>
        </p:txBody>
      </p:sp>
      <p:sp>
        <p:nvSpPr>
          <p:cNvPr id="14" name="Rectangle 3"/>
          <p:cNvSpPr/>
          <p:nvPr/>
        </p:nvSpPr>
        <p:spPr>
          <a:xfrm>
            <a:off x="1143000" y="3505200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2400" b="1" i="1" dirty="0" smtClean="0">
                <a:solidFill>
                  <a:srgbClr val="558ED5"/>
                </a:solidFill>
              </a:rPr>
              <a:t>Scope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counselling centres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emergency services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Hotlines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women’s shelters/crisis centres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legal advice for victims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health protocols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publicly available information</a:t>
            </a:r>
          </a:p>
          <a:p>
            <a:pPr marL="342900" indent="-342900">
              <a:buFont typeface="Arial"/>
              <a:buChar char="•"/>
            </a:pPr>
            <a:endParaRPr lang="en-GB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38200" y="26302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dirty="0" smtClean="0">
                <a:solidFill>
                  <a:prstClr val="black"/>
                </a:solidFill>
              </a:rPr>
              <a:t>“</a:t>
            </a:r>
            <a:r>
              <a:rPr lang="en-GB" i="1" dirty="0" smtClean="0">
                <a:solidFill>
                  <a:prstClr val="black"/>
                </a:solidFill>
              </a:rPr>
              <a:t>Review of the implementation of the Beijing Platform for Action in the EU Member States: violence against women – victim support</a:t>
            </a:r>
            <a:r>
              <a:rPr lang="en-GB" dirty="0" smtClean="0">
                <a:solidFill>
                  <a:prstClr val="black"/>
                </a:solidFill>
              </a:rPr>
              <a:t>”</a:t>
            </a:r>
          </a:p>
        </p:txBody>
      </p:sp>
      <p:pic>
        <p:nvPicPr>
          <p:cNvPr id="20" name="Picture 11" descr="C:\Users\bystrmo\Desktop\vilence_repor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1524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00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GB" i="1" dirty="0" smtClean="0">
                <a:solidFill>
                  <a:schemeClr val="bg1"/>
                </a:solidFill>
                <a:latin typeface="+mj-lt"/>
              </a:rPr>
              <a:t>Collection </a:t>
            </a:r>
            <a:r>
              <a:rPr lang="en-GB" i="1" dirty="0">
                <a:solidFill>
                  <a:schemeClr val="bg1"/>
                </a:solidFill>
                <a:latin typeface="+mj-lt"/>
              </a:rPr>
              <a:t>of methods, tools and good practices in the field of domestic violence (as described by area D of Beijing Platform for Action</a:t>
            </a:r>
            <a:r>
              <a:rPr lang="en-GB" i="1" dirty="0" smtClean="0">
                <a:solidFill>
                  <a:schemeClr val="bg1"/>
                </a:solidFill>
                <a:latin typeface="+mj-lt"/>
              </a:rPr>
              <a:t>)”</a:t>
            </a:r>
            <a:endParaRPr lang="en-GB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GB" sz="2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91951" y="3545036"/>
            <a:ext cx="8208143" cy="2188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2400" dirty="0" smtClean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753" y="4584372"/>
            <a:ext cx="1828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+mj-lt"/>
              </a:rPr>
              <a:t>Training programs</a:t>
            </a:r>
            <a:endParaRPr lang="en-GB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4580018"/>
            <a:ext cx="1981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+mj-lt"/>
              </a:rPr>
              <a:t>V</a:t>
            </a:r>
            <a:r>
              <a:rPr lang="en-GB" sz="2200" dirty="0" smtClean="0">
                <a:solidFill>
                  <a:schemeClr val="bg1"/>
                </a:solidFill>
                <a:latin typeface="+mj-lt"/>
              </a:rPr>
              <a:t>ictims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’ support programs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167" y="4580018"/>
            <a:ext cx="1889694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GB" sz="2200" dirty="0" smtClean="0">
                <a:solidFill>
                  <a:schemeClr val="bg1"/>
                </a:solidFill>
                <a:latin typeface="+mj-lt"/>
              </a:rPr>
              <a:t>wareness 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raising campaign materials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4075" y="2438400"/>
            <a:ext cx="5288247" cy="148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Database of methods and tools in preventing domestic violence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12" name="Picture 12" descr="EIGE_EN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Myriad Pro" pitchFamily="34" charset="0"/>
              </a:rPr>
              <a:t>Protective measures and criminalisation are in place in most MS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Myriad Pro" pitchFamily="34" charset="0"/>
              </a:rPr>
              <a:t>Legislation lacks a gender-based violence perspective</a:t>
            </a:r>
            <a:endParaRPr lang="en-GB" sz="2200" dirty="0">
              <a:latin typeface="Myriad Pro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Myriad Pro" pitchFamily="34" charset="0"/>
              </a:rPr>
              <a:t>Support </a:t>
            </a:r>
            <a:r>
              <a:rPr lang="en-GB" sz="2200" dirty="0" smtClean="0">
                <a:latin typeface="Myriad Pro" pitchFamily="34" charset="0"/>
              </a:rPr>
              <a:t>and services are still </a:t>
            </a:r>
            <a:r>
              <a:rPr lang="en-GB" sz="2200" dirty="0">
                <a:latin typeface="Myriad Pro" pitchFamily="34" charset="0"/>
              </a:rPr>
              <a:t>weak in </a:t>
            </a:r>
            <a:r>
              <a:rPr lang="en-GB" sz="2200" dirty="0" smtClean="0">
                <a:latin typeface="Myriad Pro" pitchFamily="34" charset="0"/>
              </a:rPr>
              <a:t>parts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200" b="1" dirty="0" smtClean="0">
                <a:solidFill>
                  <a:srgbClr val="8AB19F"/>
                </a:solidFill>
                <a:latin typeface="Myriad Pro" pitchFamily="34" charset="0"/>
              </a:rPr>
              <a:t>Way forward: </a:t>
            </a:r>
            <a:r>
              <a:rPr lang="en-GB" sz="2200" b="1" dirty="0" smtClean="0">
                <a:solidFill>
                  <a:srgbClr val="446459"/>
                </a:solidFill>
                <a:latin typeface="Myriad Pro" pitchFamily="34" charset="0"/>
              </a:rPr>
              <a:t>Ensure </a:t>
            </a:r>
            <a:r>
              <a:rPr lang="en-GB" sz="2200" b="1" dirty="0">
                <a:solidFill>
                  <a:srgbClr val="446459"/>
                </a:solidFill>
                <a:latin typeface="Myriad Pro" pitchFamily="34" charset="0"/>
              </a:rPr>
              <a:t>commitment and resources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Myriad Pro" pitchFamily="34" charset="0"/>
              </a:rPr>
              <a:t>Little attention given to norms, attitudes and stereotypes</a:t>
            </a:r>
            <a:endParaRPr lang="en-GB" sz="2200" dirty="0"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200" b="1" dirty="0" smtClean="0">
                <a:solidFill>
                  <a:srgbClr val="8AB19F"/>
                </a:solidFill>
                <a:latin typeface="Myriad Pro" pitchFamily="34" charset="0"/>
              </a:rPr>
              <a:t>Way forward: </a:t>
            </a:r>
            <a:r>
              <a:rPr lang="en-GB" sz="2200" b="1" dirty="0" smtClean="0">
                <a:solidFill>
                  <a:srgbClr val="446459"/>
                </a:solidFill>
                <a:latin typeface="Myriad Pro" pitchFamily="34" charset="0"/>
              </a:rPr>
              <a:t>Expend </a:t>
            </a:r>
            <a:r>
              <a:rPr lang="en-GB" sz="2200" b="1" dirty="0">
                <a:solidFill>
                  <a:srgbClr val="446459"/>
                </a:solidFill>
                <a:latin typeface="Myriad Pro" pitchFamily="34" charset="0"/>
              </a:rPr>
              <a:t>perspectives on gender-based violence against </a:t>
            </a:r>
            <a:r>
              <a:rPr lang="en-GB" sz="2200" b="1" dirty="0" smtClean="0">
                <a:solidFill>
                  <a:srgbClr val="446459"/>
                </a:solidFill>
                <a:latin typeface="Myriad Pro" pitchFamily="34" charset="0"/>
              </a:rPr>
              <a:t>women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200" b="1" dirty="0" smtClean="0">
              <a:solidFill>
                <a:srgbClr val="446459"/>
              </a:solidFill>
              <a:latin typeface="Myriad Pro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Myriad Pro" pitchFamily="34" charset="0"/>
              </a:rPr>
              <a:t>Causes and consequences still need to be better understood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Myriad Pro" pitchFamily="34" charset="0"/>
              </a:rPr>
              <a:t>Progress with EU comparable data, but challenges remain</a:t>
            </a:r>
            <a:endParaRPr lang="en-GB" sz="2200" dirty="0">
              <a:solidFill>
                <a:srgbClr val="FF0000"/>
              </a:solidFill>
              <a:latin typeface="Myriad Pro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8AB19F"/>
                </a:solidFill>
                <a:latin typeface="Myriad Pro" pitchFamily="34" charset="0"/>
              </a:rPr>
              <a:t>Way forward: </a:t>
            </a:r>
            <a:r>
              <a:rPr lang="en-GB" sz="2200" b="1" dirty="0">
                <a:solidFill>
                  <a:srgbClr val="446459"/>
                </a:solidFill>
                <a:latin typeface="Myriad Pro" pitchFamily="34" charset="0"/>
              </a:rPr>
              <a:t>Drive data collection forward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200" b="1" dirty="0" smtClean="0">
              <a:solidFill>
                <a:srgbClr val="446459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9144000" cy="147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8609013" algn="l"/>
              </a:tabLst>
              <a:defRPr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8609013" algn="l"/>
              </a:tabLst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                    Major challenges to the achievement of strategic objectives of the </a:t>
            </a:r>
            <a:r>
              <a:rPr lang="en-GB" sz="2400" b="1" dirty="0" err="1" smtClean="0">
                <a:solidFill>
                  <a:schemeClr val="bg1"/>
                </a:solidFill>
              </a:rPr>
              <a:t>BPfA</a:t>
            </a:r>
            <a:r>
              <a:rPr lang="en-GB" sz="2400" b="1" dirty="0" smtClean="0">
                <a:solidFill>
                  <a:schemeClr val="bg1"/>
                </a:solidFill>
              </a:rPr>
              <a:t>- </a:t>
            </a:r>
            <a:r>
              <a:rPr lang="en-GB" sz="2400" b="1" dirty="0" smtClean="0">
                <a:solidFill>
                  <a:prstClr val="white"/>
                </a:solidFill>
                <a:latin typeface="Myriad Pro" pitchFamily="34" charset="0"/>
              </a:rPr>
              <a:t>Violence against Women (D)</a:t>
            </a:r>
            <a:endParaRPr lang="en-GB" sz="24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pic>
        <p:nvPicPr>
          <p:cNvPr id="5" name="Picture 2" descr="G:\Operations\Communication_Information\GRAPHICAL-CHART-VISUAL-IDENTITY\Graphics for the focal areas\BPFA\Drawing Bp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96798" cy="12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U Fla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4166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6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228600"/>
            <a:ext cx="914399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Myriad Pro" pitchFamily="34" charset="0"/>
              </a:rPr>
              <a:t>C</a:t>
            </a:r>
            <a:r>
              <a:rPr lang="en-GB" sz="3600" b="1" dirty="0" smtClean="0">
                <a:solidFill>
                  <a:schemeClr val="bg1"/>
                </a:solidFill>
                <a:latin typeface="Myriad Pro" pitchFamily="34" charset="0"/>
              </a:rPr>
              <a:t>omparable data</a:t>
            </a:r>
            <a:r>
              <a:rPr lang="en-GB" sz="3600" dirty="0" smtClean="0">
                <a:solidFill>
                  <a:schemeClr val="bg1"/>
                </a:solidFill>
                <a:latin typeface="Myriad Pro" pitchFamily="34" charset="0"/>
              </a:rPr>
              <a:t> on VAW </a:t>
            </a:r>
            <a:r>
              <a:rPr lang="en-GB" sz="3600" dirty="0" smtClean="0">
                <a:solidFill>
                  <a:prstClr val="white"/>
                </a:solidFill>
                <a:latin typeface="Myriad Pro" pitchFamily="34" charset="0"/>
              </a:rPr>
              <a:t>needed </a:t>
            </a:r>
            <a:r>
              <a:rPr lang="en-GB" sz="3600" dirty="0">
                <a:solidFill>
                  <a:prstClr val="white"/>
                </a:solidFill>
                <a:latin typeface="Myriad Pro" pitchFamily="34" charset="0"/>
              </a:rPr>
              <a:t>for better-informed EU policies</a:t>
            </a:r>
            <a:endParaRPr lang="en-GB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0" cy="4038600"/>
          </a:xfrm>
        </p:spPr>
        <p:txBody>
          <a:bodyPr>
            <a:normAutofit fontScale="77500" lnSpcReduction="20000"/>
          </a:bodyPr>
          <a:lstStyle/>
          <a:p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“There is </a:t>
            </a:r>
            <a:r>
              <a:rPr lang="en-GB" sz="28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no regular and comparable data </a:t>
            </a: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collection on different </a:t>
            </a:r>
            <a:r>
              <a:rPr lang="en-GB" sz="28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types of violence against women in the EU</a:t>
            </a: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which makes it difficult to ascertain the real </a:t>
            </a:r>
            <a:r>
              <a:rPr lang="en-GB" sz="28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extent of the phenomenon</a:t>
            </a: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or to find appropriate </a:t>
            </a:r>
            <a:r>
              <a:rPr lang="en-GB" sz="2800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solutions</a:t>
            </a: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to the problem”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(European Parliament Resolution of 26 November 2009)</a:t>
            </a:r>
          </a:p>
          <a:p>
            <a:pPr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-&gt; to understand the phenomenon, its extension and nature;</a:t>
            </a:r>
          </a:p>
          <a:p>
            <a:pPr algn="ctr"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-&gt; to develop appropriate legislation, policies and services to address gender-based violence.</a:t>
            </a:r>
          </a:p>
          <a:p>
            <a:pPr algn="ctr">
              <a:buNone/>
            </a:pPr>
            <a:endParaRPr lang="en-GB" sz="8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6352543" y="6442428"/>
            <a:ext cx="1891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2">
                    <a:lumMod val="75000"/>
                  </a:schemeClr>
                </a:solidFill>
              </a:rPr>
              <a:t>8 December 2014, EIGE-Brussels</a:t>
            </a:r>
          </a:p>
        </p:txBody>
      </p:sp>
    </p:spTree>
    <p:extLst>
      <p:ext uri="{BB962C8B-B14F-4D97-AF65-F5344CB8AC3E}">
        <p14:creationId xmlns:p14="http://schemas.microsoft.com/office/powerpoint/2010/main" val="29007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en-GB" sz="3200" b="1" kern="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Measuring Violence against Women</a:t>
            </a:r>
            <a:endParaRPr lang="en-GB" sz="3200" b="1" kern="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1" y="1772816"/>
            <a:ext cx="6563522" cy="432731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37323"/>
          </a:xfrm>
          <a:noFill/>
        </p:spPr>
        <p:txBody>
          <a:bodyPr/>
          <a:lstStyle/>
          <a:p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Knowing the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context </a:t>
            </a:r>
            <a:endParaRPr lang="en-GB" dirty="0" smtClean="0">
              <a:solidFill>
                <a:srgbClr val="000090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1619250" algn="l"/>
              </a:tabLst>
            </a:pPr>
            <a:r>
              <a:rPr lang="en-GB" b="1" dirty="0" smtClean="0">
                <a:solidFill>
                  <a:srgbClr val="8C3D98"/>
                </a:solidFill>
              </a:rPr>
              <a:t>	      </a:t>
            </a:r>
            <a:r>
              <a:rPr lang="en-GB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Addressing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VAW</a:t>
            </a:r>
            <a:endParaRPr lang="en-GB" dirty="0" smtClean="0">
              <a:solidFill>
                <a:srgbClr val="000090"/>
              </a:solidFill>
            </a:endParaRPr>
          </a:p>
          <a:p>
            <a:pPr marL="0" indent="0" algn="r">
              <a:lnSpc>
                <a:spcPct val="150000"/>
              </a:lnSpc>
              <a:buNone/>
              <a:tabLst>
                <a:tab pos="4130675" algn="l"/>
              </a:tabLst>
            </a:pPr>
            <a:r>
              <a:rPr lang="en-GB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Tools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for decision makers</a:t>
            </a:r>
            <a:r>
              <a:rPr lang="en-GB" b="1" dirty="0" smtClean="0">
                <a:solidFill>
                  <a:srgbClr val="000090"/>
                </a:solidFill>
              </a:rPr>
              <a:t>…</a:t>
            </a:r>
            <a:endParaRPr lang="en-GB" dirty="0" smtClean="0">
              <a:solidFill>
                <a:srgbClr val="000090"/>
              </a:solidFill>
            </a:endParaRP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-378296" y="-52283"/>
            <a:ext cx="9900592" cy="24928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423791"/>
            <a:ext cx="7128792" cy="1957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600" dirty="0" smtClean="0">
                <a:solidFill>
                  <a:srgbClr val="FFFFFF"/>
                </a:solidFill>
                <a:latin typeface="Myriad Pro" pitchFamily="34" charset="0"/>
              </a:rPr>
              <a:t>In this presentation…</a:t>
            </a:r>
            <a:endParaRPr lang="en-GB" sz="4400" b="1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11" name="Picture 6" descr="EIGE_EN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537652"/>
            <a:ext cx="1263948" cy="126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76" y="274638"/>
            <a:ext cx="7854824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Myriad Pro" panose="020B0503030403020204" pitchFamily="34" charset="0"/>
                <a:cs typeface="Helvetica" panose="020B0604020202020204" pitchFamily="34" charset="0"/>
              </a:rPr>
              <a:t>Administrative </a:t>
            </a:r>
            <a:r>
              <a:rPr lang="en-GB" b="1" dirty="0" smtClean="0">
                <a:solidFill>
                  <a:prstClr val="white"/>
                </a:solidFill>
                <a:latin typeface="Myriad Pro" panose="020B0503030403020204" pitchFamily="34" charset="0"/>
                <a:cs typeface="Helvetica" panose="020B0604020202020204" pitchFamily="34" charset="0"/>
              </a:rPr>
              <a:t>data sources</a:t>
            </a:r>
            <a:endParaRPr lang="en-GB" sz="3600" b="1" dirty="0">
              <a:ln w="10541" cmpd="sng">
                <a:noFill/>
                <a:prstDash val="solid"/>
              </a:ln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9"/>
          <p:cNvGraphicFramePr>
            <a:graphicFrameLocks/>
          </p:cNvGraphicFramePr>
          <p:nvPr>
            <p:extLst/>
          </p:nvPr>
        </p:nvGraphicFramePr>
        <p:xfrm>
          <a:off x="3059832" y="2117576"/>
          <a:ext cx="7416824" cy="440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346684" y="1772816"/>
            <a:ext cx="41533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OBJECTIVE</a:t>
            </a:r>
            <a:endParaRPr lang="en-GB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Map </a:t>
            </a:r>
            <a:r>
              <a:rPr lang="en-GB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key administrative data sources on GBV and statistical products </a:t>
            </a:r>
            <a:r>
              <a:rPr lang="en-GB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in the 28 EU Member States</a:t>
            </a: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Analyse their </a:t>
            </a:r>
            <a:r>
              <a:rPr lang="en-GB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relevance, reliability and quality</a:t>
            </a:r>
            <a:r>
              <a:rPr lang="en-GB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  <a:p>
            <a:pPr>
              <a:buFont typeface="Courier New"/>
              <a:buChar char="o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45460" y="1700808"/>
            <a:ext cx="4441340" cy="70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000" b="1" dirty="0" smtClean="0">
                <a:solidFill>
                  <a:prstClr val="black"/>
                </a:solidFill>
              </a:rPr>
              <a:t>	 </a:t>
            </a:r>
            <a:r>
              <a:rPr lang="en-GB" sz="3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KEY CONCEPTS</a:t>
            </a:r>
            <a:r>
              <a:rPr lang="en-GB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  <a:p>
            <a:pPr>
              <a:buFont typeface="Courier New"/>
              <a:buChar char="o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9" name="Picture 12" descr="EIGE_EN (1)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36" y="1484784"/>
            <a:ext cx="7308304" cy="53785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24134" y="1557116"/>
            <a:ext cx="7252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9632" y="116632"/>
            <a:ext cx="7704856" cy="14401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defRPr/>
            </a:pPr>
            <a:r>
              <a:rPr lang="en-GB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Police and justice </a:t>
            </a:r>
            <a:r>
              <a:rPr lang="en-GB" sz="28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provide the widest coverage of administrative data on gender-based violence, followed by </a:t>
            </a:r>
            <a:r>
              <a:rPr lang="en-GB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social services</a:t>
            </a:r>
            <a:endParaRPr lang="en-GB" sz="28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71600" y="2590800"/>
            <a:ext cx="7010400" cy="3124200"/>
          </a:xfrm>
          <a:prstGeom prst="rect">
            <a:avLst/>
          </a:prstGeom>
          <a:noFill/>
          <a:ln w="127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cs typeface="Arial" panose="020B0604020202020204" pitchFamily="34" charset="0"/>
              </a:rPr>
              <a:t>Online mapping </a:t>
            </a:r>
            <a:r>
              <a:rPr lang="en-GB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cs typeface="Arial" panose="020B0604020202020204" pitchFamily="34" charset="0"/>
              </a:rPr>
              <a:t>tool and databases</a:t>
            </a:r>
            <a:endParaRPr lang="en-GB" sz="3200" b="1" dirty="0">
              <a:ln w="10541" cmpd="sng">
                <a:noFill/>
                <a:prstDash val="solid"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4618856" cy="342900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latin typeface="Arial"/>
                <a:ea typeface="+mj-ea"/>
                <a:cs typeface="Arial" panose="020B0604020202020204" pitchFamily="34" charset="0"/>
                <a:hlinkClick r:id="rId3"/>
              </a:rPr>
              <a:t>EU </a:t>
            </a:r>
            <a:r>
              <a:rPr lang="en-GB" sz="2600" dirty="0" smtClean="0">
                <a:latin typeface="Arial"/>
                <a:ea typeface="+mj-ea"/>
                <a:cs typeface="Arial" panose="020B0604020202020204" pitchFamily="34" charset="0"/>
                <a:hlinkClick r:id="rId3"/>
              </a:rPr>
              <a:t>Map </a:t>
            </a:r>
            <a:endParaRPr lang="en-GB" sz="2600" dirty="0">
              <a:latin typeface="Arial"/>
              <a:ea typeface="+mj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latin typeface="Arial"/>
                <a:ea typeface="+mj-ea"/>
                <a:cs typeface="Arial" panose="020B0604020202020204" pitchFamily="34" charset="0"/>
                <a:hlinkClick r:id="rId4"/>
              </a:rPr>
              <a:t>Country page</a:t>
            </a:r>
            <a:endParaRPr lang="en-GB" sz="2600" dirty="0">
              <a:latin typeface="Arial"/>
              <a:ea typeface="+mj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latin typeface="Arial"/>
                <a:ea typeface="+mj-ea"/>
                <a:cs typeface="Arial" panose="020B0604020202020204" pitchFamily="34" charset="0"/>
                <a:hlinkClick r:id="rId5"/>
              </a:rPr>
              <a:t>Advance search page</a:t>
            </a:r>
            <a:endParaRPr lang="en-GB" sz="2600" dirty="0">
              <a:latin typeface="Arial"/>
              <a:ea typeface="+mj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bg1"/>
                </a:solidFill>
                <a:latin typeface="Arial"/>
                <a:ea typeface="+mj-ea"/>
                <a:cs typeface="Arial" panose="020B0604020202020204" pitchFamily="34" charset="0"/>
              </a:rPr>
              <a:t>Administrative data source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bg1"/>
                </a:solidFill>
                <a:latin typeface="Arial"/>
                <a:ea typeface="+mj-ea"/>
                <a:cs typeface="Arial" panose="020B0604020202020204" pitchFamily="34" charset="0"/>
              </a:rPr>
              <a:t>Statistical </a:t>
            </a:r>
            <a:r>
              <a:rPr lang="en-GB" sz="2600" dirty="0" smtClean="0">
                <a:solidFill>
                  <a:schemeClr val="bg1"/>
                </a:solidFill>
                <a:latin typeface="Arial"/>
                <a:ea typeface="+mj-ea"/>
                <a:cs typeface="Arial" panose="020B0604020202020204" pitchFamily="34" charset="0"/>
              </a:rPr>
              <a:t>product</a:t>
            </a:r>
            <a:endParaRPr lang="en-GB" sz="2600" dirty="0">
              <a:solidFill>
                <a:schemeClr val="bg1"/>
              </a:solidFill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5D2B8-E1E7-4549-BD06-EF07798A7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grpSp>
        <p:nvGrpSpPr>
          <p:cNvPr id="9" name="Agrupar 16"/>
          <p:cNvGrpSpPr/>
          <p:nvPr/>
        </p:nvGrpSpPr>
        <p:grpSpPr>
          <a:xfrm>
            <a:off x="5287542" y="1371600"/>
            <a:ext cx="3353341" cy="3505200"/>
            <a:chOff x="107504" y="116632"/>
            <a:chExt cx="5616624" cy="66093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5616624" cy="6609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ángulo 13"/>
            <p:cNvSpPr/>
            <p:nvPr/>
          </p:nvSpPr>
          <p:spPr>
            <a:xfrm>
              <a:off x="457200" y="4419600"/>
              <a:ext cx="1676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3" name="Rectángulo 14"/>
            <p:cNvSpPr/>
            <p:nvPr/>
          </p:nvSpPr>
          <p:spPr>
            <a:xfrm>
              <a:off x="2667000" y="18288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C:\Users\Peciuju\AppData\Local\Microsoft\Windows\Temporary Internet Files\Content.Outlook\D7RCBPK5\websi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36" y="5257800"/>
            <a:ext cx="55570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EIGE_EN (1)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404664"/>
            <a:ext cx="10513168" cy="1872208"/>
          </a:xfrm>
          <a:prstGeom prst="rect">
            <a:avLst/>
          </a:prstGeom>
          <a:solidFill>
            <a:srgbClr val="8C3D98"/>
          </a:solidFill>
          <a:ln>
            <a:solidFill>
              <a:srgbClr val="8C3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1859" name="Title 1"/>
          <p:cNvSpPr txBox="1">
            <a:spLocks/>
          </p:cNvSpPr>
          <p:nvPr/>
        </p:nvSpPr>
        <p:spPr bwMode="auto">
          <a:xfrm>
            <a:off x="2843808" y="692696"/>
            <a:ext cx="5736371" cy="1273175"/>
          </a:xfrm>
          <a:prstGeom prst="rect">
            <a:avLst/>
          </a:prstGeom>
          <a:solidFill>
            <a:srgbClr val="8C3D98"/>
          </a:solidFill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FFFFFF"/>
                </a:solidFill>
                <a:latin typeface="Myriad Pro" pitchFamily="34" charset="0"/>
              </a:rPr>
              <a:t>The Satellite domain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FFFFFF"/>
                </a:solidFill>
                <a:latin typeface="Myriad Pro" pitchFamily="34" charset="0"/>
              </a:rPr>
              <a:t>Violence against Women </a:t>
            </a:r>
            <a:endParaRPr lang="fr-FR" sz="4000" dirty="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121861" name="Picture 6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00348"/>
            <a:ext cx="1663799" cy="1663058"/>
          </a:xfrm>
          <a:prstGeom prst="rect">
            <a:avLst/>
          </a:prstGeom>
          <a:solidFill>
            <a:srgbClr val="8C3D98"/>
          </a:solidFill>
          <a:ln>
            <a:noFill/>
          </a:ln>
          <a:extLst/>
        </p:spPr>
      </p:pic>
      <p:pic>
        <p:nvPicPr>
          <p:cNvPr id="15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384925"/>
            <a:ext cx="4794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Towards </a:t>
            </a:r>
            <a:r>
              <a:rPr lang="en-GB" b="1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 composite measure of </a:t>
            </a:r>
            <a:endParaRPr lang="en-GB" b="1" kern="0" dirty="0" smtClean="0">
              <a:solidFill>
                <a:srgbClr val="8C3D98"/>
              </a:solidFill>
              <a:latin typeface="Myriad Pro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b="1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Violence </a:t>
            </a:r>
            <a:r>
              <a:rPr lang="en-GB" b="1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against W</a:t>
            </a:r>
            <a:r>
              <a:rPr lang="en-GB" b="1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omen</a:t>
            </a:r>
            <a:endParaRPr lang="en-GB" b="1" kern="0" dirty="0">
              <a:solidFill>
                <a:srgbClr val="8C3D98"/>
              </a:solidFill>
              <a:latin typeface="Myriad Pro" pitchFamily="34" charset="0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mv="urn:schemas-microsoft-com:mac:vml">
      <mp:transition xmlns:mp="http://schemas.microsoft.com/office/mac/powerpoint/2008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6172200"/>
            <a:ext cx="479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600200" y="381000"/>
            <a:ext cx="735516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kern="0" dirty="0" smtClean="0">
                <a:solidFill>
                  <a:srgbClr val="8C3D98"/>
                </a:solidFill>
                <a:latin typeface="Myriad Pro" pitchFamily="34" charset="0"/>
              </a:rPr>
              <a:t>Indicators considered</a:t>
            </a:r>
            <a:endParaRPr lang="en-GB" sz="32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72540"/>
              </p:ext>
            </p:extLst>
          </p:nvPr>
        </p:nvGraphicFramePr>
        <p:xfrm>
          <a:off x="405179" y="1905000"/>
          <a:ext cx="8252008" cy="36804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52008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Physical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partner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since the age of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15</a:t>
                      </a:r>
                      <a:endParaRPr lang="en-GB" sz="2100" b="1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>
                          <a:effectLst/>
                          <a:latin typeface="Myriad Pro" pitchFamily="34" charset="0"/>
                        </a:rPr>
                        <a:t>Sexual</a:t>
                      </a:r>
                      <a:r>
                        <a:rPr lang="en-GB" sz="2100" dirty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>
                          <a:effectLst/>
                          <a:latin typeface="Myriad Pro" pitchFamily="34" charset="0"/>
                        </a:rPr>
                        <a:t>partner</a:t>
                      </a:r>
                      <a:r>
                        <a:rPr lang="en-GB" sz="2100" dirty="0">
                          <a:effectLst/>
                          <a:latin typeface="Myriad Pro" pitchFamily="34" charset="0"/>
                        </a:rPr>
                        <a:t> since the age of </a:t>
                      </a:r>
                      <a:r>
                        <a:rPr lang="en-GB" sz="2100" b="1" dirty="0">
                          <a:effectLst/>
                          <a:latin typeface="Myriad Pro" pitchFamily="34" charset="0"/>
                        </a:rPr>
                        <a:t>15</a:t>
                      </a:r>
                      <a:endParaRPr lang="en-GB" sz="2100" b="1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>
                          <a:effectLst/>
                          <a:latin typeface="Myriad Pro" pitchFamily="34" charset="0"/>
                        </a:rPr>
                        <a:t>Sexual</a:t>
                      </a:r>
                      <a:r>
                        <a:rPr lang="en-GB" sz="2100" dirty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>
                          <a:effectLst/>
                          <a:latin typeface="Myriad Pro" pitchFamily="34" charset="0"/>
                        </a:rPr>
                        <a:t>non-partner</a:t>
                      </a:r>
                      <a:r>
                        <a:rPr lang="en-GB" sz="2100" dirty="0">
                          <a:effectLst/>
                          <a:latin typeface="Myriad Pro" pitchFamily="34" charset="0"/>
                        </a:rPr>
                        <a:t> since the age of </a:t>
                      </a:r>
                      <a:r>
                        <a:rPr lang="en-GB" sz="2100" b="1" dirty="0">
                          <a:effectLst/>
                          <a:latin typeface="Myriad Pro" pitchFamily="34" charset="0"/>
                        </a:rPr>
                        <a:t>15</a:t>
                      </a:r>
                      <a:endParaRPr lang="en-GB" sz="2100" b="1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Psychological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partner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since the age of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15</a:t>
                      </a:r>
                      <a:endParaRPr lang="en-GB" sz="2100" b="1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1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Physical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partner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in the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12 months 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prior to the interview</a:t>
                      </a:r>
                      <a:endParaRPr lang="en-GB" sz="21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Sexual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partner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in the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12 months 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prior to the interview</a:t>
                      </a:r>
                      <a:endParaRPr lang="en-GB" sz="21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Sexual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violence by a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non-partner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 in the </a:t>
                      </a:r>
                      <a:r>
                        <a:rPr lang="en-GB" sz="2100" b="1" dirty="0" smtClean="0">
                          <a:effectLst/>
                          <a:latin typeface="Myriad Pro" pitchFamily="34" charset="0"/>
                        </a:rPr>
                        <a:t>12 months </a:t>
                      </a:r>
                      <a:r>
                        <a:rPr lang="en-GB" sz="2100" dirty="0" smtClean="0">
                          <a:effectLst/>
                          <a:latin typeface="Myriad Pro" pitchFamily="34" charset="0"/>
                        </a:rPr>
                        <a:t>prior to the interview</a:t>
                      </a:r>
                      <a:endParaRPr lang="en-GB" sz="21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321" y="5252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Myriad Pro" pitchFamily="34" charset="0"/>
              </a:rPr>
              <a:t>Source: EU Agency for Fundamental Rights, 2014</a:t>
            </a:r>
          </a:p>
        </p:txBody>
      </p:sp>
    </p:spTree>
    <p:extLst>
      <p:ext uri="{BB962C8B-B14F-4D97-AF65-F5344CB8AC3E}">
        <p14:creationId xmlns:p14="http://schemas.microsoft.com/office/powerpoint/2010/main" val="10894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en-GB" sz="3200" b="1" kern="0" dirty="0" smtClean="0">
                <a:solidFill>
                  <a:srgbClr val="8C3D98"/>
                </a:solidFill>
                <a:latin typeface="Myriad Pro" pitchFamily="34" charset="0"/>
              </a:rPr>
              <a:t>Structure of the measure</a:t>
            </a:r>
            <a:endParaRPr lang="en-GB" sz="32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867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147" y="1857570"/>
                <a:ext cx="9144000" cy="193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ＭＳ 明朝" charset="-128"/>
                            </a:rPr>
                          </m:ctrlPr>
                        </m:sSubSup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𝐼</m:t>
                          </m:r>
                        </m:e>
                        <m:sub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𝑖</m:t>
                          </m:r>
                        </m:sub>
                        <m:sup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𝑉𝑎𝑊</m:t>
                          </m:r>
                        </m:sup>
                      </m:sSubSup>
                      <m:r>
                        <a:rPr lang="en-GB" sz="1800" i="1" kern="1200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Calibri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ＭＳ 明朝" charset="-128"/>
                            </a:rPr>
                          </m:ctrlPr>
                        </m:naryPr>
                        <m:sub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ＭＳ 明朝" charset="-128"/>
                            </a:rPr>
                            <m:t>𝑠</m:t>
                          </m:r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=1</m:t>
                          </m:r>
                        </m:sub>
                        <m:sup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GB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ＭＳ 明朝" charset="-128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GB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ＭＳ 明朝" charset="-128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ＭＳ 明朝" charset="-128"/>
                                    </a:rPr>
                                    <m:t>𝑣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ＭＳ 明朝" charset="-128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ＭＳ 明朝" charset="-128"/>
                                    </a:rPr>
                                    <m:t>7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ＭＳ 明朝" charset="-128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ＭＳ 明朝" charset="-128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GB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ＭＳ 明朝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ＭＳ 明朝" charset="-128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ＭＳ 明朝" charset="-128"/>
                                            </a:rPr>
                                            <m:t>𝑉𝑎𝑊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ＭＳ 明朝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ＭＳ 明朝" charset="-128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ＭＳ 明朝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ＭＳ 明朝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ＭＳ 明朝" charset="-128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GB" sz="1800" i="1" kern="1200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Calibri" charset="0"/>
                        </a:rPr>
                        <m:t>   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ＭＳ 明朝" charset="-128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ＭＳ 明朝" charset="-128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ＭＳ 明朝" charset="-128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=1,…,28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=1,…,2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GB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Calibri" charset="0"/>
                                                </a:rPr>
                                                <m:t>=1,…,7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charset="0"/>
                                            <a:ea typeface="Calibri" charset="0"/>
                                          </a:rPr>
                                          <m:t>  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 , </m:t>
                                  </m:r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ＭＳ 明朝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GB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ＭＳ 明朝" charset="-128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GB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charset="0"/>
                                    <a:ea typeface="Calibri" charset="0"/>
                                  </a:rPr>
                                  <m:t>𝑤</m:t>
                                </m:r>
                                <m:r>
                                  <a:rPr lang="en-GB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charset="0"/>
                                    <a:ea typeface="Calibri" charset="0"/>
                                  </a:rPr>
                                  <m:t>=1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GB" sz="1200" dirty="0">
                  <a:effectLst/>
                  <a:latin typeface="Times New Roman" charset="0"/>
                  <a:ea typeface="ＭＳ 明朝" charset="-128"/>
                </a:endParaRPr>
              </a:p>
            </p:txBody>
          </p:sp>
        </mc:Choice>
        <mc:Fallback xmlns="" xmlns:mv="urn:schemas-microsoft-com:mac:vml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" y="1857570"/>
                <a:ext cx="9144000" cy="1934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619672" y="284637"/>
            <a:ext cx="7355160" cy="1143000"/>
          </a:xfrm>
        </p:spPr>
        <p:txBody>
          <a:bodyPr/>
          <a:lstStyle/>
          <a:p>
            <a:r>
              <a:rPr lang="en-GB" sz="3200" b="1" kern="0" dirty="0" smtClean="0">
                <a:solidFill>
                  <a:srgbClr val="8C3D98"/>
                </a:solidFill>
                <a:latin typeface="Myriad Pro" pitchFamily="34" charset="0"/>
              </a:rPr>
              <a:t>Computing the composite indicator of violence against women</a:t>
            </a:r>
            <a:endParaRPr lang="en-GB" sz="32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4450" y="4220944"/>
            <a:ext cx="8629993" cy="1773457"/>
            <a:chOff x="139685" y="3908530"/>
            <a:chExt cx="8629993" cy="1773043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1482423" y="4888008"/>
              <a:ext cx="0" cy="304729"/>
            </a:xfrm>
            <a:prstGeom prst="line">
              <a:avLst/>
            </a:prstGeom>
            <a:ln w="25400">
              <a:solidFill>
                <a:srgbClr val="8C3D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7564135" y="4894357"/>
              <a:ext cx="0" cy="304729"/>
            </a:xfrm>
            <a:prstGeom prst="line">
              <a:avLst/>
            </a:prstGeom>
            <a:ln w="25400">
              <a:solidFill>
                <a:srgbClr val="8C3D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450086" y="3908530"/>
              <a:ext cx="1319592" cy="83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 smtClean="0">
                  <a:latin typeface="Calibri" pitchFamily="34" charset="0"/>
                </a:rPr>
                <a:t>Lower </a:t>
              </a:r>
            </a:p>
            <a:p>
              <a:r>
                <a:rPr lang="it-IT" sz="2400" b="1" dirty="0" err="1" smtClean="0">
                  <a:latin typeface="Calibri" pitchFamily="34" charset="0"/>
                </a:rPr>
                <a:t>violence</a:t>
              </a:r>
              <a:r>
                <a:rPr lang="it-IT" sz="2400" b="1" dirty="0" smtClean="0">
                  <a:latin typeface="Calibri" pitchFamily="34" charset="0"/>
                </a:rPr>
                <a:t> </a:t>
              </a:r>
              <a:endParaRPr lang="it-IT" sz="2400" b="1" dirty="0">
                <a:latin typeface="Calibri" pitchFamily="34" charset="0"/>
              </a:endParaRPr>
            </a:p>
          </p:txBody>
        </p:sp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139685" y="3984197"/>
              <a:ext cx="1250663" cy="83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 dirty="0" err="1" smtClean="0">
                  <a:latin typeface="Calibri" pitchFamily="34" charset="0"/>
                </a:rPr>
                <a:t>Higher</a:t>
              </a:r>
              <a:r>
                <a:rPr lang="it-IT" sz="2400" b="1" dirty="0" smtClean="0">
                  <a:latin typeface="Calibri" pitchFamily="34" charset="0"/>
                </a:rPr>
                <a:t> </a:t>
              </a:r>
            </a:p>
            <a:p>
              <a:r>
                <a:rPr lang="it-IT" sz="2400" b="1" dirty="0" err="1" smtClean="0">
                  <a:latin typeface="Calibri" pitchFamily="34" charset="0"/>
                </a:rPr>
                <a:t>violence</a:t>
              </a:r>
              <a:endParaRPr lang="it-IT" sz="2400" b="1" dirty="0">
                <a:latin typeface="Calibri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330023" y="5137188"/>
              <a:ext cx="341312" cy="4618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372048" y="5219719"/>
              <a:ext cx="650875" cy="4618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100</a:t>
              </a:r>
            </a:p>
          </p:txBody>
        </p:sp>
        <p:sp>
          <p:nvSpPr>
            <p:cNvPr id="21" name="Ovale 21"/>
            <p:cNvSpPr/>
            <p:nvPr/>
          </p:nvSpPr>
          <p:spPr>
            <a:xfrm>
              <a:off x="5486098" y="4811826"/>
              <a:ext cx="152400" cy="150778"/>
            </a:xfrm>
            <a:prstGeom prst="ellipse">
              <a:avLst/>
            </a:prstGeom>
            <a:solidFill>
              <a:srgbClr val="8C3D98"/>
            </a:solidFill>
            <a:ln>
              <a:solidFill>
                <a:srgbClr val="8C3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482445" y="4593083"/>
              <a:ext cx="6096000" cy="446714"/>
              <a:chOff x="1482445" y="4593083"/>
              <a:chExt cx="6096000" cy="446714"/>
            </a:xfrm>
          </p:grpSpPr>
          <p:cxnSp>
            <p:nvCxnSpPr>
              <p:cNvPr id="23" name="Connettore 1 12"/>
              <p:cNvCxnSpPr/>
              <p:nvPr/>
            </p:nvCxnSpPr>
            <p:spPr>
              <a:xfrm>
                <a:off x="1482423" y="5040373"/>
                <a:ext cx="6096000" cy="0"/>
              </a:xfrm>
              <a:prstGeom prst="line">
                <a:avLst/>
              </a:prstGeom>
              <a:ln w="31750">
                <a:solidFill>
                  <a:srgbClr val="8C3D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e 20"/>
              <p:cNvSpPr/>
              <p:nvPr/>
            </p:nvSpPr>
            <p:spPr>
              <a:xfrm>
                <a:off x="4952698" y="4702315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Ovale 22"/>
              <p:cNvSpPr/>
              <p:nvPr/>
            </p:nvSpPr>
            <p:spPr>
              <a:xfrm>
                <a:off x="2285698" y="4778497"/>
                <a:ext cx="152400" cy="149190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Ovale 23"/>
              <p:cNvSpPr/>
              <p:nvPr/>
            </p:nvSpPr>
            <p:spPr>
              <a:xfrm>
                <a:off x="3200098" y="4689618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Ovale 24"/>
              <p:cNvSpPr/>
              <p:nvPr/>
            </p:nvSpPr>
            <p:spPr>
              <a:xfrm>
                <a:off x="4378023" y="4702315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Ovale 25"/>
              <p:cNvSpPr/>
              <p:nvPr/>
            </p:nvSpPr>
            <p:spPr>
              <a:xfrm>
                <a:off x="4592335" y="4592802"/>
                <a:ext cx="152400" cy="150778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Ovale 26"/>
              <p:cNvSpPr/>
              <p:nvPr/>
            </p:nvSpPr>
            <p:spPr>
              <a:xfrm>
                <a:off x="6705298" y="4824523"/>
                <a:ext cx="152400" cy="150778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Ovale 28"/>
              <p:cNvSpPr/>
              <p:nvPr/>
            </p:nvSpPr>
            <p:spPr>
              <a:xfrm>
                <a:off x="4612973" y="4854679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6552898" y="4705489"/>
                <a:ext cx="152400" cy="149190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5119385" y="4724534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5333698" y="4615022"/>
                <a:ext cx="152400" cy="150778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5355923" y="4876899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3333448" y="4815000"/>
                <a:ext cx="152400" cy="150778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2971498" y="4705489"/>
                <a:ext cx="152400" cy="149190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6470348" y="4811826"/>
                <a:ext cx="152400" cy="150778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6317948" y="4692792"/>
                <a:ext cx="152400" cy="149190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3519185" y="4841982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3708098" y="4724534"/>
                <a:ext cx="152400" cy="150777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3555698" y="4656287"/>
                <a:ext cx="152400" cy="150778"/>
              </a:xfrm>
              <a:prstGeom prst="ellipse">
                <a:avLst/>
              </a:prstGeom>
              <a:solidFill>
                <a:srgbClr val="8C3D98"/>
              </a:solidFill>
              <a:ln>
                <a:solidFill>
                  <a:srgbClr val="8C3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2" name="CasellaDiTesto 17"/>
          <p:cNvSpPr txBox="1">
            <a:spLocks noChangeArrowheads="1"/>
          </p:cNvSpPr>
          <p:nvPr/>
        </p:nvSpPr>
        <p:spPr bwMode="auto">
          <a:xfrm>
            <a:off x="3772327" y="4373863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smtClean="0">
                <a:latin typeface="Calibri" pitchFamily="34" charset="0"/>
              </a:rPr>
              <a:t>EU-28</a:t>
            </a:r>
            <a:endParaRPr lang="it-IT" sz="2400" b="1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65613" y="4904105"/>
            <a:ext cx="2313" cy="455297"/>
          </a:xfrm>
          <a:prstGeom prst="line">
            <a:avLst/>
          </a:prstGeom>
          <a:ln w="28575">
            <a:solidFill>
              <a:srgbClr val="8C3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40655" y="3886022"/>
            <a:ext cx="2313" cy="455297"/>
          </a:xfrm>
          <a:prstGeom prst="line">
            <a:avLst/>
          </a:prstGeom>
          <a:ln w="28575">
            <a:solidFill>
              <a:srgbClr val="8C3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0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rgbClr val="8C3D98"/>
                </a:solidFill>
                <a:latin typeface="Myriad Pro" pitchFamily="34" charset="0"/>
              </a:rPr>
              <a:t>Composite indicator on </a:t>
            </a:r>
            <a:r>
              <a:rPr lang="en-US" sz="3200" b="1" kern="0" dirty="0" smtClean="0">
                <a:solidFill>
                  <a:srgbClr val="8C3D98"/>
                </a:solidFill>
                <a:latin typeface="Myriad Pro" pitchFamily="34" charset="0"/>
              </a:rPr>
              <a:t>Violence </a:t>
            </a:r>
            <a:br>
              <a:rPr lang="en-US" sz="3200" b="1" kern="0" dirty="0" smtClean="0">
                <a:solidFill>
                  <a:srgbClr val="8C3D98"/>
                </a:solidFill>
                <a:latin typeface="Myriad Pro" pitchFamily="34" charset="0"/>
              </a:rPr>
            </a:br>
            <a:r>
              <a:rPr lang="en-US" sz="3200" b="1" kern="0" dirty="0" smtClean="0">
                <a:solidFill>
                  <a:srgbClr val="8C3D98"/>
                </a:solidFill>
                <a:latin typeface="Myriad Pro" pitchFamily="34" charset="0"/>
              </a:rPr>
              <a:t>against Women</a:t>
            </a:r>
            <a:endParaRPr lang="en-US" sz="32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9" y="1484783"/>
            <a:ext cx="7891359" cy="45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2636912"/>
            <a:ext cx="10513168" cy="1872208"/>
          </a:xfrm>
          <a:prstGeom prst="rect">
            <a:avLst/>
          </a:prstGeom>
          <a:solidFill>
            <a:srgbClr val="8C3D98"/>
          </a:solidFill>
          <a:ln>
            <a:solidFill>
              <a:srgbClr val="8C3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1859" name="Title 1"/>
          <p:cNvSpPr txBox="1">
            <a:spLocks/>
          </p:cNvSpPr>
          <p:nvPr/>
        </p:nvSpPr>
        <p:spPr bwMode="auto">
          <a:xfrm>
            <a:off x="1139885" y="2924944"/>
            <a:ext cx="7752595" cy="1273175"/>
          </a:xfrm>
          <a:prstGeom prst="rect">
            <a:avLst/>
          </a:prstGeom>
          <a:solidFill>
            <a:srgbClr val="8C3D98"/>
          </a:solidFill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FFFFFF"/>
                </a:solidFill>
                <a:latin typeface="Myriad Pro" pitchFamily="34" charset="0"/>
              </a:rPr>
              <a:t>Contextualising the levels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FFFFFF"/>
                </a:solidFill>
                <a:latin typeface="Myriad Pro" pitchFamily="34" charset="0"/>
              </a:rPr>
              <a:t>direct violence against women</a:t>
            </a:r>
            <a:endParaRPr lang="fr-FR" sz="3600" dirty="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121861" name="Picture 6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663799" cy="1663058"/>
          </a:xfrm>
          <a:prstGeom prst="rect">
            <a:avLst/>
          </a:prstGeom>
          <a:solidFill>
            <a:srgbClr val="8C3D98"/>
          </a:solidFill>
          <a:ln>
            <a:noFill/>
          </a:ln>
          <a:extLst/>
        </p:spPr>
      </p:pic>
      <p:pic>
        <p:nvPicPr>
          <p:cNvPr id="15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384925"/>
            <a:ext cx="4794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mv="urn:schemas-microsoft-com:mac:vml">
      <mp:transition xmlns:mp="http://schemas.microsoft.com/office/mac/powerpoint/2008/main"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Levels of gender equality</a:t>
            </a:r>
            <a:endParaRPr lang="en-GB" sz="29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583836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Gender</a:t>
            </a:r>
            <a:r>
              <a:rPr lang="en-GB" b="1" dirty="0"/>
              <a:t> 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Equality Index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and 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the composite indicator of direct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violence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against women</a:t>
            </a:r>
            <a:endParaRPr lang="en-GB" sz="2400" kern="0" dirty="0">
              <a:solidFill>
                <a:srgbClr val="8C3D98"/>
              </a:solidFill>
              <a:latin typeface="Myriad Pro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67750"/>
              </p:ext>
            </p:extLst>
          </p:nvPr>
        </p:nvGraphicFramePr>
        <p:xfrm>
          <a:off x="179512" y="1412776"/>
          <a:ext cx="59046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08104" y="1652084"/>
            <a:ext cx="3491880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Where levels of gender equality are higher, </a:t>
            </a:r>
            <a:r>
              <a:rPr lang="en-GB" sz="2800" b="1" dirty="0">
                <a:solidFill>
                  <a:srgbClr val="8C3D98"/>
                </a:solidFill>
                <a:latin typeface="Myriad Pro" pitchFamily="34" charset="0"/>
              </a:rPr>
              <a:t>women are more inclined to disclose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violence</a:t>
            </a:r>
          </a:p>
        </p:txBody>
      </p:sp>
    </p:spTree>
    <p:extLst>
      <p:ext uri="{BB962C8B-B14F-4D97-AF65-F5344CB8AC3E}">
        <p14:creationId xmlns:p14="http://schemas.microsoft.com/office/powerpoint/2010/main" val="17601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0" y="2667000"/>
            <a:ext cx="10210800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Myriad Pro" pitchFamily="34" charset="0"/>
              </a:rPr>
              <a:t>Violence against women is a 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Myriad Pro" pitchFamily="34" charset="0"/>
              </a:rPr>
              <a:t>Violation of </a:t>
            </a:r>
            <a:r>
              <a:rPr lang="en-GB" sz="4400" b="1" dirty="0">
                <a:solidFill>
                  <a:schemeClr val="bg1"/>
                </a:solidFill>
                <a:latin typeface="Myriad Pro" pitchFamily="34" charset="0"/>
              </a:rPr>
              <a:t>Human Rights </a:t>
            </a:r>
            <a:endParaRPr lang="en-GB" sz="44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Myriad Pro" pitchFamily="34" charset="0"/>
              </a:rPr>
              <a:t>and </a:t>
            </a:r>
          </a:p>
          <a:p>
            <a:pPr algn="ctr"/>
            <a:r>
              <a:rPr lang="es-ES" sz="4000" dirty="0">
                <a:solidFill>
                  <a:schemeClr val="bg1"/>
                </a:solidFill>
                <a:latin typeface="Myriad Pro" pitchFamily="34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GB" sz="4400" b="1" dirty="0">
                <a:solidFill>
                  <a:schemeClr val="bg1"/>
                </a:solidFill>
                <a:latin typeface="Myriad Pro" pitchFamily="34" charset="0"/>
              </a:rPr>
              <a:t>f</a:t>
            </a:r>
            <a:r>
              <a:rPr lang="en-GB" sz="4400" b="1" dirty="0" smtClean="0">
                <a:solidFill>
                  <a:schemeClr val="bg1"/>
                </a:solidFill>
                <a:latin typeface="Myriad Pro" pitchFamily="34" charset="0"/>
              </a:rPr>
              <a:t>orm of Discrimination</a:t>
            </a:r>
            <a:endParaRPr lang="en-GB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6476" y="274638"/>
            <a:ext cx="7470323" cy="1143000"/>
          </a:xfrm>
        </p:spPr>
        <p:txBody>
          <a:bodyPr>
            <a:normAutofit/>
          </a:bodyPr>
          <a:lstStyle/>
          <a:p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Contextual variables</a:t>
            </a:r>
            <a:endParaRPr lang="en-GB" sz="29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549789"/>
              </p:ext>
            </p:extLst>
          </p:nvPr>
        </p:nvGraphicFramePr>
        <p:xfrm>
          <a:off x="407270" y="1436584"/>
          <a:ext cx="8269186" cy="4440688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924739"/>
                <a:gridCol w="1673431"/>
                <a:gridCol w="4671016"/>
              </a:tblGrid>
              <a:tr h="56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Contextual indicator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>
                    <a:solidFill>
                      <a:srgbClr val="8C3D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Number and reference year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>
                    <a:solidFill>
                      <a:srgbClr val="8C3D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Eurobarometer Question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>
                    <a:solidFill>
                      <a:srgbClr val="8C3D98"/>
                    </a:solidFill>
                  </a:tcPr>
                </a:tc>
              </a:tr>
              <a:tr h="858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Acceptability of domestic violence against women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>
                    <a:solidFill>
                      <a:srgbClr val="8C3D9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Eurobarometer 73.2 </a:t>
                      </a:r>
                      <a:r>
                        <a:rPr lang="en-GB" sz="1600" dirty="0" smtClean="0">
                          <a:effectLst/>
                        </a:rPr>
                        <a:t>(344)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2010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 your opinion, is domestic violence against women …? </a:t>
                      </a:r>
                      <a:endParaRPr lang="en-GB" sz="160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/>
                </a:tc>
              </a:tr>
              <a:tr h="73500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Awareness of a case of domestic violence in social environment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>
                    <a:solidFill>
                      <a:srgbClr val="8C3D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 you know of any women who have been a victim of any form of domestic violence?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/>
                </a:tc>
              </a:tr>
              <a:tr h="9701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 you know of anyone who has subjected a woman to any form of domestic violence …? 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/>
                </a:tc>
              </a:tr>
              <a:tr h="56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Overall trust in the police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>
                    <a:solidFill>
                      <a:srgbClr val="8C3D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Eurobarometer </a:t>
                      </a:r>
                      <a:r>
                        <a:rPr lang="en-GB" sz="1600" dirty="0" smtClean="0">
                          <a:effectLst/>
                        </a:rPr>
                        <a:t>74.2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2010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would like to ask you a question about how much trust you have in certain institutions.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 each of the following institutions, please tell me if you tend to trust it or tend not to trust it: 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/>
                </a:tc>
              </a:tr>
              <a:tr h="743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Overall trust in the justice system</a:t>
                      </a:r>
                      <a:endParaRPr lang="en-GB" sz="16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26415" marR="26415" marT="0" marB="0" anchor="ctr">
                    <a:solidFill>
                      <a:srgbClr val="8C3D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Acceptability of domestic violence </a:t>
            </a:r>
            <a:b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</a:br>
            <a:r>
              <a:rPr lang="en-GB" sz="2900" b="1" kern="0" dirty="0">
                <a:solidFill>
                  <a:srgbClr val="8C3D98"/>
                </a:solidFill>
                <a:latin typeface="Myriad Pro" pitchFamily="34" charset="0"/>
              </a:rPr>
              <a:t>against women </a:t>
            </a:r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in society</a:t>
            </a:r>
            <a:endParaRPr lang="en-GB" sz="29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583836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Gender equality Index and acceptability of </a:t>
            </a:r>
          </a:p>
          <a:p>
            <a:pPr algn="ctr"/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domestic violence</a:t>
            </a:r>
            <a:endParaRPr lang="en-GB" sz="2400" kern="0" dirty="0">
              <a:solidFill>
                <a:srgbClr val="8C3D98"/>
              </a:solidFill>
              <a:latin typeface="Myriad Pro" pitchFamily="34" charset="0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633971"/>
              </p:ext>
            </p:extLst>
          </p:nvPr>
        </p:nvGraphicFramePr>
        <p:xfrm>
          <a:off x="592208" y="1484783"/>
          <a:ext cx="7004128" cy="435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508104" y="2486025"/>
            <a:ext cx="3404975" cy="23831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>
                <a:solidFill>
                  <a:srgbClr val="8C3D98"/>
                </a:solidFill>
                <a:latin typeface="Myriad Pro" pitchFamily="34" charset="0"/>
              </a:rPr>
              <a:t>Domestic violence is </a:t>
            </a:r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seen as </a:t>
            </a:r>
            <a:r>
              <a:rPr lang="en-GB" sz="2800" b="1">
                <a:solidFill>
                  <a:srgbClr val="8C3D98"/>
                </a:solidFill>
                <a:latin typeface="Myriad Pro" pitchFamily="34" charset="0"/>
              </a:rPr>
              <a:t>less acceptable </a:t>
            </a:r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where </a:t>
            </a:r>
            <a:r>
              <a:rPr lang="en-GB" sz="2800" b="1">
                <a:solidFill>
                  <a:srgbClr val="8C3D98"/>
                </a:solidFill>
                <a:latin typeface="Myriad Pro" pitchFamily="34" charset="0"/>
              </a:rPr>
              <a:t>levels of gender equality are higher</a:t>
            </a:r>
          </a:p>
        </p:txBody>
      </p:sp>
    </p:spTree>
    <p:extLst>
      <p:ext uri="{BB962C8B-B14F-4D97-AF65-F5344CB8AC3E}">
        <p14:creationId xmlns:p14="http://schemas.microsoft.com/office/powerpoint/2010/main" val="27664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Acceptability of domestic violence </a:t>
            </a:r>
            <a:b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</a:br>
            <a:r>
              <a:rPr lang="en-GB" sz="2900" b="1" kern="0" dirty="0">
                <a:solidFill>
                  <a:srgbClr val="8C3D98"/>
                </a:solidFill>
                <a:latin typeface="Myriad Pro" pitchFamily="34" charset="0"/>
              </a:rPr>
              <a:t>against women </a:t>
            </a:r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in society</a:t>
            </a:r>
            <a:endParaRPr lang="en-GB" sz="29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583836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Acceptability of domestic violence and 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the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component of lifetime violence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against women</a:t>
            </a:r>
            <a:endParaRPr lang="en-GB" sz="2400" kern="0" dirty="0">
              <a:solidFill>
                <a:srgbClr val="8C3D98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04161"/>
              </p:ext>
            </p:extLst>
          </p:nvPr>
        </p:nvGraphicFramePr>
        <p:xfrm>
          <a:off x="592208" y="1494283"/>
          <a:ext cx="7507349" cy="394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5580112" y="2132856"/>
            <a:ext cx="345638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Where domestic </a:t>
            </a:r>
            <a:r>
              <a:rPr lang="en-GB" sz="2800" b="1" baseline="0">
                <a:solidFill>
                  <a:srgbClr val="8C3D98"/>
                </a:solidFill>
                <a:latin typeface="Myriad Pro" pitchFamily="34" charset="0"/>
              </a:rPr>
              <a:t>violence is seen as more acceptable</a:t>
            </a:r>
            <a:r>
              <a:rPr lang="en-GB"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women are </a:t>
            </a:r>
            <a:r>
              <a:rPr lang="en-GB" sz="2800" b="1" baseline="0">
                <a:solidFill>
                  <a:srgbClr val="8C3D98"/>
                </a:solidFill>
                <a:latin typeface="Myriad Pro" pitchFamily="34" charset="0"/>
              </a:rPr>
              <a:t>less likely to disclose</a:t>
            </a:r>
            <a:r>
              <a:rPr lang="en-GB"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violence</a:t>
            </a:r>
            <a:endParaRPr lang="en-GB" sz="2800" b="1">
              <a:solidFill>
                <a:srgbClr val="8C3D9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pic>
        <p:nvPicPr>
          <p:cNvPr id="7" name="Picture 6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" y="245870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894703"/>
          </a:xfrm>
        </p:spPr>
        <p:txBody>
          <a:bodyPr>
            <a:normAutofit fontScale="90000"/>
          </a:bodyPr>
          <a:lstStyle/>
          <a:p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Awareness of domestic violence </a:t>
            </a:r>
            <a:b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</a:br>
            <a:r>
              <a:rPr lang="en-GB" sz="2900" b="1" kern="0" dirty="0" smtClean="0">
                <a:solidFill>
                  <a:srgbClr val="8C3D98"/>
                </a:solidFill>
                <a:latin typeface="Myriad Pro" pitchFamily="34" charset="0"/>
              </a:rPr>
              <a:t>within the social environment</a:t>
            </a:r>
            <a:endParaRPr lang="en-GB" sz="2900" b="1" kern="0" dirty="0">
              <a:solidFill>
                <a:srgbClr val="8C3D98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583836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Awareness of domestic violence and 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the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component measuring lifetime violence</a:t>
            </a:r>
            <a:r>
              <a:rPr lang="en-GB" sz="2400" kern="0" dirty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en-GB" sz="2400" kern="0" dirty="0" smtClean="0">
                <a:solidFill>
                  <a:srgbClr val="8C3D98"/>
                </a:solidFill>
                <a:latin typeface="Myriad Pro" pitchFamily="34" charset="0"/>
                <a:ea typeface="+mj-ea"/>
                <a:cs typeface="+mj-cs"/>
              </a:rPr>
              <a:t>against women</a:t>
            </a:r>
            <a:endParaRPr lang="en-GB" sz="2400" kern="0" dirty="0">
              <a:solidFill>
                <a:srgbClr val="8C3D98"/>
              </a:solidFill>
              <a:latin typeface="Myriad Pro" pitchFamily="34" charset="0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66233"/>
              </p:ext>
            </p:extLst>
          </p:nvPr>
        </p:nvGraphicFramePr>
        <p:xfrm>
          <a:off x="592208" y="1556792"/>
          <a:ext cx="76522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D98E-3878-4A6D-AAE3-397F93D9E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508104" y="1169341"/>
            <a:ext cx="3456384" cy="37718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Where people are </a:t>
            </a:r>
            <a:r>
              <a:rPr lang="en-GB" sz="2800" b="1" baseline="0" dirty="0">
                <a:solidFill>
                  <a:srgbClr val="8C3D98"/>
                </a:solidFill>
                <a:latin typeface="Myriad Pro" pitchFamily="34" charset="0"/>
              </a:rPr>
              <a:t>less aware of domestic violence </a:t>
            </a:r>
            <a:r>
              <a:rPr lang="en-GB" sz="2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in their environment, women are </a:t>
            </a:r>
            <a:r>
              <a:rPr lang="en-GB" sz="2800" b="1" baseline="0" dirty="0">
                <a:solidFill>
                  <a:srgbClr val="8C3D98"/>
                </a:solidFill>
                <a:latin typeface="Myriad Pro" pitchFamily="34" charset="0"/>
              </a:rPr>
              <a:t>less likely to disclose </a:t>
            </a:r>
            <a:r>
              <a:rPr lang="en-GB" sz="2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incidents of violence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EU Fla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1275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38" y="1524000"/>
            <a:ext cx="7599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prstClr val="black"/>
              </a:solidFill>
            </a:endParaRPr>
          </a:p>
          <a:p>
            <a:pPr marL="800100" lvl="1" indent="-342900">
              <a:buFontTx/>
              <a:buAutoNum type="arabicPeriod"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  <a:latin typeface="Myriad Pro" panose="020B0503030403020204" pitchFamily="34" charset="0"/>
                <a:cs typeface="Helvetica" panose="020B0604020202020204" pitchFamily="34" charset="0"/>
              </a:rPr>
              <a:t>Victims’ Rights Directive</a:t>
            </a:r>
            <a:endParaRPr lang="en-GB" b="1" dirty="0">
              <a:solidFill>
                <a:schemeClr val="bg1"/>
              </a:solidFill>
              <a:latin typeface="Myriad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068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mtClean="0">
                <a:latin typeface="Myriad Pro" panose="020B0503030403020204" pitchFamily="34" charset="0"/>
              </a:rPr>
              <a:t>Publication: </a:t>
            </a:r>
            <a:r>
              <a:rPr lang="en-GB" b="1" smtClean="0">
                <a:latin typeface="Myriad Pro" panose="020B0503030403020204" pitchFamily="34" charset="0"/>
              </a:rPr>
              <a:t>An analysis of the Victims’ Rights Directive from a gender perspective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>
              <a:latin typeface="Myriad Pro" panose="020B05030304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mtClean="0">
                <a:latin typeface="Myriad Pro" panose="020B0503030403020204" pitchFamily="34" charset="0"/>
              </a:rPr>
              <a:t>Seminar: </a:t>
            </a:r>
            <a:r>
              <a:rPr lang="en-GB" b="1" smtClean="0">
                <a:latin typeface="Myriad Pro" panose="020B0503030403020204" pitchFamily="34" charset="0"/>
              </a:rPr>
              <a:t>Monitoring the implementation of the Victims’ Rights Directive</a:t>
            </a:r>
            <a:endParaRPr lang="en-GB" b="1" dirty="0" smtClean="0">
              <a:latin typeface="Myriad Pro" panose="020B05030304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>
              <a:latin typeface="Myriad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54207"/>
            <a:ext cx="17526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372826"/>
            <a:ext cx="720000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183451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937725"/>
            <a:ext cx="72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5553075"/>
            <a:ext cx="2825218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25" y="1583897"/>
            <a:ext cx="648000" cy="648000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640950"/>
            <a:ext cx="864000" cy="86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0225" y="716720"/>
            <a:ext cx="2896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err="1" smtClean="0">
                <a:solidFill>
                  <a:prstClr val="white"/>
                </a:solidFill>
                <a:latin typeface="Myriad Pro Cond" pitchFamily="34" charset="0"/>
              </a:rPr>
              <a:t>Gedimino</a:t>
            </a:r>
            <a:r>
              <a:rPr lang="en-GB" dirty="0" smtClean="0">
                <a:solidFill>
                  <a:prstClr val="white"/>
                </a:solidFill>
                <a:latin typeface="Myriad Pro Cond" pitchFamily="34" charset="0"/>
              </a:rPr>
              <a:t> pr. 16, LT-01103 </a:t>
            </a:r>
          </a:p>
          <a:p>
            <a:pPr defTabSz="457200"/>
            <a:r>
              <a:rPr lang="en-GB" dirty="0" smtClean="0">
                <a:solidFill>
                  <a:prstClr val="white"/>
                </a:solidFill>
                <a:latin typeface="Myriad Pro Cond" pitchFamily="34" charset="0"/>
              </a:rPr>
              <a:t>Vilnius, Lithuania</a:t>
            </a:r>
            <a:endParaRPr lang="en-GB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8800" y="1761615"/>
            <a:ext cx="172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white"/>
                </a:solidFill>
                <a:latin typeface="Myriad Pro Cond" pitchFamily="34" charset="0"/>
              </a:rPr>
              <a:t>eige.europa.eu</a:t>
            </a:r>
            <a:endParaRPr lang="en-GB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800" y="2649852"/>
            <a:ext cx="32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white"/>
                </a:solidFill>
                <a:latin typeface="Myriad Pro Cond" pitchFamily="34" charset="0"/>
              </a:rPr>
              <a:t>https://twitter.com/eurogender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8800" y="3450193"/>
            <a:ext cx="322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white"/>
                </a:solidFill>
                <a:latin typeface="Myriad Pro Cond" pitchFamily="34" charset="0"/>
              </a:rPr>
              <a:t>facebook.com/eige.europa.eu</a:t>
            </a:r>
            <a:endParaRPr lang="en-GB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8825" y="4212193"/>
            <a:ext cx="443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white"/>
                </a:solidFill>
                <a:latin typeface="Myriad Pro Cond" pitchFamily="34" charset="0"/>
              </a:rPr>
              <a:t>youtube.com/user/</a:t>
            </a:r>
            <a:r>
              <a:rPr lang="en-GB" dirty="0" err="1" smtClean="0">
                <a:solidFill>
                  <a:prstClr val="white"/>
                </a:solidFill>
                <a:latin typeface="Myriad Pro Cond" pitchFamily="34" charset="0"/>
              </a:rPr>
              <a:t>eurogender</a:t>
            </a:r>
            <a:endParaRPr lang="en-GB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25" y="4733925"/>
            <a:ext cx="720000" cy="72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308" y="2538828"/>
            <a:ext cx="35059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6600" b="1" dirty="0" smtClean="0">
                <a:solidFill>
                  <a:prstClr val="white"/>
                </a:solidFill>
                <a:latin typeface="Myriad Pro" pitchFamily="34" charset="0"/>
              </a:rPr>
              <a:t>Let’s talk</a:t>
            </a:r>
            <a:endParaRPr lang="en-GB" sz="66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00" y="4962525"/>
            <a:ext cx="474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white"/>
                </a:solidFill>
                <a:latin typeface="Myriad Pro Cond" pitchFamily="34" charset="0"/>
              </a:rPr>
              <a:t>eige.europa.eu/newsletter</a:t>
            </a:r>
            <a:endParaRPr lang="en-GB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pic>
        <p:nvPicPr>
          <p:cNvPr id="20" name="Picture 12" descr="EIGE_EN (1)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964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número de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1976" y="206084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you! </a:t>
            </a:r>
            <a:endParaRPr lang="en-GB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6477" y="3200400"/>
            <a:ext cx="6781800" cy="0"/>
          </a:xfrm>
          <a:prstGeom prst="line">
            <a:avLst/>
          </a:prstGeom>
          <a:ln w="28575">
            <a:solidFill>
              <a:srgbClr val="92C6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EIGE_E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86523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304431" y="3212977"/>
            <a:ext cx="7011985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sz="1600" b="1" dirty="0">
              <a:ln w="10541" cmpd="sng">
                <a:noFill/>
                <a:prstDash val="solid"/>
              </a:ln>
              <a:solidFill>
                <a:prstClr val="white"/>
              </a:solidFill>
              <a:latin typeface="Lato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2000" b="1" dirty="0" smtClean="0">
              <a:ln w="10541" cmpd="sng">
                <a:noFill/>
                <a:prstDash val="solid"/>
              </a:ln>
              <a:solidFill>
                <a:prstClr val="white"/>
              </a:solidFill>
              <a:latin typeface="Lato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2000" b="1" dirty="0" smtClean="0">
              <a:ln w="10541" cmpd="sng">
                <a:noFill/>
                <a:prstDash val="solid"/>
              </a:ln>
              <a:solidFill>
                <a:prstClr val="white"/>
              </a:solidFill>
              <a:latin typeface="Lato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2000" b="1" dirty="0" smtClean="0">
              <a:ln w="10541" cmpd="sng">
                <a:noFill/>
                <a:prstDash val="solid"/>
              </a:ln>
              <a:solidFill>
                <a:prstClr val="white"/>
              </a:solidFill>
              <a:latin typeface="Lato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000" b="1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Lato" pitchFamily="34" charset="0"/>
                <a:cs typeface="Times New Roman" panose="02020603050405020304" pitchFamily="18" charset="0"/>
              </a:rPr>
              <a:t>European </a:t>
            </a:r>
            <a:r>
              <a:rPr lang="en-GB" sz="2000" b="1" dirty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Lato" pitchFamily="34" charset="0"/>
                <a:cs typeface="Times New Roman" panose="02020603050405020304" pitchFamily="18" charset="0"/>
              </a:rPr>
              <a:t>Institute of Gender </a:t>
            </a:r>
            <a:r>
              <a:rPr lang="en-GB" sz="2000" b="1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Lato" pitchFamily="34" charset="0"/>
                <a:cs typeface="Times New Roman" panose="02020603050405020304" pitchFamily="18" charset="0"/>
              </a:rPr>
              <a:t>Equality</a:t>
            </a:r>
          </a:p>
          <a:p>
            <a:pPr>
              <a:defRPr/>
            </a:pPr>
            <a:r>
              <a:rPr lang="en-GB" sz="1600" b="1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Lato" pitchFamily="34" charset="0"/>
                <a:cs typeface="Times New Roman" panose="02020603050405020304" pitchFamily="18" charset="0"/>
              </a:rPr>
              <a:t>www.eige.europa.eu</a:t>
            </a:r>
          </a:p>
          <a:p>
            <a:pPr>
              <a:defRPr/>
            </a:pP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Lato" pitchFamily="34" charset="0"/>
                <a:cs typeface="Times New Roman" panose="02020603050405020304" pitchFamily="18" charset="0"/>
              </a:rPr>
              <a:t>VILNIUS, </a:t>
            </a:r>
            <a:r>
              <a:rPr lang="en-GB" sz="1600" b="1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Lato" pitchFamily="34" charset="0"/>
                <a:cs typeface="Times New Roman" panose="02020603050405020304" pitchFamily="18" charset="0"/>
              </a:rPr>
              <a:t>Lithuania</a:t>
            </a:r>
            <a:endParaRPr lang="pl-PL" sz="1600" b="1" dirty="0">
              <a:ln w="10541" cmpd="sng">
                <a:noFill/>
                <a:prstDash val="solid"/>
              </a:ln>
              <a:solidFill>
                <a:prstClr val="white"/>
              </a:solidFill>
              <a:latin typeface="Lato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4010" y="653338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600" i="1" dirty="0"/>
              <a:t>Source: </a:t>
            </a:r>
            <a:r>
              <a:rPr lang="en-GB" sz="1600" i="1" dirty="0" smtClean="0"/>
              <a:t>EIGE, 2014</a:t>
            </a:r>
            <a:endParaRPr lang="en-GB" sz="1600" i="1" dirty="0"/>
          </a:p>
        </p:txBody>
      </p:sp>
      <p:sp>
        <p:nvSpPr>
          <p:cNvPr id="4" name="Rectangle 3"/>
          <p:cNvSpPr/>
          <p:nvPr/>
        </p:nvSpPr>
        <p:spPr>
          <a:xfrm>
            <a:off x="1115616" y="4553833"/>
            <a:ext cx="7362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</a:rPr>
              <a:t>Directive 2011/99/EU on the European Protection Order.</a:t>
            </a:r>
          </a:p>
          <a:p>
            <a:endParaRPr lang="en-GB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</a:rPr>
              <a:t>Directive 2012/29/EU establishing minimum standards on the rights, support and protection of victims of crime.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337333"/>
            <a:ext cx="8229600" cy="12914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defRPr/>
            </a:pPr>
            <a:r>
              <a:rPr lang="en-GB" sz="32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Eradication of violence against women is a </a:t>
            </a:r>
            <a:r>
              <a:rPr lang="en-GB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declared goal </a:t>
            </a:r>
            <a:r>
              <a:rPr lang="en-GB" sz="32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of the EU</a:t>
            </a:r>
            <a:endParaRPr lang="en-GB" sz="3200" dirty="0">
              <a:ln w="10541" cmpd="sng">
                <a:noFill/>
                <a:prstDash val="solid"/>
              </a:ln>
              <a:solidFill>
                <a:schemeClr val="bg1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 descr="http://admin.interact-eu.net/downloads/7488/74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5"/>
            <a:ext cx="1970881" cy="13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www.lgbt-ep.eu/wp-content/uploads/2010/03/EP-logo-2-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50" y="1844824"/>
            <a:ext cx="2005291" cy="13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45" y="1844824"/>
            <a:ext cx="1964452" cy="13631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"/>
          <p:cNvSpPr/>
          <p:nvPr/>
        </p:nvSpPr>
        <p:spPr>
          <a:xfrm>
            <a:off x="2805505" y="3432005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64C98"/>
                </a:solidFill>
                <a:effectLst/>
                <a:uLnTx/>
                <a:uFillTx/>
                <a:latin typeface="Myriad Pro" pitchFamily="34" charset="0"/>
                <a:ea typeface="+mj-ea"/>
                <a:cs typeface="Arial" pitchFamily="34" charset="0"/>
              </a:rPr>
              <a:t>28 EU Member States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75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80" y="2785085"/>
            <a:ext cx="9184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endParaRPr lang="en-GB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3265" y="2501976"/>
            <a:ext cx="9177265" cy="22775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Myriad Pro" pitchFamily="34" charset="0"/>
              </a:rPr>
              <a:t>A</a:t>
            </a:r>
            <a:r>
              <a:rPr lang="en-GB" sz="5400" b="1" dirty="0" smtClean="0">
                <a:solidFill>
                  <a:schemeClr val="bg1"/>
                </a:solidFill>
                <a:latin typeface="Myriad Pro" pitchFamily="34" charset="0"/>
              </a:rPr>
              <a:t>ll </a:t>
            </a:r>
            <a:r>
              <a:rPr lang="en-GB" sz="5400" b="1" dirty="0">
                <a:solidFill>
                  <a:schemeClr val="bg1"/>
                </a:solidFill>
                <a:latin typeface="Myriad Pro" pitchFamily="34" charset="0"/>
              </a:rPr>
              <a:t>forms </a:t>
            </a:r>
            <a:endParaRPr lang="en-GB" sz="54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Myriad Pro" pitchFamily="34" charset="0"/>
              </a:rPr>
              <a:t>o</a:t>
            </a:r>
            <a:r>
              <a:rPr lang="en-GB" sz="4400" dirty="0" smtClean="0">
                <a:solidFill>
                  <a:schemeClr val="bg1"/>
                </a:solidFill>
                <a:latin typeface="Myriad Pro" pitchFamily="34" charset="0"/>
              </a:rPr>
              <a:t>f violence against women need to be addressed</a:t>
            </a:r>
            <a:endParaRPr lang="en-GB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cs typeface="Arial" panose="020B0604020202020204" pitchFamily="34" charset="0"/>
              </a:rPr>
              <a:t>Content</a:t>
            </a:r>
            <a:endParaRPr lang="en-GB" sz="3200" b="1" dirty="0">
              <a:ln w="10541" cmpd="sng">
                <a:noFill/>
                <a:prstDash val="solid"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29862" y="4653136"/>
            <a:ext cx="1224136" cy="720080"/>
          </a:xfrm>
          <a:prstGeom prst="ellips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Sexual assault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2207793" y="5877272"/>
            <a:ext cx="1442864" cy="5527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Norms and roles</a:t>
            </a:r>
            <a:endParaRPr lang="en-GB" dirty="0"/>
          </a:p>
        </p:txBody>
      </p:sp>
      <p:sp>
        <p:nvSpPr>
          <p:cNvPr id="34" name="Round Diagonal Corner Rectangle 33"/>
          <p:cNvSpPr/>
          <p:nvPr/>
        </p:nvSpPr>
        <p:spPr>
          <a:xfrm>
            <a:off x="3803056" y="5877272"/>
            <a:ext cx="1654306" cy="5527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Stereotypes and prejudices</a:t>
            </a:r>
            <a:endParaRPr lang="en-GB" dirty="0"/>
          </a:p>
        </p:txBody>
      </p:sp>
      <p:sp>
        <p:nvSpPr>
          <p:cNvPr id="35" name="Round Diagonal Corner Rectangle 34"/>
          <p:cNvSpPr/>
          <p:nvPr/>
        </p:nvSpPr>
        <p:spPr>
          <a:xfrm>
            <a:off x="5653998" y="5877272"/>
            <a:ext cx="1654306" cy="5527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Attitudes</a:t>
            </a:r>
            <a:endParaRPr lang="en-GB" dirty="0"/>
          </a:p>
        </p:txBody>
      </p:sp>
      <p:grpSp>
        <p:nvGrpSpPr>
          <p:cNvPr id="5" name="Agrupar 7"/>
          <p:cNvGrpSpPr/>
          <p:nvPr/>
        </p:nvGrpSpPr>
        <p:grpSpPr>
          <a:xfrm>
            <a:off x="161324" y="1844824"/>
            <a:ext cx="9051373" cy="3240360"/>
            <a:chOff x="161324" y="1844824"/>
            <a:chExt cx="9051373" cy="3240360"/>
          </a:xfrm>
        </p:grpSpPr>
        <p:sp>
          <p:nvSpPr>
            <p:cNvPr id="17" name="Oval 16"/>
            <p:cNvSpPr/>
            <p:nvPr/>
          </p:nvSpPr>
          <p:spPr>
            <a:xfrm>
              <a:off x="2987824" y="2636912"/>
              <a:ext cx="1444133" cy="389089"/>
            </a:xfrm>
            <a:prstGeom prst="ellipse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Sexual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53748" y="2703707"/>
              <a:ext cx="2006154" cy="485247"/>
            </a:xfrm>
            <a:prstGeom prst="ellipse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Economical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8" name="Agrupar 4"/>
            <p:cNvGrpSpPr/>
            <p:nvPr/>
          </p:nvGrpSpPr>
          <p:grpSpPr>
            <a:xfrm>
              <a:off x="161324" y="1844824"/>
              <a:ext cx="9051373" cy="3240360"/>
              <a:chOff x="161324" y="1844824"/>
              <a:chExt cx="9051373" cy="324036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907704" y="1844824"/>
                <a:ext cx="2224919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>
                    <a:solidFill>
                      <a:srgbClr val="00B0F0"/>
                    </a:solidFill>
                  </a:rPr>
                  <a:t>Intimate partner violence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83968" y="2814174"/>
                <a:ext cx="1763962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>
                    <a:solidFill>
                      <a:srgbClr val="00B0F0"/>
                    </a:solidFill>
                  </a:rPr>
                  <a:t>Sexual</a:t>
                </a:r>
                <a:r>
                  <a:rPr lang="en-GB" sz="2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GB" sz="2000" b="1" dirty="0" smtClean="0">
                    <a:solidFill>
                      <a:srgbClr val="00B0F0"/>
                    </a:solidFill>
                  </a:rPr>
                  <a:t>Violence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126720" y="3519644"/>
                <a:ext cx="1006977" cy="528159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Rape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21187" y="3423683"/>
                <a:ext cx="1911798" cy="720080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Sexual harassment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995936" y="2420888"/>
                <a:ext cx="1444133" cy="480034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Physical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923927" y="2060508"/>
                <a:ext cx="2053981" cy="384053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Psychological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03648" y="2958190"/>
                <a:ext cx="1763962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rgbClr val="00B0F0"/>
                    </a:solidFill>
                  </a:rPr>
                  <a:t>Stalking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25503" y="3750278"/>
                <a:ext cx="1763962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>
                    <a:solidFill>
                      <a:srgbClr val="00B0F0"/>
                    </a:solidFill>
                  </a:rPr>
                  <a:t>Trafficking in human beings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825503" y="4570581"/>
                <a:ext cx="1307537" cy="442595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Slavery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15816" y="4293096"/>
                <a:ext cx="1944216" cy="720080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Sexual exploitation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00563" y="1875677"/>
                <a:ext cx="2016224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>
                    <a:solidFill>
                      <a:srgbClr val="00B0F0"/>
                    </a:solidFill>
                  </a:rPr>
                  <a:t>Harmful practices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940152" y="2492896"/>
                <a:ext cx="1670718" cy="720080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Forced marriage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588224" y="3068960"/>
                <a:ext cx="1670718" cy="720080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Honour crimes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73282" y="2636912"/>
                <a:ext cx="1670718" cy="864096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Female genital mutilation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69260" y="4085530"/>
                <a:ext cx="2343437" cy="559147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Online harassment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36096" y="4365104"/>
                <a:ext cx="2145698" cy="720080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Sexual abuse online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" name="Round Diagonal Corner Rectangle 3"/>
              <p:cNvSpPr/>
              <p:nvPr/>
            </p:nvSpPr>
            <p:spPr>
              <a:xfrm>
                <a:off x="161324" y="2246023"/>
                <a:ext cx="1442864" cy="526491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Private life</a:t>
                </a:r>
                <a:endParaRPr lang="en-GB" dirty="0"/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>
                <a:off x="161324" y="2966103"/>
                <a:ext cx="1442864" cy="526491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Work</a:t>
                </a:r>
                <a:endParaRPr lang="en-GB" dirty="0"/>
              </a:p>
            </p:txBody>
          </p:sp>
          <p:sp>
            <p:nvSpPr>
              <p:cNvPr id="31" name="Round Diagonal Corner Rectangle 30"/>
              <p:cNvSpPr/>
              <p:nvPr/>
            </p:nvSpPr>
            <p:spPr>
              <a:xfrm>
                <a:off x="161324" y="3708618"/>
                <a:ext cx="1442864" cy="526491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Community</a:t>
                </a:r>
                <a:endParaRPr lang="en-GB" dirty="0"/>
              </a:p>
            </p:txBody>
          </p:sp>
          <p:sp>
            <p:nvSpPr>
              <p:cNvPr id="32" name="Round Diagonal Corner Rectangle 31"/>
              <p:cNvSpPr/>
              <p:nvPr/>
            </p:nvSpPr>
            <p:spPr>
              <a:xfrm>
                <a:off x="161324" y="4414677"/>
                <a:ext cx="1442864" cy="526491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Public space</a:t>
                </a:r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36030" y="2996952"/>
                <a:ext cx="1763962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>
                    <a:solidFill>
                      <a:srgbClr val="00B0F0"/>
                    </a:solidFill>
                  </a:rPr>
                  <a:t>Femicide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37" name="Title 1"/>
          <p:cNvSpPr txBox="1">
            <a:spLocks/>
          </p:cNvSpPr>
          <p:nvPr/>
        </p:nvSpPr>
        <p:spPr>
          <a:xfrm>
            <a:off x="467544" y="332656"/>
            <a:ext cx="8229600" cy="12914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defRPr/>
            </a:pPr>
            <a:r>
              <a:rPr lang="en-GB" sz="3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Violence against women has </a:t>
            </a:r>
            <a:r>
              <a:rPr lang="en-GB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many forms </a:t>
            </a:r>
            <a:r>
              <a:rPr lang="en-GB" sz="3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and takes place in </a:t>
            </a:r>
            <a:r>
              <a:rPr lang="en-GB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different spheres</a:t>
            </a:r>
            <a:endParaRPr lang="en-GB" sz="32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8382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b="1" dirty="0" smtClean="0">
                <a:solidFill>
                  <a:schemeClr val="bg1"/>
                </a:solidFill>
              </a:rPr>
              <a:t/>
            </a:r>
            <a:br>
              <a:rPr lang="en-GB" sz="4900" b="1" dirty="0" smtClean="0">
                <a:solidFill>
                  <a:schemeClr val="bg1"/>
                </a:solidFill>
              </a:rPr>
            </a:br>
            <a:r>
              <a:rPr lang="en-GB" sz="4900" dirty="0" smtClean="0">
                <a:solidFill>
                  <a:schemeClr val="bg1"/>
                </a:solidFill>
              </a:rPr>
              <a:t>Gender stereotypes </a:t>
            </a:r>
            <a:r>
              <a:rPr lang="en-GB" sz="3000" b="1" dirty="0" smtClean="0">
                <a:solidFill>
                  <a:srgbClr val="0F377D"/>
                </a:solidFill>
              </a:rPr>
              <a:t/>
            </a:r>
            <a:br>
              <a:rPr lang="en-GB" sz="3000" b="1" dirty="0" smtClean="0">
                <a:solidFill>
                  <a:srgbClr val="0F377D"/>
                </a:solidFill>
              </a:rPr>
            </a:br>
            <a:endParaRPr lang="en-GB" sz="3000" b="1" dirty="0" smtClean="0">
              <a:solidFill>
                <a:srgbClr val="0F377D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79345" y="2924945"/>
            <a:ext cx="1800769" cy="1583582"/>
          </a:xfrm>
          <a:custGeom>
            <a:avLst/>
            <a:gdLst>
              <a:gd name="connsiteX0" fmla="*/ 0 w 1800769"/>
              <a:gd name="connsiteY0" fmla="*/ 791791 h 1583582"/>
              <a:gd name="connsiteX1" fmla="*/ 452429 w 1800769"/>
              <a:gd name="connsiteY1" fmla="*/ 0 h 1583582"/>
              <a:gd name="connsiteX2" fmla="*/ 1348340 w 1800769"/>
              <a:gd name="connsiteY2" fmla="*/ 0 h 1583582"/>
              <a:gd name="connsiteX3" fmla="*/ 1800769 w 1800769"/>
              <a:gd name="connsiteY3" fmla="*/ 791791 h 1583582"/>
              <a:gd name="connsiteX4" fmla="*/ 1348340 w 1800769"/>
              <a:gd name="connsiteY4" fmla="*/ 1583582 h 1583582"/>
              <a:gd name="connsiteX5" fmla="*/ 452429 w 1800769"/>
              <a:gd name="connsiteY5" fmla="*/ 1583582 h 1583582"/>
              <a:gd name="connsiteX6" fmla="*/ 0 w 1800769"/>
              <a:gd name="connsiteY6" fmla="*/ 791791 h 15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769" h="1583582">
                <a:moveTo>
                  <a:pt x="0" y="791791"/>
                </a:moveTo>
                <a:lnTo>
                  <a:pt x="452429" y="0"/>
                </a:lnTo>
                <a:lnTo>
                  <a:pt x="1348340" y="0"/>
                </a:lnTo>
                <a:lnTo>
                  <a:pt x="1800769" y="791791"/>
                </a:lnTo>
                <a:lnTo>
                  <a:pt x="1348340" y="1583582"/>
                </a:lnTo>
                <a:lnTo>
                  <a:pt x="452429" y="1583582"/>
                </a:lnTo>
                <a:lnTo>
                  <a:pt x="0" y="791791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507" tIns="313174" rIns="349507" bIns="313174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 dirty="0"/>
          </a:p>
        </p:txBody>
      </p:sp>
      <p:sp>
        <p:nvSpPr>
          <p:cNvPr id="8" name="Freeform 7"/>
          <p:cNvSpPr/>
          <p:nvPr/>
        </p:nvSpPr>
        <p:spPr>
          <a:xfrm>
            <a:off x="3692183" y="992437"/>
            <a:ext cx="1984104" cy="1716483"/>
          </a:xfrm>
          <a:custGeom>
            <a:avLst/>
            <a:gdLst>
              <a:gd name="connsiteX0" fmla="*/ 0 w 1984104"/>
              <a:gd name="connsiteY0" fmla="*/ 858242 h 1716483"/>
              <a:gd name="connsiteX1" fmla="*/ 490399 w 1984104"/>
              <a:gd name="connsiteY1" fmla="*/ 0 h 1716483"/>
              <a:gd name="connsiteX2" fmla="*/ 1493705 w 1984104"/>
              <a:gd name="connsiteY2" fmla="*/ 0 h 1716483"/>
              <a:gd name="connsiteX3" fmla="*/ 1984104 w 1984104"/>
              <a:gd name="connsiteY3" fmla="*/ 858242 h 1716483"/>
              <a:gd name="connsiteX4" fmla="*/ 1493705 w 1984104"/>
              <a:gd name="connsiteY4" fmla="*/ 1716483 h 1716483"/>
              <a:gd name="connsiteX5" fmla="*/ 490399 w 1984104"/>
              <a:gd name="connsiteY5" fmla="*/ 1716483 h 1716483"/>
              <a:gd name="connsiteX6" fmla="*/ 0 w 1984104"/>
              <a:gd name="connsiteY6" fmla="*/ 858242 h 17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104" h="1716483">
                <a:moveTo>
                  <a:pt x="0" y="858242"/>
                </a:moveTo>
                <a:lnTo>
                  <a:pt x="490399" y="0"/>
                </a:lnTo>
                <a:lnTo>
                  <a:pt x="1493705" y="0"/>
                </a:lnTo>
                <a:lnTo>
                  <a:pt x="1984104" y="858242"/>
                </a:lnTo>
                <a:lnTo>
                  <a:pt x="1493705" y="1716483"/>
                </a:lnTo>
                <a:lnTo>
                  <a:pt x="490399" y="1716483"/>
                </a:lnTo>
                <a:lnTo>
                  <a:pt x="0" y="8582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128" tIns="304778" rIns="349128" bIns="30477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Constructed beliefs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64088" y="1928541"/>
            <a:ext cx="1984104" cy="1716483"/>
          </a:xfrm>
          <a:custGeom>
            <a:avLst/>
            <a:gdLst>
              <a:gd name="connsiteX0" fmla="*/ 0 w 1984104"/>
              <a:gd name="connsiteY0" fmla="*/ 858242 h 1716483"/>
              <a:gd name="connsiteX1" fmla="*/ 490399 w 1984104"/>
              <a:gd name="connsiteY1" fmla="*/ 0 h 1716483"/>
              <a:gd name="connsiteX2" fmla="*/ 1493705 w 1984104"/>
              <a:gd name="connsiteY2" fmla="*/ 0 h 1716483"/>
              <a:gd name="connsiteX3" fmla="*/ 1984104 w 1984104"/>
              <a:gd name="connsiteY3" fmla="*/ 858242 h 1716483"/>
              <a:gd name="connsiteX4" fmla="*/ 1493705 w 1984104"/>
              <a:gd name="connsiteY4" fmla="*/ 1716483 h 1716483"/>
              <a:gd name="connsiteX5" fmla="*/ 490399 w 1984104"/>
              <a:gd name="connsiteY5" fmla="*/ 1716483 h 1716483"/>
              <a:gd name="connsiteX6" fmla="*/ 0 w 1984104"/>
              <a:gd name="connsiteY6" fmla="*/ 858242 h 17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104" h="1716483">
                <a:moveTo>
                  <a:pt x="0" y="858242"/>
                </a:moveTo>
                <a:lnTo>
                  <a:pt x="490399" y="0"/>
                </a:lnTo>
                <a:lnTo>
                  <a:pt x="1493705" y="0"/>
                </a:lnTo>
                <a:lnTo>
                  <a:pt x="1984104" y="858242"/>
                </a:lnTo>
                <a:lnTo>
                  <a:pt x="1493705" y="1716483"/>
                </a:lnTo>
                <a:lnTo>
                  <a:pt x="490399" y="1716483"/>
                </a:lnTo>
                <a:lnTo>
                  <a:pt x="0" y="8582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20479"/>
              <a:satOff val="-2520"/>
              <a:lumOff val="14021"/>
              <a:alphaOff val="0"/>
            </a:schemeClr>
          </a:fillRef>
          <a:effectRef idx="3">
            <a:schemeClr val="accent1">
              <a:shade val="50000"/>
              <a:hueOff val="120479"/>
              <a:satOff val="-2520"/>
              <a:lumOff val="140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128" tIns="304778" rIns="349128" bIns="304778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To be female or male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64088" y="3789040"/>
            <a:ext cx="1984104" cy="1716483"/>
          </a:xfrm>
          <a:custGeom>
            <a:avLst/>
            <a:gdLst>
              <a:gd name="connsiteX0" fmla="*/ 0 w 1984104"/>
              <a:gd name="connsiteY0" fmla="*/ 858242 h 1716483"/>
              <a:gd name="connsiteX1" fmla="*/ 490399 w 1984104"/>
              <a:gd name="connsiteY1" fmla="*/ 0 h 1716483"/>
              <a:gd name="connsiteX2" fmla="*/ 1493705 w 1984104"/>
              <a:gd name="connsiteY2" fmla="*/ 0 h 1716483"/>
              <a:gd name="connsiteX3" fmla="*/ 1984104 w 1984104"/>
              <a:gd name="connsiteY3" fmla="*/ 858242 h 1716483"/>
              <a:gd name="connsiteX4" fmla="*/ 1493705 w 1984104"/>
              <a:gd name="connsiteY4" fmla="*/ 1716483 h 1716483"/>
              <a:gd name="connsiteX5" fmla="*/ 490399 w 1984104"/>
              <a:gd name="connsiteY5" fmla="*/ 1716483 h 1716483"/>
              <a:gd name="connsiteX6" fmla="*/ 0 w 1984104"/>
              <a:gd name="connsiteY6" fmla="*/ 858242 h 17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104" h="1716483">
                <a:moveTo>
                  <a:pt x="0" y="858242"/>
                </a:moveTo>
                <a:lnTo>
                  <a:pt x="490399" y="0"/>
                </a:lnTo>
                <a:lnTo>
                  <a:pt x="1493705" y="0"/>
                </a:lnTo>
                <a:lnTo>
                  <a:pt x="1984104" y="858242"/>
                </a:lnTo>
                <a:lnTo>
                  <a:pt x="1493705" y="1716483"/>
                </a:lnTo>
                <a:lnTo>
                  <a:pt x="490399" y="1716483"/>
                </a:lnTo>
                <a:lnTo>
                  <a:pt x="0" y="8582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128" tIns="304778" rIns="349128" bIns="304778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  <a:ea typeface="+mj-ea"/>
                <a:cs typeface="+mj-cs"/>
              </a:rPr>
              <a:t>Binary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92183" y="4725144"/>
            <a:ext cx="1984104" cy="1716483"/>
          </a:xfrm>
          <a:custGeom>
            <a:avLst/>
            <a:gdLst>
              <a:gd name="connsiteX0" fmla="*/ 0 w 1984104"/>
              <a:gd name="connsiteY0" fmla="*/ 858242 h 1716483"/>
              <a:gd name="connsiteX1" fmla="*/ 490399 w 1984104"/>
              <a:gd name="connsiteY1" fmla="*/ 0 h 1716483"/>
              <a:gd name="connsiteX2" fmla="*/ 1493705 w 1984104"/>
              <a:gd name="connsiteY2" fmla="*/ 0 h 1716483"/>
              <a:gd name="connsiteX3" fmla="*/ 1984104 w 1984104"/>
              <a:gd name="connsiteY3" fmla="*/ 858242 h 1716483"/>
              <a:gd name="connsiteX4" fmla="*/ 1493705 w 1984104"/>
              <a:gd name="connsiteY4" fmla="*/ 1716483 h 1716483"/>
              <a:gd name="connsiteX5" fmla="*/ 490399 w 1984104"/>
              <a:gd name="connsiteY5" fmla="*/ 1716483 h 1716483"/>
              <a:gd name="connsiteX6" fmla="*/ 0 w 1984104"/>
              <a:gd name="connsiteY6" fmla="*/ 858242 h 17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104" h="1716483">
                <a:moveTo>
                  <a:pt x="0" y="858242"/>
                </a:moveTo>
                <a:lnTo>
                  <a:pt x="490399" y="0"/>
                </a:lnTo>
                <a:lnTo>
                  <a:pt x="1493705" y="0"/>
                </a:lnTo>
                <a:lnTo>
                  <a:pt x="1984104" y="858242"/>
                </a:lnTo>
                <a:lnTo>
                  <a:pt x="1493705" y="1716483"/>
                </a:lnTo>
                <a:lnTo>
                  <a:pt x="490399" y="1716483"/>
                </a:lnTo>
                <a:lnTo>
                  <a:pt x="0" y="8582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128" tIns="304778" rIns="349128" bIns="304778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Descriptive</a:t>
            </a:r>
            <a:endParaRPr lang="en-US" sz="16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2011832" y="3789040"/>
            <a:ext cx="1984104" cy="1716483"/>
          </a:xfrm>
          <a:custGeom>
            <a:avLst/>
            <a:gdLst>
              <a:gd name="connsiteX0" fmla="*/ 0 w 1984104"/>
              <a:gd name="connsiteY0" fmla="*/ 858242 h 1716483"/>
              <a:gd name="connsiteX1" fmla="*/ 490399 w 1984104"/>
              <a:gd name="connsiteY1" fmla="*/ 0 h 1716483"/>
              <a:gd name="connsiteX2" fmla="*/ 1493705 w 1984104"/>
              <a:gd name="connsiteY2" fmla="*/ 0 h 1716483"/>
              <a:gd name="connsiteX3" fmla="*/ 1984104 w 1984104"/>
              <a:gd name="connsiteY3" fmla="*/ 858242 h 1716483"/>
              <a:gd name="connsiteX4" fmla="*/ 1493705 w 1984104"/>
              <a:gd name="connsiteY4" fmla="*/ 1716483 h 1716483"/>
              <a:gd name="connsiteX5" fmla="*/ 490399 w 1984104"/>
              <a:gd name="connsiteY5" fmla="*/ 1716483 h 1716483"/>
              <a:gd name="connsiteX6" fmla="*/ 0 w 1984104"/>
              <a:gd name="connsiteY6" fmla="*/ 858242 h 17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104" h="1716483">
                <a:moveTo>
                  <a:pt x="0" y="858242"/>
                </a:moveTo>
                <a:lnTo>
                  <a:pt x="490399" y="0"/>
                </a:lnTo>
                <a:lnTo>
                  <a:pt x="1493705" y="0"/>
                </a:lnTo>
                <a:lnTo>
                  <a:pt x="1984104" y="858242"/>
                </a:lnTo>
                <a:lnTo>
                  <a:pt x="1493705" y="1716483"/>
                </a:lnTo>
                <a:lnTo>
                  <a:pt x="490399" y="1716483"/>
                </a:lnTo>
                <a:lnTo>
                  <a:pt x="0" y="8582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128" tIns="304778" rIns="349128" bIns="30477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0" kern="1200" dirty="0" smtClean="0">
                <a:solidFill>
                  <a:schemeClr val="tx2"/>
                </a:solidFill>
                <a:latin typeface="+mn-lt"/>
                <a:ea typeface="Times New Roman"/>
                <a:cs typeface="Times New Roman"/>
              </a:rPr>
              <a:t>Prescriptive</a:t>
            </a:r>
            <a:endParaRPr lang="en-US" sz="16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2011832" y="1928541"/>
            <a:ext cx="1984104" cy="1716483"/>
          </a:xfrm>
          <a:custGeom>
            <a:avLst/>
            <a:gdLst>
              <a:gd name="connsiteX0" fmla="*/ 0 w 1984104"/>
              <a:gd name="connsiteY0" fmla="*/ 858242 h 1716483"/>
              <a:gd name="connsiteX1" fmla="*/ 490399 w 1984104"/>
              <a:gd name="connsiteY1" fmla="*/ 0 h 1716483"/>
              <a:gd name="connsiteX2" fmla="*/ 1493705 w 1984104"/>
              <a:gd name="connsiteY2" fmla="*/ 0 h 1716483"/>
              <a:gd name="connsiteX3" fmla="*/ 1984104 w 1984104"/>
              <a:gd name="connsiteY3" fmla="*/ 858242 h 1716483"/>
              <a:gd name="connsiteX4" fmla="*/ 1493705 w 1984104"/>
              <a:gd name="connsiteY4" fmla="*/ 1716483 h 1716483"/>
              <a:gd name="connsiteX5" fmla="*/ 490399 w 1984104"/>
              <a:gd name="connsiteY5" fmla="*/ 1716483 h 1716483"/>
              <a:gd name="connsiteX6" fmla="*/ 0 w 1984104"/>
              <a:gd name="connsiteY6" fmla="*/ 858242 h 17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104" h="1716483">
                <a:moveTo>
                  <a:pt x="0" y="858242"/>
                </a:moveTo>
                <a:lnTo>
                  <a:pt x="490399" y="0"/>
                </a:lnTo>
                <a:lnTo>
                  <a:pt x="1493705" y="0"/>
                </a:lnTo>
                <a:lnTo>
                  <a:pt x="1984104" y="858242"/>
                </a:lnTo>
                <a:lnTo>
                  <a:pt x="1493705" y="1716483"/>
                </a:lnTo>
                <a:lnTo>
                  <a:pt x="490399" y="1716483"/>
                </a:lnTo>
                <a:lnTo>
                  <a:pt x="0" y="8582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20479"/>
              <a:satOff val="-2520"/>
              <a:lumOff val="14021"/>
              <a:alphaOff val="0"/>
            </a:schemeClr>
          </a:fillRef>
          <a:effectRef idx="3">
            <a:schemeClr val="accent1">
              <a:shade val="50000"/>
              <a:hueOff val="120479"/>
              <a:satOff val="-2520"/>
              <a:lumOff val="140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128" tIns="304778" rIns="349128" bIns="30477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Times New Roman"/>
                <a:cs typeface="Arial"/>
              </a:rPr>
              <a:t>Deeply ingrained but vary over time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pic>
        <p:nvPicPr>
          <p:cNvPr id="4" name="Picture 13" descr="EU Fl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1" y="6270327"/>
            <a:ext cx="47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7" y="116632"/>
            <a:ext cx="662850" cy="6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460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384925"/>
            <a:ext cx="4794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Gender stereotypes and VAW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4386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227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80" y="2785085"/>
            <a:ext cx="9184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endParaRPr lang="en-GB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G:\Operations\Communication_Information\GRAPHICAL-CHART-VISUAL-IDENTITY\FINAL FILES !!!\2010.4176_Logo\2010.4176_Logo\CMYK\FORMAT_PNG\EIGE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" y="245874"/>
            <a:ext cx="923471" cy="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19" y="2501976"/>
            <a:ext cx="9289032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GB" sz="4400" b="1" dirty="0" smtClean="0">
                <a:solidFill>
                  <a:schemeClr val="bg1"/>
                </a:solidFill>
                <a:latin typeface="Myriad Pro" pitchFamily="34" charset="0"/>
              </a:rPr>
              <a:t>E</a:t>
            </a:r>
            <a:r>
              <a:rPr lang="lt-LT" sz="4400" b="1" dirty="0" smtClean="0">
                <a:solidFill>
                  <a:schemeClr val="bg1"/>
                </a:solidFill>
                <a:latin typeface="Myriad Pro" pitchFamily="34" charset="0"/>
              </a:rPr>
              <a:t>IGE</a:t>
            </a:r>
            <a:r>
              <a:rPr lang="en-GB" sz="4400" b="1" dirty="0" smtClean="0">
                <a:solidFill>
                  <a:schemeClr val="bg1"/>
                </a:solidFill>
                <a:latin typeface="Myriad Pro" pitchFamily="34" charset="0"/>
              </a:rPr>
              <a:t>’s work on VAW: tools for decision makers </a:t>
            </a:r>
            <a:endParaRPr lang="en-GB" sz="4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66375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6172200"/>
            <a:ext cx="479536" cy="324184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809B-D1D3-4236-9D8F-8BD7DEDEFB1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2</Template>
  <TotalTime>12812</TotalTime>
  <Words>1281</Words>
  <Application>Microsoft Office PowerPoint</Application>
  <PresentationFormat>On-screen Show (4:3)</PresentationFormat>
  <Paragraphs>313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template 2</vt:lpstr>
      <vt:lpstr>1_Title page</vt:lpstr>
      <vt:lpstr>Office Theme</vt:lpstr>
      <vt:lpstr>11_Office Theme</vt:lpstr>
      <vt:lpstr>1_Custom Design</vt:lpstr>
      <vt:lpstr>Custom Design</vt:lpstr>
      <vt:lpstr>1_Office Theme</vt:lpstr>
      <vt:lpstr>6_Office Theme</vt:lpstr>
      <vt:lpstr>3_Office Theme</vt:lpstr>
      <vt:lpstr>4_Office Theme</vt:lpstr>
      <vt:lpstr>7_Office Theme</vt:lpstr>
      <vt:lpstr>5_Title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Gender stereotypes  </vt:lpstr>
      <vt:lpstr>Gender stereotypes and VAW</vt:lpstr>
      <vt:lpstr>PowerPoint Presentation</vt:lpstr>
      <vt:lpstr>PowerPoint Presentation</vt:lpstr>
      <vt:lpstr>    Estimating  the costs of gender-based violence in the European Union  </vt:lpstr>
      <vt:lpstr>Types of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Violence against Women</vt:lpstr>
      <vt:lpstr>Administrative data sources</vt:lpstr>
      <vt:lpstr>PowerPoint Presentation</vt:lpstr>
      <vt:lpstr>Online mapping tool and databases</vt:lpstr>
      <vt:lpstr>PowerPoint Presentation</vt:lpstr>
      <vt:lpstr>PowerPoint Presentation</vt:lpstr>
      <vt:lpstr>Structure of the measure</vt:lpstr>
      <vt:lpstr>Computing the composite indicator of violence against women</vt:lpstr>
      <vt:lpstr>Composite indicator on Violence  against Women</vt:lpstr>
      <vt:lpstr>PowerPoint Presentation</vt:lpstr>
      <vt:lpstr>Levels of gender equality</vt:lpstr>
      <vt:lpstr>Contextual variables</vt:lpstr>
      <vt:lpstr>Acceptability of domestic violence  against women in society</vt:lpstr>
      <vt:lpstr>Acceptability of domestic violence  against women in society</vt:lpstr>
      <vt:lpstr>Awareness of domestic violence  within the social environment</vt:lpstr>
      <vt:lpstr>Victims’ Rights Directive</vt:lpstr>
      <vt:lpstr>PowerPoint Presentation</vt:lpstr>
      <vt:lpstr>Thank you! </vt:lpstr>
    </vt:vector>
  </TitlesOfParts>
  <Company>EIGE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annamanca74@icloud.com</dc:creator>
  <cp:lastModifiedBy>Helena Morais Maceira</cp:lastModifiedBy>
  <cp:revision>627</cp:revision>
  <cp:lastPrinted>2015-12-07T07:47:48Z</cp:lastPrinted>
  <dcterms:created xsi:type="dcterms:W3CDTF">2015-12-06T17:27:59Z</dcterms:created>
  <dcterms:modified xsi:type="dcterms:W3CDTF">2015-12-07T08:54:18Z</dcterms:modified>
</cp:coreProperties>
</file>