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420" r:id="rId5"/>
    <p:sldId id="430" r:id="rId6"/>
    <p:sldId id="422" r:id="rId7"/>
    <p:sldId id="427" r:id="rId8"/>
    <p:sldId id="416" r:id="rId9"/>
    <p:sldId id="415" r:id="rId10"/>
    <p:sldId id="431" r:id="rId11"/>
  </p:sldIdLst>
  <p:sldSz cx="9144000" cy="6858000" type="screen4x3"/>
  <p:notesSz cx="6808788" cy="9940925"/>
  <p:custDataLst>
    <p:tags r:id="rId13"/>
  </p:custDataLst>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pos="249">
          <p15:clr>
            <a:srgbClr val="A4A3A4"/>
          </p15:clr>
        </p15:guide>
        <p15:guide id="4" pos="206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 Ventegodt Liisberg" initials="" lastIdx="2" clrIdx="0"/>
  <p:cmAuthor id="1" name="Jacob Basbøll" initials="JB"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064"/>
    <a:srgbClr val="03805C"/>
    <a:srgbClr val="E84200"/>
    <a:srgbClr val="FF025E"/>
    <a:srgbClr val="03805A"/>
    <a:srgbClr val="03855D"/>
    <a:srgbClr val="02855E"/>
    <a:srgbClr val="007B95"/>
    <a:srgbClr val="31A0BB"/>
    <a:srgbClr val="30A1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9314" autoAdjust="0"/>
  </p:normalViewPr>
  <p:slideViewPr>
    <p:cSldViewPr>
      <p:cViewPr varScale="1">
        <p:scale>
          <a:sx n="116" d="100"/>
          <a:sy n="116" d="100"/>
        </p:scale>
        <p:origin x="-1482" y="-108"/>
      </p:cViewPr>
      <p:guideLst>
        <p:guide orient="horz" pos="2160"/>
        <p:guide pos="2880"/>
        <p:guide pos="249"/>
        <p:guide pos="2064"/>
      </p:guideLst>
    </p:cSldViewPr>
  </p:slideViewPr>
  <p:notesTextViewPr>
    <p:cViewPr>
      <p:scale>
        <a:sx n="1" d="1"/>
        <a:sy n="1" d="1"/>
      </p:scale>
      <p:origin x="0" y="0"/>
    </p:cViewPr>
  </p:notesTextViewPr>
  <p:notesViewPr>
    <p:cSldViewPr>
      <p:cViewPr varScale="1">
        <p:scale>
          <a:sx n="81" d="100"/>
          <a:sy n="81" d="100"/>
        </p:scale>
        <p:origin x="-4008"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51118" cy="497047"/>
          </a:xfrm>
          <a:prstGeom prst="rect">
            <a:avLst/>
          </a:prstGeom>
        </p:spPr>
        <p:txBody>
          <a:bodyPr vert="horz" lIns="91549" tIns="45774" rIns="91549" bIns="45774" rtlCol="0"/>
          <a:lstStyle>
            <a:lvl1pPr algn="l" fontAlgn="auto">
              <a:spcBef>
                <a:spcPts val="0"/>
              </a:spcBef>
              <a:spcAft>
                <a:spcPts val="0"/>
              </a:spcAft>
              <a:defRPr sz="1200">
                <a:latin typeface="+mn-lt"/>
              </a:defRPr>
            </a:lvl1pPr>
          </a:lstStyle>
          <a:p>
            <a:pPr>
              <a:defRPr/>
            </a:pPr>
            <a:endParaRPr lang="da-DK"/>
          </a:p>
        </p:txBody>
      </p:sp>
      <p:sp>
        <p:nvSpPr>
          <p:cNvPr id="3" name="Pladsholder til dato 2"/>
          <p:cNvSpPr>
            <a:spLocks noGrp="1"/>
          </p:cNvSpPr>
          <p:nvPr>
            <p:ph type="dt" idx="1"/>
          </p:nvPr>
        </p:nvSpPr>
        <p:spPr>
          <a:xfrm>
            <a:off x="3856063" y="0"/>
            <a:ext cx="2951118" cy="497047"/>
          </a:xfrm>
          <a:prstGeom prst="rect">
            <a:avLst/>
          </a:prstGeom>
        </p:spPr>
        <p:txBody>
          <a:bodyPr vert="horz" lIns="91549" tIns="45774" rIns="91549" bIns="45774" rtlCol="0"/>
          <a:lstStyle>
            <a:lvl1pPr algn="r" fontAlgn="auto">
              <a:spcBef>
                <a:spcPts val="0"/>
              </a:spcBef>
              <a:spcAft>
                <a:spcPts val="0"/>
              </a:spcAft>
              <a:defRPr sz="1200" smtClean="0">
                <a:latin typeface="+mn-lt"/>
              </a:defRPr>
            </a:lvl1pPr>
          </a:lstStyle>
          <a:p>
            <a:pPr>
              <a:defRPr/>
            </a:pPr>
            <a:fld id="{3CBD31E6-4315-44D8-9911-F818674E5128}" type="datetimeFigureOut">
              <a:rPr lang="da-DK"/>
              <a:pPr>
                <a:defRPr/>
              </a:pPr>
              <a:t>12-02-2016</a:t>
            </a:fld>
            <a:endParaRPr lang="da-DK"/>
          </a:p>
        </p:txBody>
      </p:sp>
      <p:sp>
        <p:nvSpPr>
          <p:cNvPr id="4" name="Pladsholder til diasbillede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49" tIns="45774" rIns="91549" bIns="45774" rtlCol="0" anchor="ctr"/>
          <a:lstStyle/>
          <a:p>
            <a:pPr lvl="0"/>
            <a:endParaRPr lang="da-DK" noProof="0"/>
          </a:p>
        </p:txBody>
      </p:sp>
      <p:sp>
        <p:nvSpPr>
          <p:cNvPr id="5" name="Pladsholder til noter 4"/>
          <p:cNvSpPr>
            <a:spLocks noGrp="1"/>
          </p:cNvSpPr>
          <p:nvPr>
            <p:ph type="body" sz="quarter" idx="3"/>
          </p:nvPr>
        </p:nvSpPr>
        <p:spPr>
          <a:xfrm>
            <a:off x="681522" y="4722739"/>
            <a:ext cx="5445745" cy="4473416"/>
          </a:xfrm>
          <a:prstGeom prst="rect">
            <a:avLst/>
          </a:prstGeom>
        </p:spPr>
        <p:txBody>
          <a:bodyPr vert="horz" lIns="91549" tIns="45774" rIns="91549" bIns="45774" rtlCol="0"/>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6" name="Pladsholder til sidefod 5"/>
          <p:cNvSpPr>
            <a:spLocks noGrp="1"/>
          </p:cNvSpPr>
          <p:nvPr>
            <p:ph type="ftr" sz="quarter" idx="4"/>
          </p:nvPr>
        </p:nvSpPr>
        <p:spPr>
          <a:xfrm>
            <a:off x="0" y="9442281"/>
            <a:ext cx="2951118" cy="497047"/>
          </a:xfrm>
          <a:prstGeom prst="rect">
            <a:avLst/>
          </a:prstGeom>
        </p:spPr>
        <p:txBody>
          <a:bodyPr vert="horz" lIns="91549" tIns="45774" rIns="91549" bIns="45774" rtlCol="0" anchor="b"/>
          <a:lstStyle>
            <a:lvl1pPr algn="l" fontAlgn="auto">
              <a:spcBef>
                <a:spcPts val="0"/>
              </a:spcBef>
              <a:spcAft>
                <a:spcPts val="0"/>
              </a:spcAft>
              <a:defRPr sz="1200">
                <a:latin typeface="+mn-lt"/>
              </a:defRPr>
            </a:lvl1pPr>
          </a:lstStyle>
          <a:p>
            <a:pPr>
              <a:defRPr/>
            </a:pPr>
            <a:endParaRPr lang="da-DK"/>
          </a:p>
        </p:txBody>
      </p:sp>
      <p:sp>
        <p:nvSpPr>
          <p:cNvPr id="7" name="Pladsholder til diasnummer 6"/>
          <p:cNvSpPr>
            <a:spLocks noGrp="1"/>
          </p:cNvSpPr>
          <p:nvPr>
            <p:ph type="sldNum" sz="quarter" idx="5"/>
          </p:nvPr>
        </p:nvSpPr>
        <p:spPr>
          <a:xfrm>
            <a:off x="3856063" y="9442281"/>
            <a:ext cx="2951118" cy="497047"/>
          </a:xfrm>
          <a:prstGeom prst="rect">
            <a:avLst/>
          </a:prstGeom>
        </p:spPr>
        <p:txBody>
          <a:bodyPr vert="horz" lIns="91549" tIns="45774" rIns="91549" bIns="45774" rtlCol="0" anchor="b"/>
          <a:lstStyle>
            <a:lvl1pPr algn="r" fontAlgn="auto">
              <a:spcBef>
                <a:spcPts val="0"/>
              </a:spcBef>
              <a:spcAft>
                <a:spcPts val="0"/>
              </a:spcAft>
              <a:defRPr sz="1200" smtClean="0">
                <a:latin typeface="+mn-lt"/>
              </a:defRPr>
            </a:lvl1pPr>
          </a:lstStyle>
          <a:p>
            <a:pPr>
              <a:defRPr/>
            </a:pPr>
            <a:fld id="{F9C745E0-4DBE-4D1C-943B-B3B2555967EE}" type="slidenum">
              <a:rPr lang="da-DK"/>
              <a:pPr>
                <a:defRPr/>
              </a:pPr>
              <a:t>‹#›</a:t>
            </a:fld>
            <a:endParaRPr lang="da-DK"/>
          </a:p>
        </p:txBody>
      </p:sp>
    </p:spTree>
    <p:extLst>
      <p:ext uri="{BB962C8B-B14F-4D97-AF65-F5344CB8AC3E}">
        <p14:creationId xmlns:p14="http://schemas.microsoft.com/office/powerpoint/2010/main" val="5761463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aseline="0" dirty="0" smtClean="0"/>
          </a:p>
          <a:p>
            <a:pPr marL="230657" indent="-230657">
              <a:spcBef>
                <a:spcPts val="0"/>
              </a:spcBef>
              <a:buAutoNum type="arabicParenR"/>
            </a:pPr>
            <a:r>
              <a:rPr lang="da-DK" dirty="0" smtClean="0">
                <a:solidFill>
                  <a:srgbClr val="C80064"/>
                </a:solidFill>
                <a:cs typeface="Calibri"/>
              </a:rPr>
              <a:t>Briefly about me</a:t>
            </a:r>
          </a:p>
          <a:p>
            <a:pPr>
              <a:spcBef>
                <a:spcPts val="0"/>
              </a:spcBef>
            </a:pPr>
            <a:r>
              <a:rPr lang="da-DK" dirty="0" smtClean="0">
                <a:solidFill>
                  <a:srgbClr val="C80064"/>
                </a:solidFill>
                <a:cs typeface="Calibri"/>
              </a:rPr>
              <a:t>	Program Manager for Edu activities in DK. Int. advisor on HRE in as diverse countries as Albania, Yemen, Zimbabwe,</a:t>
            </a:r>
            <a:r>
              <a:rPr lang="da-DK" baseline="0" dirty="0" smtClean="0">
                <a:solidFill>
                  <a:srgbClr val="C80064"/>
                </a:solidFill>
                <a:cs typeface="Calibri"/>
              </a:rPr>
              <a:t> </a:t>
            </a:r>
            <a:r>
              <a:rPr lang="da-DK" dirty="0" smtClean="0">
                <a:solidFill>
                  <a:srgbClr val="C80064"/>
                </a:solidFill>
                <a:cs typeface="Calibri"/>
              </a:rPr>
              <a:t>Greenland as </a:t>
            </a:r>
            <a:r>
              <a:rPr lang="da-DK" dirty="0" err="1" smtClean="0">
                <a:solidFill>
                  <a:srgbClr val="C80064"/>
                </a:solidFill>
                <a:cs typeface="Calibri"/>
              </a:rPr>
              <a:t>well</a:t>
            </a:r>
            <a:r>
              <a:rPr lang="da-DK" dirty="0" smtClean="0">
                <a:solidFill>
                  <a:srgbClr val="C80064"/>
                </a:solidFill>
                <a:cs typeface="Calibri"/>
              </a:rPr>
              <a:t> as </a:t>
            </a:r>
            <a:r>
              <a:rPr lang="da-DK" dirty="0" err="1" smtClean="0">
                <a:solidFill>
                  <a:srgbClr val="C80064"/>
                </a:solidFill>
                <a:cs typeface="Calibri"/>
              </a:rPr>
              <a:t>two</a:t>
            </a:r>
            <a:r>
              <a:rPr lang="da-DK" dirty="0" smtClean="0">
                <a:solidFill>
                  <a:srgbClr val="C80064"/>
                </a:solidFill>
                <a:cs typeface="Calibri"/>
              </a:rPr>
              <a:t> major </a:t>
            </a:r>
            <a:r>
              <a:rPr lang="da-DK" dirty="0" err="1" smtClean="0">
                <a:solidFill>
                  <a:srgbClr val="C80064"/>
                </a:solidFill>
                <a:cs typeface="Calibri"/>
              </a:rPr>
              <a:t>projects</a:t>
            </a:r>
            <a:r>
              <a:rPr lang="da-DK" baseline="0" dirty="0" smtClean="0">
                <a:solidFill>
                  <a:srgbClr val="C80064"/>
                </a:solidFill>
                <a:cs typeface="Calibri"/>
              </a:rPr>
              <a:t> </a:t>
            </a:r>
            <a:r>
              <a:rPr lang="da-DK" baseline="0" dirty="0" err="1" smtClean="0">
                <a:solidFill>
                  <a:srgbClr val="C80064"/>
                </a:solidFill>
                <a:cs typeface="Calibri"/>
              </a:rPr>
              <a:t>coordinated</a:t>
            </a:r>
            <a:r>
              <a:rPr lang="da-DK" baseline="0" dirty="0" smtClean="0">
                <a:solidFill>
                  <a:srgbClr val="C80064"/>
                </a:solidFill>
                <a:cs typeface="Calibri"/>
              </a:rPr>
              <a:t> by DIHR on the </a:t>
            </a:r>
            <a:r>
              <a:rPr lang="da-DK" baseline="0" dirty="0" err="1" smtClean="0">
                <a:solidFill>
                  <a:srgbClr val="C80064"/>
                </a:solidFill>
                <a:cs typeface="Calibri"/>
              </a:rPr>
              <a:t>role</a:t>
            </a:r>
            <a:r>
              <a:rPr lang="da-DK" baseline="0" dirty="0" smtClean="0">
                <a:solidFill>
                  <a:srgbClr val="C80064"/>
                </a:solidFill>
                <a:cs typeface="Calibri"/>
              </a:rPr>
              <a:t> of </a:t>
            </a:r>
            <a:r>
              <a:rPr lang="da-DK" baseline="0" dirty="0" err="1" smtClean="0">
                <a:solidFill>
                  <a:srgbClr val="C80064"/>
                </a:solidFill>
                <a:cs typeface="Calibri"/>
              </a:rPr>
              <a:t>NHRIs</a:t>
            </a:r>
            <a:r>
              <a:rPr lang="da-DK" baseline="0" dirty="0" smtClean="0">
                <a:solidFill>
                  <a:srgbClr val="C80064"/>
                </a:solidFill>
                <a:cs typeface="Calibri"/>
              </a:rPr>
              <a:t> in  </a:t>
            </a:r>
          </a:p>
          <a:p>
            <a:pPr>
              <a:spcBef>
                <a:spcPts val="0"/>
              </a:spcBef>
            </a:pPr>
            <a:r>
              <a:rPr lang="da-DK" baseline="0" dirty="0" smtClean="0">
                <a:solidFill>
                  <a:srgbClr val="C80064"/>
                </a:solidFill>
                <a:cs typeface="Calibri"/>
              </a:rPr>
              <a:t>        	HRE, </a:t>
            </a:r>
            <a:r>
              <a:rPr lang="da-DK" baseline="0" dirty="0" err="1" smtClean="0">
                <a:solidFill>
                  <a:srgbClr val="C80064"/>
                </a:solidFill>
                <a:cs typeface="Calibri"/>
              </a:rPr>
              <a:t>one</a:t>
            </a:r>
            <a:r>
              <a:rPr lang="da-DK" baseline="0" dirty="0" smtClean="0">
                <a:solidFill>
                  <a:srgbClr val="C80064"/>
                </a:solidFill>
                <a:cs typeface="Calibri"/>
              </a:rPr>
              <a:t> </a:t>
            </a:r>
            <a:r>
              <a:rPr lang="da-DK" baseline="0" dirty="0" err="1" smtClean="0">
                <a:solidFill>
                  <a:srgbClr val="C80064"/>
                </a:solidFill>
                <a:cs typeface="Calibri"/>
              </a:rPr>
              <a:t>funded</a:t>
            </a:r>
            <a:r>
              <a:rPr lang="da-DK" baseline="0" dirty="0" smtClean="0">
                <a:solidFill>
                  <a:srgbClr val="C80064"/>
                </a:solidFill>
                <a:cs typeface="Calibri"/>
              </a:rPr>
              <a:t> by the EU, and </a:t>
            </a:r>
            <a:r>
              <a:rPr lang="da-DK" baseline="0" dirty="0" err="1" smtClean="0">
                <a:solidFill>
                  <a:srgbClr val="C80064"/>
                </a:solidFill>
                <a:cs typeface="Calibri"/>
              </a:rPr>
              <a:t>one</a:t>
            </a:r>
            <a:r>
              <a:rPr lang="da-DK" baseline="0" dirty="0" smtClean="0">
                <a:solidFill>
                  <a:srgbClr val="C80064"/>
                </a:solidFill>
                <a:cs typeface="Calibri"/>
              </a:rPr>
              <a:t> </a:t>
            </a:r>
            <a:r>
              <a:rPr lang="da-DK" baseline="0" dirty="0" err="1" smtClean="0">
                <a:solidFill>
                  <a:srgbClr val="C80064"/>
                </a:solidFill>
                <a:cs typeface="Calibri"/>
              </a:rPr>
              <a:t>funded</a:t>
            </a:r>
            <a:r>
              <a:rPr lang="da-DK" baseline="0" dirty="0" smtClean="0">
                <a:solidFill>
                  <a:srgbClr val="C80064"/>
                </a:solidFill>
                <a:cs typeface="Calibri"/>
              </a:rPr>
              <a:t> by the </a:t>
            </a:r>
            <a:r>
              <a:rPr lang="da-DK" baseline="0" dirty="0" err="1" smtClean="0">
                <a:solidFill>
                  <a:srgbClr val="C80064"/>
                </a:solidFill>
                <a:cs typeface="Calibri"/>
              </a:rPr>
              <a:t>Ministry</a:t>
            </a:r>
            <a:r>
              <a:rPr lang="da-DK" baseline="0" dirty="0" smtClean="0">
                <a:solidFill>
                  <a:srgbClr val="C80064"/>
                </a:solidFill>
                <a:cs typeface="Calibri"/>
              </a:rPr>
              <a:t> of </a:t>
            </a:r>
            <a:r>
              <a:rPr lang="da-DK" baseline="0" dirty="0" err="1" smtClean="0">
                <a:solidFill>
                  <a:srgbClr val="C80064"/>
                </a:solidFill>
                <a:cs typeface="Calibri"/>
              </a:rPr>
              <a:t>foreign</a:t>
            </a:r>
            <a:r>
              <a:rPr lang="da-DK" baseline="0" dirty="0" smtClean="0">
                <a:solidFill>
                  <a:srgbClr val="C80064"/>
                </a:solidFill>
                <a:cs typeface="Calibri"/>
              </a:rPr>
              <a:t> Affairs.</a:t>
            </a:r>
            <a:endParaRPr lang="da-DK" dirty="0" smtClean="0">
              <a:solidFill>
                <a:srgbClr val="C80064"/>
              </a:solidFill>
              <a:cs typeface="Calibri"/>
            </a:endParaRPr>
          </a:p>
          <a:p>
            <a:pPr>
              <a:spcBef>
                <a:spcPts val="0"/>
              </a:spcBef>
            </a:pPr>
            <a:endParaRPr lang="da-DK" dirty="0" smtClean="0">
              <a:solidFill>
                <a:srgbClr val="C80064"/>
              </a:solidFill>
              <a:cs typeface="Calibri"/>
            </a:endParaRPr>
          </a:p>
          <a:p>
            <a:pPr marL="0" indent="0">
              <a:spcBef>
                <a:spcPts val="0"/>
              </a:spcBef>
              <a:buNone/>
            </a:pPr>
            <a:r>
              <a:rPr lang="da-DK" dirty="0" smtClean="0">
                <a:solidFill>
                  <a:srgbClr val="C80064"/>
                </a:solidFill>
                <a:cs typeface="Calibri"/>
              </a:rPr>
              <a:t>2) The Danish </a:t>
            </a:r>
            <a:r>
              <a:rPr lang="da-DK" dirty="0" err="1" smtClean="0">
                <a:solidFill>
                  <a:srgbClr val="C80064"/>
                </a:solidFill>
                <a:cs typeface="Calibri"/>
              </a:rPr>
              <a:t>Institute</a:t>
            </a:r>
            <a:r>
              <a:rPr lang="da-DK" dirty="0" smtClean="0">
                <a:solidFill>
                  <a:srgbClr val="C80064"/>
                </a:solidFill>
                <a:cs typeface="Calibri"/>
              </a:rPr>
              <a:t> for Human Rights is </a:t>
            </a:r>
            <a:r>
              <a:rPr lang="da-DK" dirty="0" err="1" smtClean="0">
                <a:solidFill>
                  <a:srgbClr val="C80064"/>
                </a:solidFill>
                <a:cs typeface="Calibri"/>
              </a:rPr>
              <a:t>Denmark's</a:t>
            </a:r>
            <a:r>
              <a:rPr lang="da-DK" dirty="0" smtClean="0">
                <a:solidFill>
                  <a:srgbClr val="C80064"/>
                </a:solidFill>
                <a:cs typeface="Calibri"/>
              </a:rPr>
              <a:t> National Human Rights Institution, </a:t>
            </a:r>
            <a:r>
              <a:rPr lang="da-DK" dirty="0" err="1" smtClean="0">
                <a:solidFill>
                  <a:srgbClr val="C80064"/>
                </a:solidFill>
                <a:cs typeface="Calibri"/>
              </a:rPr>
              <a:t>also</a:t>
            </a:r>
            <a:r>
              <a:rPr lang="da-DK" dirty="0" smtClean="0">
                <a:solidFill>
                  <a:srgbClr val="C80064"/>
                </a:solidFill>
                <a:cs typeface="Calibri"/>
              </a:rPr>
              <a:t> referred to as NHRI (National Human Rights </a:t>
            </a:r>
            <a:r>
              <a:rPr lang="da-DK" dirty="0" err="1" smtClean="0">
                <a:solidFill>
                  <a:srgbClr val="C80064"/>
                </a:solidFill>
                <a:cs typeface="Calibri"/>
              </a:rPr>
              <a:t>Institute</a:t>
            </a:r>
            <a:r>
              <a:rPr lang="da-DK" dirty="0" smtClean="0">
                <a:solidFill>
                  <a:srgbClr val="C80064"/>
                </a:solidFill>
                <a:cs typeface="Calibri"/>
              </a:rPr>
              <a:t>). </a:t>
            </a:r>
          </a:p>
          <a:p>
            <a:pPr>
              <a:spcBef>
                <a:spcPts val="0"/>
              </a:spcBef>
            </a:pPr>
            <a:r>
              <a:rPr lang="da-DK" dirty="0" smtClean="0">
                <a:solidFill>
                  <a:srgbClr val="C80064"/>
                </a:solidFill>
                <a:cs typeface="Calibri"/>
              </a:rPr>
              <a:t>	Briefly </a:t>
            </a:r>
            <a:r>
              <a:rPr lang="da-DK" dirty="0" err="1" smtClean="0">
                <a:solidFill>
                  <a:srgbClr val="C80064"/>
                </a:solidFill>
                <a:cs typeface="Calibri"/>
              </a:rPr>
              <a:t>about</a:t>
            </a:r>
            <a:r>
              <a:rPr lang="da-DK" dirty="0" smtClean="0">
                <a:solidFill>
                  <a:srgbClr val="C80064"/>
                </a:solidFill>
                <a:cs typeface="Calibri"/>
              </a:rPr>
              <a:t> DIHR:</a:t>
            </a:r>
            <a:r>
              <a:rPr lang="da-DK" baseline="0" dirty="0" smtClean="0">
                <a:solidFill>
                  <a:srgbClr val="C80064"/>
                </a:solidFill>
                <a:cs typeface="Calibri"/>
              </a:rPr>
              <a:t> </a:t>
            </a:r>
            <a:r>
              <a:rPr lang="da-DK" baseline="0" dirty="0" err="1" smtClean="0">
                <a:solidFill>
                  <a:srgbClr val="C80064"/>
                </a:solidFill>
                <a:cs typeface="Calibri"/>
              </a:rPr>
              <a:t>We</a:t>
            </a:r>
            <a:r>
              <a:rPr lang="da-DK" baseline="0" dirty="0" smtClean="0">
                <a:solidFill>
                  <a:srgbClr val="C80064"/>
                </a:solidFill>
                <a:cs typeface="Calibri"/>
              </a:rPr>
              <a:t> </a:t>
            </a:r>
            <a:r>
              <a:rPr lang="da-DK" baseline="0" dirty="0" err="1" smtClean="0">
                <a:solidFill>
                  <a:srgbClr val="C80064"/>
                </a:solidFill>
                <a:cs typeface="Calibri"/>
              </a:rPr>
              <a:t>work</a:t>
            </a:r>
            <a:r>
              <a:rPr lang="da-DK" baseline="0" dirty="0" smtClean="0">
                <a:solidFill>
                  <a:srgbClr val="C80064"/>
                </a:solidFill>
                <a:cs typeface="Calibri"/>
              </a:rPr>
              <a:t> in Denmark and </a:t>
            </a:r>
            <a:r>
              <a:rPr lang="da-DK" baseline="0" dirty="0" err="1" smtClean="0">
                <a:solidFill>
                  <a:srgbClr val="C80064"/>
                </a:solidFill>
                <a:cs typeface="Calibri"/>
              </a:rPr>
              <a:t>abroad</a:t>
            </a:r>
            <a:r>
              <a:rPr lang="da-DK" baseline="0" dirty="0" smtClean="0">
                <a:solidFill>
                  <a:srgbClr val="C80064"/>
                </a:solidFill>
                <a:cs typeface="Calibri"/>
              </a:rPr>
              <a:t>. </a:t>
            </a:r>
            <a:r>
              <a:rPr lang="da-DK" baseline="0" dirty="0" err="1" smtClean="0">
                <a:solidFill>
                  <a:srgbClr val="C80064"/>
                </a:solidFill>
                <a:cs typeface="Calibri"/>
              </a:rPr>
              <a:t>Internationally</a:t>
            </a:r>
            <a:r>
              <a:rPr lang="da-DK" baseline="0" dirty="0" smtClean="0">
                <a:solidFill>
                  <a:srgbClr val="C80064"/>
                </a:solidFill>
                <a:cs typeface="Calibri"/>
              </a:rPr>
              <a:t> </a:t>
            </a:r>
            <a:r>
              <a:rPr lang="da-DK" baseline="0" dirty="0" err="1" smtClean="0">
                <a:solidFill>
                  <a:srgbClr val="C80064"/>
                </a:solidFill>
                <a:cs typeface="Calibri"/>
              </a:rPr>
              <a:t>we</a:t>
            </a:r>
            <a:r>
              <a:rPr lang="da-DK" baseline="0" dirty="0" smtClean="0">
                <a:solidFill>
                  <a:srgbClr val="C80064"/>
                </a:solidFill>
                <a:cs typeface="Calibri"/>
              </a:rPr>
              <a:t> </a:t>
            </a:r>
            <a:r>
              <a:rPr lang="da-DK" baseline="0" dirty="0" err="1" smtClean="0">
                <a:solidFill>
                  <a:srgbClr val="C80064"/>
                </a:solidFill>
                <a:cs typeface="Calibri"/>
              </a:rPr>
              <a:t>work</a:t>
            </a:r>
            <a:r>
              <a:rPr lang="da-DK" baseline="0" dirty="0" smtClean="0">
                <a:solidFill>
                  <a:srgbClr val="C80064"/>
                </a:solidFill>
                <a:cs typeface="Calibri"/>
              </a:rPr>
              <a:t> w/ </a:t>
            </a:r>
            <a:r>
              <a:rPr lang="da-DK" baseline="0" dirty="0" err="1" smtClean="0">
                <a:solidFill>
                  <a:srgbClr val="C80064"/>
                </a:solidFill>
                <a:cs typeface="Calibri"/>
              </a:rPr>
              <a:t>capacity</a:t>
            </a:r>
            <a:r>
              <a:rPr lang="da-DK" baseline="0" dirty="0" smtClean="0">
                <a:solidFill>
                  <a:srgbClr val="C80064"/>
                </a:solidFill>
                <a:cs typeface="Calibri"/>
              </a:rPr>
              <a:t> </a:t>
            </a:r>
            <a:r>
              <a:rPr lang="da-DK" baseline="0" dirty="0" err="1" smtClean="0">
                <a:solidFill>
                  <a:srgbClr val="C80064"/>
                </a:solidFill>
                <a:cs typeface="Calibri"/>
              </a:rPr>
              <a:t>building</a:t>
            </a:r>
            <a:r>
              <a:rPr lang="da-DK" baseline="0" dirty="0" smtClean="0">
                <a:solidFill>
                  <a:srgbClr val="C80064"/>
                </a:solidFill>
                <a:cs typeface="Calibri"/>
              </a:rPr>
              <a:t> of </a:t>
            </a:r>
            <a:r>
              <a:rPr lang="da-DK" baseline="0" dirty="0" err="1" smtClean="0">
                <a:solidFill>
                  <a:srgbClr val="C80064"/>
                </a:solidFill>
                <a:cs typeface="Calibri"/>
              </a:rPr>
              <a:t>state</a:t>
            </a:r>
            <a:r>
              <a:rPr lang="da-DK" baseline="0" dirty="0" smtClean="0">
                <a:solidFill>
                  <a:srgbClr val="C80064"/>
                </a:solidFill>
                <a:cs typeface="Calibri"/>
              </a:rPr>
              <a:t> </a:t>
            </a:r>
            <a:r>
              <a:rPr lang="da-DK" baseline="0" dirty="0" err="1" smtClean="0">
                <a:solidFill>
                  <a:srgbClr val="C80064"/>
                </a:solidFill>
                <a:cs typeface="Calibri"/>
              </a:rPr>
              <a:t>institiutions</a:t>
            </a:r>
            <a:r>
              <a:rPr lang="da-DK" baseline="0" dirty="0" smtClean="0">
                <a:solidFill>
                  <a:srgbClr val="C80064"/>
                </a:solidFill>
                <a:cs typeface="Calibri"/>
              </a:rPr>
              <a:t> and national human </a:t>
            </a:r>
            <a:r>
              <a:rPr lang="da-DK" baseline="0" dirty="0" err="1" smtClean="0">
                <a:solidFill>
                  <a:srgbClr val="C80064"/>
                </a:solidFill>
                <a:cs typeface="Calibri"/>
              </a:rPr>
              <a:t>rights</a:t>
            </a:r>
            <a:r>
              <a:rPr lang="da-DK" baseline="0" dirty="0" smtClean="0">
                <a:solidFill>
                  <a:srgbClr val="C80064"/>
                </a:solidFill>
                <a:cs typeface="Calibri"/>
              </a:rPr>
              <a:t> system as </a:t>
            </a:r>
            <a:r>
              <a:rPr lang="da-DK" baseline="0" dirty="0" err="1" smtClean="0">
                <a:solidFill>
                  <a:srgbClr val="C80064"/>
                </a:solidFill>
                <a:cs typeface="Calibri"/>
              </a:rPr>
              <a:t>well</a:t>
            </a:r>
            <a:r>
              <a:rPr lang="da-DK" baseline="0" dirty="0" smtClean="0">
                <a:solidFill>
                  <a:srgbClr val="C80064"/>
                </a:solidFill>
                <a:cs typeface="Calibri"/>
              </a:rPr>
              <a:t> as HR and </a:t>
            </a:r>
            <a:r>
              <a:rPr lang="da-DK" baseline="0" dirty="0" err="1" smtClean="0">
                <a:solidFill>
                  <a:srgbClr val="C80064"/>
                </a:solidFill>
                <a:cs typeface="Calibri"/>
              </a:rPr>
              <a:t>businesses</a:t>
            </a:r>
            <a:r>
              <a:rPr lang="da-DK" baseline="0" dirty="0" smtClean="0">
                <a:solidFill>
                  <a:srgbClr val="C80064"/>
                </a:solidFill>
                <a:cs typeface="Calibri"/>
              </a:rPr>
              <a:t>. </a:t>
            </a:r>
            <a:r>
              <a:rPr lang="da-DK" baseline="0" dirty="0" err="1" smtClean="0">
                <a:solidFill>
                  <a:srgbClr val="C80064"/>
                </a:solidFill>
                <a:cs typeface="Calibri"/>
              </a:rPr>
              <a:t>Nationally</a:t>
            </a:r>
            <a:r>
              <a:rPr lang="da-DK" baseline="0" dirty="0" smtClean="0">
                <a:solidFill>
                  <a:srgbClr val="C80064"/>
                </a:solidFill>
                <a:cs typeface="Calibri"/>
              </a:rPr>
              <a:t> </a:t>
            </a:r>
            <a:r>
              <a:rPr lang="da-DK" baseline="0" dirty="0" err="1" smtClean="0">
                <a:solidFill>
                  <a:srgbClr val="C80064"/>
                </a:solidFill>
                <a:cs typeface="Calibri"/>
              </a:rPr>
              <a:t>we</a:t>
            </a:r>
            <a:r>
              <a:rPr lang="da-DK" baseline="0" dirty="0" smtClean="0">
                <a:solidFill>
                  <a:srgbClr val="C80064"/>
                </a:solidFill>
                <a:cs typeface="Calibri"/>
              </a:rPr>
              <a:t> </a:t>
            </a:r>
            <a:r>
              <a:rPr lang="da-DK" baseline="0" dirty="0" err="1" smtClean="0">
                <a:solidFill>
                  <a:srgbClr val="C80064"/>
                </a:solidFill>
                <a:cs typeface="Calibri"/>
              </a:rPr>
              <a:t>conduct</a:t>
            </a:r>
            <a:r>
              <a:rPr lang="da-DK" baseline="0" dirty="0" smtClean="0">
                <a:solidFill>
                  <a:srgbClr val="C80064"/>
                </a:solidFill>
                <a:cs typeface="Calibri"/>
              </a:rPr>
              <a:t> </a:t>
            </a:r>
            <a:r>
              <a:rPr lang="da-DK" baseline="0" dirty="0" err="1" smtClean="0">
                <a:solidFill>
                  <a:srgbClr val="C80064"/>
                </a:solidFill>
                <a:cs typeface="Calibri"/>
              </a:rPr>
              <a:t>reserach</a:t>
            </a:r>
            <a:r>
              <a:rPr lang="da-DK" baseline="0" dirty="0" smtClean="0">
                <a:solidFill>
                  <a:srgbClr val="C80064"/>
                </a:solidFill>
                <a:cs typeface="Calibri"/>
              </a:rPr>
              <a:t> in </a:t>
            </a:r>
            <a:r>
              <a:rPr lang="da-DK" baseline="0" dirty="0" err="1" smtClean="0">
                <a:solidFill>
                  <a:srgbClr val="C80064"/>
                </a:solidFill>
                <a:cs typeface="Calibri"/>
              </a:rPr>
              <a:t>various</a:t>
            </a:r>
            <a:r>
              <a:rPr lang="da-DK" baseline="0" dirty="0" smtClean="0">
                <a:solidFill>
                  <a:srgbClr val="C80064"/>
                </a:solidFill>
                <a:cs typeface="Calibri"/>
              </a:rPr>
              <a:t> </a:t>
            </a:r>
            <a:r>
              <a:rPr lang="da-DK" baseline="0" dirty="0" err="1" smtClean="0">
                <a:solidFill>
                  <a:srgbClr val="C80064"/>
                </a:solidFill>
                <a:cs typeface="Calibri"/>
              </a:rPr>
              <a:t>areas</a:t>
            </a:r>
            <a:r>
              <a:rPr lang="da-DK" baseline="0" dirty="0" smtClean="0">
                <a:solidFill>
                  <a:srgbClr val="C80064"/>
                </a:solidFill>
                <a:cs typeface="Calibri"/>
              </a:rPr>
              <a:t>, </a:t>
            </a:r>
            <a:r>
              <a:rPr lang="da-DK" baseline="0" dirty="0" err="1" smtClean="0">
                <a:solidFill>
                  <a:srgbClr val="C80064"/>
                </a:solidFill>
                <a:cs typeface="Calibri"/>
              </a:rPr>
              <a:t>work</a:t>
            </a:r>
            <a:r>
              <a:rPr lang="da-DK" baseline="0" dirty="0" smtClean="0">
                <a:solidFill>
                  <a:srgbClr val="C80064"/>
                </a:solidFill>
                <a:cs typeface="Calibri"/>
              </a:rPr>
              <a:t> with </a:t>
            </a:r>
            <a:r>
              <a:rPr lang="da-DK" baseline="0" dirty="0" err="1" smtClean="0">
                <a:solidFill>
                  <a:srgbClr val="C80064"/>
                </a:solidFill>
                <a:cs typeface="Calibri"/>
              </a:rPr>
              <a:t>monitoering</a:t>
            </a:r>
            <a:r>
              <a:rPr lang="da-DK" baseline="0" dirty="0" smtClean="0">
                <a:solidFill>
                  <a:srgbClr val="C80064"/>
                </a:solidFill>
                <a:cs typeface="Calibri"/>
              </a:rPr>
              <a:t> of HR, </a:t>
            </a:r>
            <a:r>
              <a:rPr lang="da-DK" baseline="0" dirty="0" err="1" smtClean="0">
                <a:solidFill>
                  <a:srgbClr val="C80064"/>
                </a:solidFill>
                <a:cs typeface="Calibri"/>
              </a:rPr>
              <a:t>children</a:t>
            </a:r>
            <a:r>
              <a:rPr lang="da-DK" baseline="0" dirty="0" smtClean="0">
                <a:solidFill>
                  <a:srgbClr val="C80064"/>
                </a:solidFill>
                <a:cs typeface="Calibri"/>
              </a:rPr>
              <a:t> of </a:t>
            </a:r>
            <a:r>
              <a:rPr lang="da-DK" baseline="0" dirty="0" err="1" smtClean="0">
                <a:solidFill>
                  <a:srgbClr val="C80064"/>
                </a:solidFill>
                <a:cs typeface="Calibri"/>
              </a:rPr>
              <a:t>imprioned</a:t>
            </a:r>
            <a:r>
              <a:rPr lang="da-DK" baseline="0" dirty="0" smtClean="0">
                <a:solidFill>
                  <a:srgbClr val="C80064"/>
                </a:solidFill>
                <a:cs typeface="Calibri"/>
              </a:rPr>
              <a:t>, </a:t>
            </a:r>
            <a:r>
              <a:rPr lang="da-DK" baseline="0" dirty="0" err="1" smtClean="0">
                <a:solidFill>
                  <a:srgbClr val="C80064"/>
                </a:solidFill>
                <a:cs typeface="Calibri"/>
              </a:rPr>
              <a:t>elderly</a:t>
            </a:r>
            <a:r>
              <a:rPr lang="da-DK" baseline="0" dirty="0" smtClean="0">
                <a:solidFill>
                  <a:srgbClr val="C80064"/>
                </a:solidFill>
                <a:cs typeface="Calibri"/>
              </a:rPr>
              <a:t> </a:t>
            </a:r>
            <a:r>
              <a:rPr lang="da-DK" baseline="0" dirty="0" err="1" smtClean="0">
                <a:solidFill>
                  <a:srgbClr val="C80064"/>
                </a:solidFill>
                <a:cs typeface="Calibri"/>
              </a:rPr>
              <a:t>peoples</a:t>
            </a:r>
            <a:r>
              <a:rPr lang="da-DK" baseline="0" dirty="0" smtClean="0">
                <a:solidFill>
                  <a:srgbClr val="C80064"/>
                </a:solidFill>
                <a:cs typeface="Calibri"/>
              </a:rPr>
              <a:t> </a:t>
            </a:r>
            <a:r>
              <a:rPr lang="da-DK" baseline="0" dirty="0" err="1" smtClean="0">
                <a:solidFill>
                  <a:srgbClr val="C80064"/>
                </a:solidFill>
                <a:cs typeface="Calibri"/>
              </a:rPr>
              <a:t>rights</a:t>
            </a:r>
            <a:r>
              <a:rPr lang="da-DK" baseline="0" dirty="0" smtClean="0">
                <a:solidFill>
                  <a:srgbClr val="C80064"/>
                </a:solidFill>
                <a:cs typeface="Calibri"/>
              </a:rPr>
              <a:t>, </a:t>
            </a:r>
            <a:r>
              <a:rPr lang="da-DK" baseline="0" dirty="0" err="1" smtClean="0">
                <a:solidFill>
                  <a:srgbClr val="C80064"/>
                </a:solidFill>
                <a:cs typeface="Calibri"/>
              </a:rPr>
              <a:t>equal</a:t>
            </a:r>
            <a:r>
              <a:rPr lang="da-DK" baseline="0" dirty="0" smtClean="0">
                <a:solidFill>
                  <a:srgbClr val="C80064"/>
                </a:solidFill>
                <a:cs typeface="Calibri"/>
              </a:rPr>
              <a:t> </a:t>
            </a:r>
            <a:r>
              <a:rPr lang="da-DK" baseline="0" dirty="0" err="1" smtClean="0">
                <a:solidFill>
                  <a:srgbClr val="C80064"/>
                </a:solidFill>
                <a:cs typeface="Calibri"/>
              </a:rPr>
              <a:t>treatment</a:t>
            </a:r>
            <a:r>
              <a:rPr lang="da-DK" baseline="0" dirty="0" smtClean="0">
                <a:solidFill>
                  <a:srgbClr val="C80064"/>
                </a:solidFill>
                <a:cs typeface="Calibri"/>
              </a:rPr>
              <a:t>, NEB.</a:t>
            </a:r>
          </a:p>
          <a:p>
            <a:pPr>
              <a:spcBef>
                <a:spcPts val="0"/>
              </a:spcBef>
            </a:pPr>
            <a:endParaRPr lang="da-DK" baseline="0" dirty="0" smtClean="0">
              <a:solidFill>
                <a:srgbClr val="C80064"/>
              </a:solidFill>
              <a:cs typeface="Calibri"/>
            </a:endParaRPr>
          </a:p>
          <a:p>
            <a:pPr>
              <a:spcBef>
                <a:spcPts val="0"/>
              </a:spcBef>
            </a:pPr>
            <a:r>
              <a:rPr lang="da-DK" baseline="0" dirty="0" smtClean="0">
                <a:solidFill>
                  <a:srgbClr val="C80064"/>
                </a:solidFill>
                <a:cs typeface="Calibri"/>
              </a:rPr>
              <a:t>3) I </a:t>
            </a:r>
            <a:r>
              <a:rPr lang="da-DK" baseline="0" dirty="0" err="1" smtClean="0">
                <a:solidFill>
                  <a:srgbClr val="C80064"/>
                </a:solidFill>
                <a:cs typeface="Calibri"/>
              </a:rPr>
              <a:t>will</a:t>
            </a:r>
            <a:r>
              <a:rPr lang="da-DK" baseline="0" dirty="0" smtClean="0">
                <a:solidFill>
                  <a:srgbClr val="C80064"/>
                </a:solidFill>
                <a:cs typeface="Calibri"/>
              </a:rPr>
              <a:t> talk to </a:t>
            </a:r>
            <a:r>
              <a:rPr lang="da-DK" baseline="0" dirty="0" err="1" smtClean="0">
                <a:solidFill>
                  <a:srgbClr val="C80064"/>
                </a:solidFill>
                <a:cs typeface="Calibri"/>
              </a:rPr>
              <a:t>you</a:t>
            </a:r>
            <a:r>
              <a:rPr lang="da-DK" baseline="0" dirty="0" smtClean="0">
                <a:solidFill>
                  <a:srgbClr val="C80064"/>
                </a:solidFill>
                <a:cs typeface="Calibri"/>
              </a:rPr>
              <a:t> a/ (</a:t>
            </a:r>
            <a:r>
              <a:rPr lang="da-DK" baseline="0" dirty="0" err="1" smtClean="0">
                <a:solidFill>
                  <a:srgbClr val="C80064"/>
                </a:solidFill>
                <a:cs typeface="Calibri"/>
              </a:rPr>
              <a:t>title</a:t>
            </a:r>
            <a:r>
              <a:rPr lang="da-DK" baseline="0" dirty="0" smtClean="0">
                <a:solidFill>
                  <a:srgbClr val="C80064"/>
                </a:solidFill>
                <a:cs typeface="Calibri"/>
              </a:rPr>
              <a:t>)</a:t>
            </a:r>
            <a:endParaRPr lang="da-DK" dirty="0" smtClean="0">
              <a:solidFill>
                <a:srgbClr val="C80064"/>
              </a:solidFill>
              <a:cs typeface="Calibri"/>
            </a:endParaRPr>
          </a:p>
          <a:p>
            <a:pPr>
              <a:spcBef>
                <a:spcPts val="0"/>
              </a:spcBef>
            </a:pPr>
            <a:endParaRPr lang="da-DK" dirty="0" smtClean="0">
              <a:solidFill>
                <a:srgbClr val="C80064"/>
              </a:solidFill>
              <a:cs typeface="Calibri"/>
            </a:endParaRPr>
          </a:p>
          <a:p>
            <a:pPr>
              <a:spcBef>
                <a:spcPts val="0"/>
              </a:spcBef>
            </a:pPr>
            <a:endParaRPr lang="da-DK" dirty="0" smtClean="0">
              <a:solidFill>
                <a:srgbClr val="C80064"/>
              </a:solidFill>
              <a:cs typeface="Calibri"/>
            </a:endParaRPr>
          </a:p>
          <a:p>
            <a:pPr>
              <a:spcBef>
                <a:spcPts val="0"/>
              </a:spcBef>
            </a:pPr>
            <a:r>
              <a:rPr lang="da-DK" dirty="0" smtClean="0">
                <a:solidFill>
                  <a:srgbClr val="C80064"/>
                </a:solidFill>
                <a:cs typeface="Calibri"/>
              </a:rPr>
              <a:t>------	</a:t>
            </a:r>
            <a:endParaRPr lang="da-DK" dirty="0" smtClean="0"/>
          </a:p>
          <a:p>
            <a:r>
              <a:rPr lang="da-DK" dirty="0" smtClean="0"/>
              <a:t>Disposition:</a:t>
            </a:r>
          </a:p>
          <a:p>
            <a:endParaRPr lang="da-DK" baseline="0" dirty="0" smtClean="0"/>
          </a:p>
          <a:p>
            <a:r>
              <a:rPr lang="da-DK" baseline="0" dirty="0" smtClean="0"/>
              <a:t>A: </a:t>
            </a:r>
            <a:r>
              <a:rPr lang="da-DK" baseline="0" dirty="0" err="1" smtClean="0"/>
              <a:t>NHRIs</a:t>
            </a:r>
            <a:r>
              <a:rPr lang="da-DK" baseline="0" dirty="0" smtClean="0"/>
              <a:t> mandate</a:t>
            </a:r>
          </a:p>
          <a:p>
            <a:pPr marL="0" indent="0">
              <a:buFontTx/>
              <a:buNone/>
            </a:pPr>
            <a:r>
              <a:rPr lang="da-DK" baseline="0" dirty="0" smtClean="0"/>
              <a:t>		- How NHRIs increasingly are working strategically across all their mandates and thereby also working to support governments in fulfilling their HRE obligations through a focus on </a:t>
            </a:r>
            <a:r>
              <a:rPr lang="da-DK" baseline="0" dirty="0" err="1" smtClean="0"/>
              <a:t>influencing</a:t>
            </a:r>
            <a:r>
              <a:rPr lang="da-DK" baseline="0" dirty="0" smtClean="0"/>
              <a:t> </a:t>
            </a:r>
          </a:p>
          <a:p>
            <a:pPr marL="0" indent="0">
              <a:buFontTx/>
              <a:buNone/>
            </a:pPr>
            <a:r>
              <a:rPr lang="da-DK" baseline="0" dirty="0" smtClean="0"/>
              <a:t>		</a:t>
            </a:r>
            <a:r>
              <a:rPr lang="da-DK" baseline="0" dirty="0" err="1" smtClean="0"/>
              <a:t>education</a:t>
            </a:r>
            <a:r>
              <a:rPr lang="da-DK" baseline="0" dirty="0" smtClean="0"/>
              <a:t> policies and </a:t>
            </a:r>
            <a:r>
              <a:rPr lang="da-DK" baseline="0" dirty="0" err="1" smtClean="0"/>
              <a:t>monitoering</a:t>
            </a:r>
            <a:r>
              <a:rPr lang="da-DK" baseline="0" dirty="0" smtClean="0"/>
              <a:t> of HRE and Education for Democratic Citizenship. (DIHRs Education change in </a:t>
            </a:r>
            <a:r>
              <a:rPr lang="da-DK" baseline="0" dirty="0" err="1" smtClean="0"/>
              <a:t>strategy</a:t>
            </a:r>
            <a:r>
              <a:rPr lang="da-DK" baseline="0" dirty="0" smtClean="0"/>
              <a:t>)</a:t>
            </a:r>
          </a:p>
          <a:p>
            <a:pPr marL="0" indent="0">
              <a:buFontTx/>
              <a:buNone/>
            </a:pPr>
            <a:endParaRPr lang="da-DK" baseline="0" dirty="0" smtClean="0"/>
          </a:p>
          <a:p>
            <a:r>
              <a:rPr lang="da-DK" baseline="0" dirty="0" smtClean="0"/>
              <a:t>B: The story of the </a:t>
            </a:r>
            <a:r>
              <a:rPr lang="da-DK" baseline="0" dirty="0" err="1" smtClean="0"/>
              <a:t>mapping</a:t>
            </a:r>
            <a:r>
              <a:rPr lang="da-DK" baseline="0" dirty="0" smtClean="0"/>
              <a:t> </a:t>
            </a:r>
          </a:p>
          <a:p>
            <a:r>
              <a:rPr lang="da-DK" baseline="0" dirty="0" smtClean="0"/>
              <a:t>		- </a:t>
            </a:r>
            <a:r>
              <a:rPr lang="da-DK" baseline="0" dirty="0" err="1" smtClean="0"/>
              <a:t>Some</a:t>
            </a:r>
            <a:r>
              <a:rPr lang="da-DK" baseline="0" dirty="0" smtClean="0"/>
              <a:t> figures</a:t>
            </a:r>
          </a:p>
          <a:p>
            <a:pPr marL="0" marR="0" indent="0" algn="l" defTabSz="914400" rtl="0" eaLnBrk="1" fontAlgn="base" latinLnBrk="0" hangingPunct="1">
              <a:lnSpc>
                <a:spcPct val="100000"/>
              </a:lnSpc>
              <a:spcBef>
                <a:spcPct val="30000"/>
              </a:spcBef>
              <a:spcAft>
                <a:spcPct val="0"/>
              </a:spcAft>
              <a:buClrTx/>
              <a:buSzTx/>
              <a:buFontTx/>
              <a:buNone/>
              <a:tabLst/>
              <a:defRPr/>
            </a:pPr>
            <a:r>
              <a:rPr lang="da-DK" dirty="0" smtClean="0"/>
              <a:t>- DIHRs</a:t>
            </a:r>
            <a:r>
              <a:rPr lang="da-DK" baseline="0" dirty="0" smtClean="0"/>
              <a:t> role in educational reform processes</a:t>
            </a:r>
          </a:p>
          <a:p>
            <a:r>
              <a:rPr lang="da-DK" baseline="0" dirty="0" smtClean="0"/>
              <a:t>- NHRIs role in promoting HRE at the national </a:t>
            </a:r>
            <a:r>
              <a:rPr lang="da-DK" baseline="0" dirty="0" err="1" smtClean="0"/>
              <a:t>level</a:t>
            </a:r>
            <a:r>
              <a:rPr lang="da-DK" baseline="0" dirty="0" smtClean="0"/>
              <a:t> – The </a:t>
            </a:r>
            <a:r>
              <a:rPr lang="da-DK" baseline="0" dirty="0" err="1" smtClean="0"/>
              <a:t>network</a:t>
            </a:r>
            <a:endParaRPr lang="da-DK" baseline="0" dirty="0" smtClean="0"/>
          </a:p>
          <a:p>
            <a:endParaRPr lang="en-GB" dirty="0"/>
          </a:p>
        </p:txBody>
      </p:sp>
      <p:sp>
        <p:nvSpPr>
          <p:cNvPr id="4" name="Slide Number Placeholder 3"/>
          <p:cNvSpPr>
            <a:spLocks noGrp="1"/>
          </p:cNvSpPr>
          <p:nvPr>
            <p:ph type="sldNum" sz="quarter" idx="10"/>
          </p:nvPr>
        </p:nvSpPr>
        <p:spPr/>
        <p:txBody>
          <a:bodyPr/>
          <a:lstStyle/>
          <a:p>
            <a:pPr>
              <a:defRPr/>
            </a:pPr>
            <a:fld id="{F9C745E0-4DBE-4D1C-943B-B3B2555967EE}" type="slidenum">
              <a:rPr lang="da-DK" smtClean="0"/>
              <a:pPr>
                <a:defRPr/>
              </a:pPr>
              <a:t>1</a:t>
            </a:fld>
            <a:endParaRPr lang="da-DK"/>
          </a:p>
        </p:txBody>
      </p:sp>
    </p:spTree>
    <p:extLst>
      <p:ext uri="{BB962C8B-B14F-4D97-AF65-F5344CB8AC3E}">
        <p14:creationId xmlns:p14="http://schemas.microsoft.com/office/powerpoint/2010/main" val="1688333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sz="1200" kern="1200" dirty="0" smtClean="0">
                <a:solidFill>
                  <a:schemeClr val="tx1"/>
                </a:solidFill>
                <a:effectLst/>
                <a:latin typeface="+mn-lt"/>
                <a:ea typeface="+mn-ea"/>
                <a:cs typeface="+mn-cs"/>
              </a:rPr>
              <a:t>How</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many</a:t>
            </a:r>
            <a:r>
              <a:rPr lang="da-DK" sz="1200" kern="1200" baseline="0" dirty="0" smtClean="0">
                <a:solidFill>
                  <a:schemeClr val="tx1"/>
                </a:solidFill>
                <a:effectLst/>
                <a:latin typeface="+mn-lt"/>
                <a:ea typeface="+mn-ea"/>
                <a:cs typeface="+mn-cs"/>
              </a:rPr>
              <a:t> of </a:t>
            </a:r>
            <a:r>
              <a:rPr lang="da-DK" sz="1200" kern="1200" baseline="0" dirty="0" err="1" smtClean="0">
                <a:solidFill>
                  <a:schemeClr val="tx1"/>
                </a:solidFill>
                <a:effectLst/>
                <a:latin typeface="+mn-lt"/>
                <a:ea typeface="+mn-ea"/>
                <a:cs typeface="+mn-cs"/>
              </a:rPr>
              <a:t>you</a:t>
            </a:r>
            <a:r>
              <a:rPr lang="da-DK" sz="1200" kern="1200" baseline="0" dirty="0" smtClean="0">
                <a:solidFill>
                  <a:schemeClr val="tx1"/>
                </a:solidFill>
                <a:effectLst/>
                <a:latin typeface="+mn-lt"/>
                <a:ea typeface="+mn-ea"/>
                <a:cs typeface="+mn-cs"/>
              </a:rPr>
              <a:t> have </a:t>
            </a:r>
            <a:r>
              <a:rPr lang="da-DK" sz="1200" kern="1200" baseline="0" dirty="0" err="1" smtClean="0">
                <a:solidFill>
                  <a:schemeClr val="tx1"/>
                </a:solidFill>
                <a:effectLst/>
                <a:latin typeface="+mn-lt"/>
                <a:ea typeface="+mn-ea"/>
                <a:cs typeface="+mn-cs"/>
              </a:rPr>
              <a:t>heard</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about</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NHRIs</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before</a:t>
            </a:r>
            <a:r>
              <a:rPr lang="da-DK" sz="1200" kern="1200" baseline="0" dirty="0" smtClean="0">
                <a:solidFill>
                  <a:schemeClr val="tx1"/>
                </a:solidFill>
                <a:effectLst/>
                <a:latin typeface="+mn-lt"/>
                <a:ea typeface="+mn-ea"/>
                <a:cs typeface="+mn-cs"/>
              </a:rPr>
              <a:t>?</a:t>
            </a:r>
          </a:p>
          <a:p>
            <a:r>
              <a:rPr lang="da-DK" sz="1200" kern="1200" baseline="0" dirty="0" smtClean="0">
                <a:solidFill>
                  <a:schemeClr val="tx1"/>
                </a:solidFill>
                <a:effectLst/>
                <a:latin typeface="+mn-lt"/>
                <a:ea typeface="+mn-ea"/>
                <a:cs typeface="+mn-cs"/>
              </a:rPr>
              <a:t>How </a:t>
            </a:r>
            <a:r>
              <a:rPr lang="da-DK" sz="1200" kern="1200" baseline="0" dirty="0" err="1" smtClean="0">
                <a:solidFill>
                  <a:schemeClr val="tx1"/>
                </a:solidFill>
                <a:effectLst/>
                <a:latin typeface="+mn-lt"/>
                <a:ea typeface="+mn-ea"/>
                <a:cs typeface="+mn-cs"/>
              </a:rPr>
              <a:t>many</a:t>
            </a:r>
            <a:r>
              <a:rPr lang="da-DK" sz="1200" kern="1200" baseline="0" dirty="0" smtClean="0">
                <a:solidFill>
                  <a:schemeClr val="tx1"/>
                </a:solidFill>
                <a:effectLst/>
                <a:latin typeface="+mn-lt"/>
                <a:ea typeface="+mn-ea"/>
                <a:cs typeface="+mn-cs"/>
              </a:rPr>
              <a:t> of </a:t>
            </a:r>
            <a:r>
              <a:rPr lang="da-DK" sz="1200" kern="1200" baseline="0" dirty="0" err="1" smtClean="0">
                <a:solidFill>
                  <a:schemeClr val="tx1"/>
                </a:solidFill>
                <a:effectLst/>
                <a:latin typeface="+mn-lt"/>
                <a:ea typeface="+mn-ea"/>
                <a:cs typeface="+mn-cs"/>
              </a:rPr>
              <a:t>you</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work</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together</a:t>
            </a:r>
            <a:r>
              <a:rPr lang="da-DK" sz="1200" kern="1200" baseline="0" dirty="0" smtClean="0">
                <a:solidFill>
                  <a:schemeClr val="tx1"/>
                </a:solidFill>
                <a:effectLst/>
                <a:latin typeface="+mn-lt"/>
                <a:ea typeface="+mn-ea"/>
                <a:cs typeface="+mn-cs"/>
              </a:rPr>
              <a:t> w/ </a:t>
            </a:r>
            <a:r>
              <a:rPr lang="da-DK" sz="1200" kern="1200" baseline="0" dirty="0" err="1" smtClean="0">
                <a:solidFill>
                  <a:schemeClr val="tx1"/>
                </a:solidFill>
                <a:effectLst/>
                <a:latin typeface="+mn-lt"/>
                <a:ea typeface="+mn-ea"/>
                <a:cs typeface="+mn-cs"/>
              </a:rPr>
              <a:t>your</a:t>
            </a:r>
            <a:r>
              <a:rPr lang="da-DK" sz="1200" kern="1200" baseline="0" dirty="0" smtClean="0">
                <a:solidFill>
                  <a:schemeClr val="tx1"/>
                </a:solidFill>
                <a:effectLst/>
                <a:latin typeface="+mn-lt"/>
                <a:ea typeface="+mn-ea"/>
                <a:cs typeface="+mn-cs"/>
              </a:rPr>
              <a:t> NHRI?</a:t>
            </a:r>
          </a:p>
          <a:p>
            <a:endParaRPr lang="da-DK" sz="1200" kern="1200" baseline="0" dirty="0" smtClean="0">
              <a:solidFill>
                <a:schemeClr val="tx1"/>
              </a:solidFill>
              <a:effectLst/>
              <a:latin typeface="+mn-lt"/>
              <a:ea typeface="+mn-ea"/>
              <a:cs typeface="+mn-cs"/>
            </a:endParaRPr>
          </a:p>
          <a:p>
            <a:r>
              <a:rPr lang="da-DK" sz="1200" kern="1200" baseline="0" dirty="0" err="1" smtClean="0">
                <a:solidFill>
                  <a:schemeClr val="tx1"/>
                </a:solidFill>
                <a:effectLst/>
                <a:latin typeface="+mn-lt"/>
                <a:ea typeface="+mn-ea"/>
                <a:cs typeface="+mn-cs"/>
              </a:rPr>
              <a:t>Whereas</a:t>
            </a:r>
            <a:r>
              <a:rPr lang="da-DK" sz="1200" kern="1200" baseline="0" dirty="0" smtClean="0">
                <a:solidFill>
                  <a:schemeClr val="tx1"/>
                </a:solidFill>
                <a:effectLst/>
                <a:latin typeface="+mn-lt"/>
                <a:ea typeface="+mn-ea"/>
                <a:cs typeface="+mn-cs"/>
              </a:rPr>
              <a:t> the charter </a:t>
            </a:r>
            <a:r>
              <a:rPr lang="da-DK" sz="1200" kern="1200" baseline="0" dirty="0" err="1" smtClean="0">
                <a:solidFill>
                  <a:schemeClr val="tx1"/>
                </a:solidFill>
                <a:effectLst/>
                <a:latin typeface="+mn-lt"/>
                <a:ea typeface="+mn-ea"/>
                <a:cs typeface="+mn-cs"/>
              </a:rPr>
              <a:t>doesnot</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explicitly</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mention</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NHRI’s</a:t>
            </a:r>
            <a:r>
              <a:rPr lang="da-DK" sz="1200" kern="1200" baseline="0" dirty="0" smtClean="0">
                <a:solidFill>
                  <a:schemeClr val="tx1"/>
                </a:solidFill>
                <a:effectLst/>
                <a:latin typeface="+mn-lt"/>
                <a:ea typeface="+mn-ea"/>
                <a:cs typeface="+mn-cs"/>
              </a:rPr>
              <a:t> UNDHRET </a:t>
            </a:r>
            <a:r>
              <a:rPr lang="da-DK" sz="1200" kern="1200" baseline="0" dirty="0" err="1" smtClean="0">
                <a:solidFill>
                  <a:schemeClr val="tx1"/>
                </a:solidFill>
                <a:effectLst/>
                <a:latin typeface="+mn-lt"/>
                <a:ea typeface="+mn-ea"/>
                <a:cs typeface="+mn-cs"/>
              </a:rPr>
              <a:t>explicitly</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mentions</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NHRIs</a:t>
            </a:r>
            <a:r>
              <a:rPr lang="da-DK" sz="1200" kern="1200" baseline="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Article</a:t>
            </a:r>
            <a:r>
              <a:rPr lang="da-DK" sz="1200" kern="1200" dirty="0" smtClean="0">
                <a:solidFill>
                  <a:schemeClr val="tx1"/>
                </a:solidFill>
                <a:effectLst/>
                <a:latin typeface="+mn-lt"/>
                <a:ea typeface="+mn-ea"/>
                <a:cs typeface="+mn-cs"/>
              </a:rPr>
              <a:t> 8 in UN </a:t>
            </a:r>
            <a:r>
              <a:rPr lang="da-DK" sz="1200" kern="1200" dirty="0" err="1" smtClean="0">
                <a:solidFill>
                  <a:schemeClr val="tx1"/>
                </a:solidFill>
                <a:effectLst/>
                <a:latin typeface="+mn-lt"/>
                <a:ea typeface="+mn-ea"/>
                <a:cs typeface="+mn-cs"/>
              </a:rPr>
              <a:t>declaration</a:t>
            </a:r>
            <a:r>
              <a:rPr lang="da-DK" sz="1200" kern="1200" dirty="0" smtClean="0">
                <a:solidFill>
                  <a:schemeClr val="tx1"/>
                </a:solidFill>
                <a:effectLst/>
                <a:latin typeface="+mn-lt"/>
                <a:ea typeface="+mn-ea"/>
                <a:cs typeface="+mn-cs"/>
              </a:rPr>
              <a:t> on</a:t>
            </a:r>
            <a:r>
              <a:rPr lang="da-DK" sz="1200" kern="1200" baseline="0" dirty="0" smtClean="0">
                <a:solidFill>
                  <a:schemeClr val="tx1"/>
                </a:solidFill>
                <a:effectLst/>
                <a:latin typeface="+mn-lt"/>
                <a:ea typeface="+mn-ea"/>
                <a:cs typeface="+mn-cs"/>
              </a:rPr>
              <a:t> HRE and </a:t>
            </a:r>
            <a:r>
              <a:rPr lang="da-DK" sz="1200" kern="1200" baseline="0" dirty="0" err="1" smtClean="0">
                <a:solidFill>
                  <a:schemeClr val="tx1"/>
                </a:solidFill>
                <a:effectLst/>
                <a:latin typeface="+mn-lt"/>
                <a:ea typeface="+mn-ea"/>
                <a:cs typeface="+mn-cs"/>
              </a:rPr>
              <a:t>training</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mentions</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NHRIs</a:t>
            </a:r>
            <a:r>
              <a:rPr lang="da-DK" sz="1200" kern="1200" baseline="0" dirty="0" smtClean="0">
                <a:solidFill>
                  <a:schemeClr val="tx1"/>
                </a:solidFill>
                <a:effectLst/>
                <a:latin typeface="+mn-lt"/>
                <a:ea typeface="+mn-ea"/>
                <a:cs typeface="+mn-cs"/>
              </a:rPr>
              <a:t> as a relevant </a:t>
            </a:r>
            <a:r>
              <a:rPr lang="da-DK" sz="1200" kern="1200" baseline="0" dirty="0" err="1" smtClean="0">
                <a:solidFill>
                  <a:schemeClr val="tx1"/>
                </a:solidFill>
                <a:effectLst/>
                <a:latin typeface="+mn-lt"/>
                <a:ea typeface="+mn-ea"/>
                <a:cs typeface="+mn-cs"/>
              </a:rPr>
              <a:t>stakeholder</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whereas</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article</a:t>
            </a:r>
            <a:r>
              <a:rPr lang="da-DK" sz="1200" kern="1200" baseline="0" dirty="0" smtClean="0">
                <a:solidFill>
                  <a:schemeClr val="tx1"/>
                </a:solidFill>
                <a:effectLst/>
                <a:latin typeface="+mn-lt"/>
                <a:ea typeface="+mn-ea"/>
                <a:cs typeface="+mn-cs"/>
              </a:rPr>
              <a:t> 9 in </a:t>
            </a:r>
            <a:r>
              <a:rPr lang="da-DK" sz="1200" kern="1200" baseline="0" dirty="0" err="1" smtClean="0">
                <a:solidFill>
                  <a:schemeClr val="tx1"/>
                </a:solidFill>
                <a:effectLst/>
                <a:latin typeface="+mn-lt"/>
                <a:ea typeface="+mn-ea"/>
                <a:cs typeface="+mn-cs"/>
              </a:rPr>
              <a:t>entirely</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dedicated</a:t>
            </a:r>
            <a:r>
              <a:rPr lang="da-DK" sz="1200" kern="1200" baseline="0" dirty="0" smtClean="0">
                <a:solidFill>
                  <a:schemeClr val="tx1"/>
                </a:solidFill>
                <a:effectLst/>
                <a:latin typeface="+mn-lt"/>
                <a:ea typeface="+mn-ea"/>
                <a:cs typeface="+mn-cs"/>
              </a:rPr>
              <a:t> to the establishment of </a:t>
            </a:r>
            <a:r>
              <a:rPr lang="da-DK" sz="1200" kern="1200" baseline="0" dirty="0" err="1" smtClean="0">
                <a:solidFill>
                  <a:schemeClr val="tx1"/>
                </a:solidFill>
                <a:effectLst/>
                <a:latin typeface="+mn-lt"/>
                <a:ea typeface="+mn-ea"/>
                <a:cs typeface="+mn-cs"/>
              </a:rPr>
              <a:t>NHRIs</a:t>
            </a:r>
            <a:r>
              <a:rPr lang="da-DK" sz="1200" kern="1200" baseline="0" dirty="0" smtClean="0">
                <a:solidFill>
                  <a:schemeClr val="tx1"/>
                </a:solidFill>
                <a:effectLst/>
                <a:latin typeface="+mn-lt"/>
                <a:ea typeface="+mn-ea"/>
                <a:cs typeface="+mn-cs"/>
              </a:rPr>
              <a:t> and the </a:t>
            </a:r>
            <a:r>
              <a:rPr lang="da-DK" sz="1200" kern="1200" baseline="0" dirty="0" err="1" smtClean="0">
                <a:solidFill>
                  <a:schemeClr val="tx1"/>
                </a:solidFill>
                <a:effectLst/>
                <a:latin typeface="+mn-lt"/>
                <a:ea typeface="+mn-ea"/>
                <a:cs typeface="+mn-cs"/>
              </a:rPr>
              <a:t>key</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role</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NHRIs</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can</a:t>
            </a:r>
            <a:r>
              <a:rPr lang="da-DK" sz="1200" kern="1200" baseline="0" dirty="0" smtClean="0">
                <a:solidFill>
                  <a:schemeClr val="tx1"/>
                </a:solidFill>
                <a:effectLst/>
                <a:latin typeface="+mn-lt"/>
                <a:ea typeface="+mn-ea"/>
                <a:cs typeface="+mn-cs"/>
              </a:rPr>
              <a:t> </a:t>
            </a:r>
            <a:r>
              <a:rPr lang="da-DK" sz="1200" kern="1200" baseline="0" dirty="0" err="1" smtClean="0">
                <a:solidFill>
                  <a:schemeClr val="tx1"/>
                </a:solidFill>
                <a:effectLst/>
                <a:latin typeface="+mn-lt"/>
                <a:ea typeface="+mn-ea"/>
                <a:cs typeface="+mn-cs"/>
              </a:rPr>
              <a:t>play</a:t>
            </a:r>
            <a:r>
              <a:rPr lang="da-DK" sz="1200" kern="1200" baseline="0" dirty="0" smtClean="0">
                <a:solidFill>
                  <a:schemeClr val="tx1"/>
                </a:solidFill>
                <a:effectLst/>
                <a:latin typeface="+mn-lt"/>
                <a:ea typeface="+mn-ea"/>
                <a:cs typeface="+mn-cs"/>
              </a:rPr>
              <a:t> in HRE.</a:t>
            </a:r>
            <a:endParaRPr lang="da-DK" sz="1200" kern="1200" dirty="0" smtClean="0">
              <a:solidFill>
                <a:schemeClr val="tx1"/>
              </a:solidFill>
              <a:effectLst/>
              <a:latin typeface="+mn-lt"/>
              <a:ea typeface="+mn-ea"/>
              <a:cs typeface="+mn-cs"/>
            </a:endParaRPr>
          </a:p>
          <a:p>
            <a:endParaRPr lang="da-DK" sz="1200" kern="1200" dirty="0" smtClean="0">
              <a:solidFill>
                <a:schemeClr val="tx1"/>
              </a:solidFill>
              <a:effectLst/>
              <a:latin typeface="+mn-lt"/>
              <a:ea typeface="+mn-ea"/>
              <a:cs typeface="+mn-cs"/>
            </a:endParaRPr>
          </a:p>
          <a:p>
            <a:endParaRPr lang="da-DK" sz="1200" kern="1200" dirty="0" smtClean="0">
              <a:solidFill>
                <a:schemeClr val="tx1"/>
              </a:solidFill>
              <a:effectLst/>
              <a:latin typeface="+mn-lt"/>
              <a:ea typeface="+mn-ea"/>
              <a:cs typeface="+mn-cs"/>
            </a:endParaRPr>
          </a:p>
          <a:p>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a:t>
            </a:r>
          </a:p>
          <a:p>
            <a:r>
              <a:rPr lang="da-DK" sz="1200" kern="1200" dirty="0" err="1" smtClean="0">
                <a:solidFill>
                  <a:schemeClr val="tx1"/>
                </a:solidFill>
                <a:effectLst/>
                <a:latin typeface="+mn-lt"/>
                <a:ea typeface="+mn-ea"/>
                <a:cs typeface="+mn-cs"/>
              </a:rPr>
              <a:t>Article</a:t>
            </a:r>
            <a:r>
              <a:rPr lang="da-DK" sz="1200" kern="1200" dirty="0" smtClean="0">
                <a:solidFill>
                  <a:schemeClr val="tx1"/>
                </a:solidFill>
                <a:effectLst/>
                <a:latin typeface="+mn-lt"/>
                <a:ea typeface="+mn-ea"/>
                <a:cs typeface="+mn-cs"/>
              </a:rPr>
              <a:t> 8 </a:t>
            </a:r>
            <a:endParaRPr lang="da-DK" dirty="0" smtClean="0"/>
          </a:p>
          <a:p>
            <a:r>
              <a:rPr lang="da-DK" sz="1200" kern="1200" dirty="0" smtClean="0">
                <a:solidFill>
                  <a:schemeClr val="tx1"/>
                </a:solidFill>
                <a:effectLst/>
                <a:latin typeface="+mn-lt"/>
                <a:ea typeface="+mn-ea"/>
                <a:cs typeface="+mn-cs"/>
              </a:rPr>
              <a:t>l. States </a:t>
            </a:r>
            <a:r>
              <a:rPr lang="da-DK" sz="1200" kern="1200" dirty="0" err="1" smtClean="0">
                <a:solidFill>
                  <a:schemeClr val="tx1"/>
                </a:solidFill>
                <a:effectLst/>
                <a:latin typeface="+mn-lt"/>
                <a:ea typeface="+mn-ea"/>
                <a:cs typeface="+mn-cs"/>
              </a:rPr>
              <a:t>should</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develop</a:t>
            </a:r>
            <a:r>
              <a:rPr lang="da-DK" sz="1200" kern="1200" dirty="0" smtClean="0">
                <a:solidFill>
                  <a:schemeClr val="tx1"/>
                </a:solidFill>
                <a:effectLst/>
                <a:latin typeface="+mn-lt"/>
                <a:ea typeface="+mn-ea"/>
                <a:cs typeface="+mn-cs"/>
              </a:rPr>
              <a:t>, or promote the </a:t>
            </a:r>
            <a:r>
              <a:rPr lang="da-DK" sz="1200" kern="1200" dirty="0" err="1" smtClean="0">
                <a:solidFill>
                  <a:schemeClr val="tx1"/>
                </a:solidFill>
                <a:effectLst/>
                <a:latin typeface="+mn-lt"/>
                <a:ea typeface="+mn-ea"/>
                <a:cs typeface="+mn-cs"/>
              </a:rPr>
              <a:t>development</a:t>
            </a:r>
            <a:r>
              <a:rPr lang="da-DK" sz="1200" kern="1200" dirty="0" smtClean="0">
                <a:solidFill>
                  <a:schemeClr val="tx1"/>
                </a:solidFill>
                <a:effectLst/>
                <a:latin typeface="+mn-lt"/>
                <a:ea typeface="+mn-ea"/>
                <a:cs typeface="+mn-cs"/>
              </a:rPr>
              <a:t> of, at the </a:t>
            </a:r>
            <a:r>
              <a:rPr lang="da-DK" sz="1200" kern="1200" dirty="0" err="1" smtClean="0">
                <a:solidFill>
                  <a:schemeClr val="tx1"/>
                </a:solidFill>
                <a:effectLst/>
                <a:latin typeface="+mn-lt"/>
                <a:ea typeface="+mn-ea"/>
                <a:cs typeface="+mn-cs"/>
              </a:rPr>
              <a:t>appropriate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level</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strategies</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policies</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where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appropriate</a:t>
            </a:r>
            <a:r>
              <a:rPr lang="da-DK" sz="1200" kern="1200" dirty="0" smtClean="0">
                <a:solidFill>
                  <a:schemeClr val="tx1"/>
                </a:solidFill>
                <a:effectLst/>
                <a:latin typeface="+mn-lt"/>
                <a:ea typeface="+mn-ea"/>
                <a:cs typeface="+mn-cs"/>
              </a:rPr>
              <a:t>, action plans and programmes to </a:t>
            </a:r>
            <a:r>
              <a:rPr lang="da-DK" sz="1200" kern="1200" dirty="0" err="1" smtClean="0">
                <a:solidFill>
                  <a:schemeClr val="tx1"/>
                </a:solidFill>
                <a:effectLst/>
                <a:latin typeface="+mn-lt"/>
                <a:ea typeface="+mn-ea"/>
                <a:cs typeface="+mn-cs"/>
              </a:rPr>
              <a:t>implement</a:t>
            </a:r>
            <a:r>
              <a:rPr lang="da-DK" sz="1200" kern="1200" dirty="0" smtClean="0">
                <a:solidFill>
                  <a:schemeClr val="tx1"/>
                </a:solidFill>
                <a:effectLst/>
                <a:latin typeface="+mn-lt"/>
                <a:ea typeface="+mn-ea"/>
                <a:cs typeface="+mn-cs"/>
              </a:rPr>
              <a:t> human </a:t>
            </a:r>
            <a:r>
              <a:rPr lang="da-DK" sz="1200" kern="1200" dirty="0" err="1" smtClean="0">
                <a:solidFill>
                  <a:schemeClr val="tx1"/>
                </a:solidFill>
                <a:effectLst/>
                <a:latin typeface="+mn-lt"/>
                <a:ea typeface="+mn-ea"/>
                <a:cs typeface="+mn-cs"/>
              </a:rPr>
              <a:t>rights</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education</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training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such</a:t>
            </a:r>
            <a:r>
              <a:rPr lang="da-DK" sz="1200" kern="1200" dirty="0" smtClean="0">
                <a:solidFill>
                  <a:schemeClr val="tx1"/>
                </a:solidFill>
                <a:effectLst/>
                <a:latin typeface="+mn-lt"/>
                <a:ea typeface="+mn-ea"/>
                <a:cs typeface="+mn-cs"/>
              </a:rPr>
              <a:t> as </a:t>
            </a:r>
            <a:r>
              <a:rPr lang="da-DK" sz="1200" kern="1200" dirty="0" err="1" smtClean="0">
                <a:solidFill>
                  <a:schemeClr val="tx1"/>
                </a:solidFill>
                <a:effectLst/>
                <a:latin typeface="+mn-lt"/>
                <a:ea typeface="+mn-ea"/>
                <a:cs typeface="+mn-cs"/>
              </a:rPr>
              <a:t>through</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its</a:t>
            </a:r>
            <a:r>
              <a:rPr lang="da-DK" sz="1200" kern="1200" dirty="0" smtClean="0">
                <a:solidFill>
                  <a:schemeClr val="tx1"/>
                </a:solidFill>
                <a:effectLst/>
                <a:latin typeface="+mn-lt"/>
                <a:ea typeface="+mn-ea"/>
                <a:cs typeface="+mn-cs"/>
              </a:rPr>
              <a:t> integration </a:t>
            </a:r>
            <a:r>
              <a:rPr lang="da-DK" sz="1200" kern="1200" dirty="0" err="1" smtClean="0">
                <a:solidFill>
                  <a:schemeClr val="tx1"/>
                </a:solidFill>
                <a:effectLst/>
                <a:latin typeface="+mn-lt"/>
                <a:ea typeface="+mn-ea"/>
                <a:cs typeface="+mn-cs"/>
              </a:rPr>
              <a:t>into</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school</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training</a:t>
            </a:r>
            <a:r>
              <a:rPr lang="da-DK" sz="1200" kern="1200" dirty="0" smtClean="0">
                <a:solidFill>
                  <a:schemeClr val="tx1"/>
                </a:solidFill>
                <a:effectLst/>
                <a:latin typeface="+mn-lt"/>
                <a:ea typeface="+mn-ea"/>
                <a:cs typeface="+mn-cs"/>
              </a:rPr>
              <a:t> curricula. In so </a:t>
            </a:r>
            <a:r>
              <a:rPr lang="da-DK" sz="1200" kern="1200" dirty="0" err="1" smtClean="0">
                <a:solidFill>
                  <a:schemeClr val="tx1"/>
                </a:solidFill>
                <a:effectLst/>
                <a:latin typeface="+mn-lt"/>
                <a:ea typeface="+mn-ea"/>
                <a:cs typeface="+mn-cs"/>
              </a:rPr>
              <a:t>doing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they</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should</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take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into</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account</a:t>
            </a:r>
            <a:r>
              <a:rPr lang="da-DK" sz="1200" kern="1200" dirty="0" smtClean="0">
                <a:solidFill>
                  <a:schemeClr val="tx1"/>
                </a:solidFill>
                <a:effectLst/>
                <a:latin typeface="+mn-lt"/>
                <a:ea typeface="+mn-ea"/>
                <a:cs typeface="+mn-cs"/>
              </a:rPr>
              <a:t> the World Programme for Human Rights Education and </a:t>
            </a:r>
            <a:r>
              <a:rPr lang="da-DK" sz="1200" kern="1200" dirty="0" err="1" smtClean="0">
                <a:solidFill>
                  <a:schemeClr val="tx1"/>
                </a:solidFill>
                <a:effectLst/>
                <a:latin typeface="+mn-lt"/>
                <a:ea typeface="+mn-ea"/>
                <a:cs typeface="+mn-cs"/>
              </a:rPr>
              <a:t>specific</a:t>
            </a:r>
            <a:r>
              <a:rPr lang="da-DK" sz="1200" kern="1200" dirty="0" smtClean="0">
                <a:solidFill>
                  <a:schemeClr val="tx1"/>
                </a:solidFill>
                <a:effectLst/>
                <a:latin typeface="+mn-lt"/>
                <a:ea typeface="+mn-ea"/>
                <a:cs typeface="+mn-cs"/>
              </a:rPr>
              <a:t> national and </a:t>
            </a:r>
            <a:r>
              <a:rPr lang="da-DK" sz="1200" kern="1200" dirty="0" err="1" smtClean="0">
                <a:solidFill>
                  <a:schemeClr val="tx1"/>
                </a:solidFill>
                <a:effectLst/>
                <a:latin typeface="+mn-lt"/>
                <a:ea typeface="+mn-ea"/>
                <a:cs typeface="+mn-cs"/>
              </a:rPr>
              <a:t>local</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needs</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priorities</a:t>
            </a:r>
            <a:r>
              <a:rPr lang="da-DK" sz="1200" kern="1200" dirty="0" smtClean="0">
                <a:solidFill>
                  <a:schemeClr val="tx1"/>
                </a:solidFill>
                <a:effectLst/>
                <a:latin typeface="+mn-lt"/>
                <a:ea typeface="+mn-ea"/>
                <a:cs typeface="+mn-cs"/>
              </a:rPr>
              <a:t>. </a:t>
            </a:r>
            <a:endParaRPr lang="da-DK" dirty="0" smtClean="0"/>
          </a:p>
          <a:p>
            <a:r>
              <a:rPr lang="da-DK" sz="1200" kern="1200" dirty="0" smtClean="0">
                <a:solidFill>
                  <a:schemeClr val="tx1"/>
                </a:solidFill>
                <a:effectLst/>
                <a:latin typeface="+mn-lt"/>
                <a:ea typeface="+mn-ea"/>
                <a:cs typeface="+mn-cs"/>
              </a:rPr>
              <a:t>2. The </a:t>
            </a:r>
            <a:r>
              <a:rPr lang="da-DK" sz="1200" kern="1200" dirty="0" err="1" smtClean="0">
                <a:solidFill>
                  <a:schemeClr val="tx1"/>
                </a:solidFill>
                <a:effectLst/>
                <a:latin typeface="+mn-lt"/>
                <a:ea typeface="+mn-ea"/>
                <a:cs typeface="+mn-cs"/>
              </a:rPr>
              <a:t>conception</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implementation</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evaluation</a:t>
            </a:r>
            <a:r>
              <a:rPr lang="da-DK" sz="1200" kern="1200" dirty="0" smtClean="0">
                <a:solidFill>
                  <a:schemeClr val="tx1"/>
                </a:solidFill>
                <a:effectLst/>
                <a:latin typeface="+mn-lt"/>
                <a:ea typeface="+mn-ea"/>
                <a:cs typeface="+mn-cs"/>
              </a:rPr>
              <a:t> of and </a:t>
            </a:r>
            <a:r>
              <a:rPr lang="da-DK" sz="1200" kern="1200" dirty="0" err="1" smtClean="0">
                <a:solidFill>
                  <a:schemeClr val="tx1"/>
                </a:solidFill>
                <a:effectLst/>
                <a:latin typeface="+mn-lt"/>
                <a:ea typeface="+mn-ea"/>
                <a:cs typeface="+mn-cs"/>
              </a:rPr>
              <a:t>follow-up</a:t>
            </a:r>
            <a:r>
              <a:rPr lang="da-DK" sz="1200" kern="1200" dirty="0" smtClean="0">
                <a:solidFill>
                  <a:schemeClr val="tx1"/>
                </a:solidFill>
                <a:effectLst/>
                <a:latin typeface="+mn-lt"/>
                <a:ea typeface="+mn-ea"/>
                <a:cs typeface="+mn-cs"/>
              </a:rPr>
              <a:t> to </a:t>
            </a:r>
            <a:r>
              <a:rPr lang="da-DK" sz="1200" kern="1200" dirty="0" err="1" smtClean="0">
                <a:solidFill>
                  <a:schemeClr val="tx1"/>
                </a:solidFill>
                <a:effectLst/>
                <a:latin typeface="+mn-lt"/>
                <a:ea typeface="+mn-ea"/>
                <a:cs typeface="+mn-cs"/>
              </a:rPr>
              <a:t>such</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strategies</a:t>
            </a:r>
            <a:r>
              <a:rPr lang="da-DK" sz="1200" kern="1200" dirty="0" smtClean="0">
                <a:solidFill>
                  <a:schemeClr val="tx1"/>
                </a:solidFill>
                <a:effectLst/>
                <a:latin typeface="+mn-lt"/>
                <a:ea typeface="+mn-ea"/>
                <a:cs typeface="+mn-cs"/>
              </a:rPr>
              <a:t>, action plans, </a:t>
            </a:r>
            <a:r>
              <a:rPr lang="da-DK" sz="1200" kern="1200" dirty="0" err="1" smtClean="0">
                <a:solidFill>
                  <a:schemeClr val="tx1"/>
                </a:solidFill>
                <a:effectLst/>
                <a:latin typeface="+mn-lt"/>
                <a:ea typeface="+mn-ea"/>
                <a:cs typeface="+mn-cs"/>
              </a:rPr>
              <a:t>policies</a:t>
            </a:r>
            <a:r>
              <a:rPr lang="da-DK" sz="1200" kern="1200" dirty="0" smtClean="0">
                <a:solidFill>
                  <a:schemeClr val="tx1"/>
                </a:solidFill>
                <a:effectLst/>
                <a:latin typeface="+mn-lt"/>
                <a:ea typeface="+mn-ea"/>
                <a:cs typeface="+mn-cs"/>
              </a:rPr>
              <a:t> and programmes </a:t>
            </a:r>
            <a:r>
              <a:rPr lang="da-DK" sz="1200" kern="1200" dirty="0" err="1" smtClean="0">
                <a:solidFill>
                  <a:schemeClr val="tx1"/>
                </a:solidFill>
                <a:effectLst/>
                <a:latin typeface="+mn-lt"/>
                <a:ea typeface="+mn-ea"/>
                <a:cs typeface="+mn-cs"/>
              </a:rPr>
              <a:t>should</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involve</a:t>
            </a:r>
            <a:r>
              <a:rPr lang="da-DK" sz="1200" kern="1200" dirty="0" smtClean="0">
                <a:solidFill>
                  <a:schemeClr val="tx1"/>
                </a:solidFill>
                <a:effectLst/>
                <a:latin typeface="+mn-lt"/>
                <a:ea typeface="+mn-ea"/>
                <a:cs typeface="+mn-cs"/>
              </a:rPr>
              <a:t> all relevant </a:t>
            </a:r>
            <a:r>
              <a:rPr lang="da-DK" sz="1200" kern="1200" dirty="0" err="1" smtClean="0">
                <a:solidFill>
                  <a:schemeClr val="tx1"/>
                </a:solidFill>
                <a:effectLst/>
                <a:latin typeface="+mn-lt"/>
                <a:ea typeface="+mn-ea"/>
                <a:cs typeface="+mn-cs"/>
              </a:rPr>
              <a:t>stakeholders</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including</a:t>
            </a:r>
            <a:r>
              <a:rPr lang="da-DK" sz="1200" kern="1200" dirty="0" smtClean="0">
                <a:solidFill>
                  <a:schemeClr val="tx1"/>
                </a:solidFill>
                <a:effectLst/>
                <a:latin typeface="+mn-lt"/>
                <a:ea typeface="+mn-ea"/>
                <a:cs typeface="+mn-cs"/>
              </a:rPr>
              <a:t> the private </a:t>
            </a:r>
            <a:r>
              <a:rPr lang="da-DK" sz="1200" kern="1200" dirty="0" err="1" smtClean="0">
                <a:solidFill>
                  <a:schemeClr val="tx1"/>
                </a:solidFill>
                <a:effectLst/>
                <a:latin typeface="+mn-lt"/>
                <a:ea typeface="+mn-ea"/>
                <a:cs typeface="+mn-cs"/>
              </a:rPr>
              <a:t>sector</a:t>
            </a:r>
            <a:r>
              <a:rPr lang="da-DK" sz="1200" kern="1200" dirty="0" smtClean="0">
                <a:solidFill>
                  <a:schemeClr val="tx1"/>
                </a:solidFill>
                <a:effectLst/>
                <a:latin typeface="+mn-lt"/>
                <a:ea typeface="+mn-ea"/>
                <a:cs typeface="+mn-cs"/>
              </a:rPr>
              <a:t>, civil society and national human </a:t>
            </a:r>
            <a:r>
              <a:rPr lang="da-DK" sz="1200" kern="1200" dirty="0" err="1" smtClean="0">
                <a:solidFill>
                  <a:schemeClr val="tx1"/>
                </a:solidFill>
                <a:effectLst/>
                <a:latin typeface="+mn-lt"/>
                <a:ea typeface="+mn-ea"/>
                <a:cs typeface="+mn-cs"/>
              </a:rPr>
              <a:t>rights</a:t>
            </a:r>
            <a:r>
              <a:rPr lang="da-DK" sz="1200" kern="1200" dirty="0" smtClean="0">
                <a:solidFill>
                  <a:schemeClr val="tx1"/>
                </a:solidFill>
                <a:effectLst/>
                <a:latin typeface="+mn-lt"/>
                <a:ea typeface="+mn-ea"/>
                <a:cs typeface="+mn-cs"/>
              </a:rPr>
              <a:t> institutions, by </a:t>
            </a:r>
            <a:r>
              <a:rPr lang="da-DK" sz="1200" kern="1200" dirty="0" err="1" smtClean="0">
                <a:solidFill>
                  <a:schemeClr val="tx1"/>
                </a:solidFill>
                <a:effectLst/>
                <a:latin typeface="+mn-lt"/>
                <a:ea typeface="+mn-ea"/>
                <a:cs typeface="+mn-cs"/>
              </a:rPr>
              <a:t>promoting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where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appropriate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multi-stakeholder</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initiatives</a:t>
            </a:r>
            <a:r>
              <a:rPr lang="da-DK" sz="1200" kern="1200" dirty="0" smtClean="0">
                <a:solidFill>
                  <a:schemeClr val="tx1"/>
                </a:solidFill>
                <a:effectLst/>
                <a:latin typeface="+mn-lt"/>
                <a:ea typeface="+mn-ea"/>
                <a:cs typeface="+mn-cs"/>
              </a:rPr>
              <a:t>. </a:t>
            </a:r>
            <a:endParaRPr lang="da-DK" dirty="0" smtClean="0"/>
          </a:p>
          <a:p>
            <a:r>
              <a:rPr lang="da-DK" sz="1200" kern="1200" dirty="0" err="1" smtClean="0">
                <a:solidFill>
                  <a:schemeClr val="tx1"/>
                </a:solidFill>
                <a:effectLst/>
                <a:latin typeface="+mn-lt"/>
                <a:ea typeface="+mn-ea"/>
                <a:cs typeface="+mn-cs"/>
              </a:rPr>
              <a:t>Article</a:t>
            </a:r>
            <a:r>
              <a:rPr lang="da-DK" sz="1200" kern="1200" dirty="0" smtClean="0">
                <a:solidFill>
                  <a:schemeClr val="tx1"/>
                </a:solidFill>
                <a:effectLst/>
                <a:latin typeface="+mn-lt"/>
                <a:ea typeface="+mn-ea"/>
                <a:cs typeface="+mn-cs"/>
              </a:rPr>
              <a:t> 9 </a:t>
            </a:r>
            <a:endParaRPr lang="da-DK" dirty="0" smtClean="0"/>
          </a:p>
          <a:p>
            <a:r>
              <a:rPr lang="da-DK" sz="1200" kern="1200" dirty="0" smtClean="0">
                <a:solidFill>
                  <a:schemeClr val="tx1"/>
                </a:solidFill>
                <a:effectLst/>
                <a:latin typeface="+mn-lt"/>
                <a:ea typeface="+mn-ea"/>
                <a:cs typeface="+mn-cs"/>
              </a:rPr>
              <a:t>States </a:t>
            </a:r>
            <a:r>
              <a:rPr lang="da-DK" sz="1200" kern="1200" dirty="0" err="1" smtClean="0">
                <a:solidFill>
                  <a:schemeClr val="tx1"/>
                </a:solidFill>
                <a:effectLst/>
                <a:latin typeface="+mn-lt"/>
                <a:ea typeface="+mn-ea"/>
                <a:cs typeface="+mn-cs"/>
              </a:rPr>
              <a:t>should</a:t>
            </a:r>
            <a:r>
              <a:rPr lang="da-DK" sz="1200" kern="1200" dirty="0" smtClean="0">
                <a:solidFill>
                  <a:schemeClr val="tx1"/>
                </a:solidFill>
                <a:effectLst/>
                <a:latin typeface="+mn-lt"/>
                <a:ea typeface="+mn-ea"/>
                <a:cs typeface="+mn-cs"/>
              </a:rPr>
              <a:t> promote the establishment, </a:t>
            </a:r>
            <a:r>
              <a:rPr lang="da-DK" sz="1200" kern="1200" dirty="0" err="1" smtClean="0">
                <a:solidFill>
                  <a:schemeClr val="tx1"/>
                </a:solidFill>
                <a:effectLst/>
                <a:latin typeface="+mn-lt"/>
                <a:ea typeface="+mn-ea"/>
                <a:cs typeface="+mn-cs"/>
              </a:rPr>
              <a:t>development</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strengthening</a:t>
            </a:r>
            <a:r>
              <a:rPr lang="da-DK" sz="1200" kern="1200" dirty="0" smtClean="0">
                <a:solidFill>
                  <a:schemeClr val="tx1"/>
                </a:solidFill>
                <a:effectLst/>
                <a:latin typeface="+mn-lt"/>
                <a:ea typeface="+mn-ea"/>
                <a:cs typeface="+mn-cs"/>
              </a:rPr>
              <a:t> of </a:t>
            </a:r>
            <a:r>
              <a:rPr lang="da-DK" sz="1200" kern="1200" dirty="0" err="1" smtClean="0">
                <a:solidFill>
                  <a:schemeClr val="tx1"/>
                </a:solidFill>
                <a:effectLst/>
                <a:latin typeface="+mn-lt"/>
                <a:ea typeface="+mn-ea"/>
                <a:cs typeface="+mn-cs"/>
              </a:rPr>
              <a:t>effective</a:t>
            </a:r>
            <a:r>
              <a:rPr lang="da-DK" sz="1200" kern="1200" dirty="0" smtClean="0">
                <a:solidFill>
                  <a:schemeClr val="tx1"/>
                </a:solidFill>
                <a:effectLst/>
                <a:latin typeface="+mn-lt"/>
                <a:ea typeface="+mn-ea"/>
                <a:cs typeface="+mn-cs"/>
              </a:rPr>
              <a:t> and independent national human </a:t>
            </a:r>
            <a:r>
              <a:rPr lang="da-DK" sz="1200" kern="1200" dirty="0" err="1" smtClean="0">
                <a:solidFill>
                  <a:schemeClr val="tx1"/>
                </a:solidFill>
                <a:effectLst/>
                <a:latin typeface="+mn-lt"/>
                <a:ea typeface="+mn-ea"/>
                <a:cs typeface="+mn-cs"/>
              </a:rPr>
              <a:t>rights</a:t>
            </a:r>
            <a:r>
              <a:rPr lang="da-DK" sz="1200" kern="1200" dirty="0" smtClean="0">
                <a:solidFill>
                  <a:schemeClr val="tx1"/>
                </a:solidFill>
                <a:effectLst/>
                <a:latin typeface="+mn-lt"/>
                <a:ea typeface="+mn-ea"/>
                <a:cs typeface="+mn-cs"/>
              </a:rPr>
              <a:t> institutions, in </a:t>
            </a:r>
            <a:r>
              <a:rPr lang="da-DK" sz="1200" kern="1200" dirty="0" err="1" smtClean="0">
                <a:solidFill>
                  <a:schemeClr val="tx1"/>
                </a:solidFill>
                <a:effectLst/>
                <a:latin typeface="+mn-lt"/>
                <a:ea typeface="+mn-ea"/>
                <a:cs typeface="+mn-cs"/>
              </a:rPr>
              <a:t>compliance</a:t>
            </a:r>
            <a:r>
              <a:rPr lang="da-DK" sz="1200" kern="1200" dirty="0" smtClean="0">
                <a:solidFill>
                  <a:schemeClr val="tx1"/>
                </a:solidFill>
                <a:effectLst/>
                <a:latin typeface="+mn-lt"/>
                <a:ea typeface="+mn-ea"/>
                <a:cs typeface="+mn-cs"/>
              </a:rPr>
              <a:t> with the principles </a:t>
            </a:r>
            <a:r>
              <a:rPr lang="da-DK" sz="1200" kern="1200" dirty="0" err="1" smtClean="0">
                <a:solidFill>
                  <a:schemeClr val="tx1"/>
                </a:solidFill>
                <a:effectLst/>
                <a:latin typeface="+mn-lt"/>
                <a:ea typeface="+mn-ea"/>
                <a:cs typeface="+mn-cs"/>
              </a:rPr>
              <a:t>relating</a:t>
            </a:r>
            <a:r>
              <a:rPr lang="da-DK" sz="1200" kern="1200" dirty="0" smtClean="0">
                <a:solidFill>
                  <a:schemeClr val="tx1"/>
                </a:solidFill>
                <a:effectLst/>
                <a:latin typeface="+mn-lt"/>
                <a:ea typeface="+mn-ea"/>
                <a:cs typeface="+mn-cs"/>
              </a:rPr>
              <a:t> to the status of national institutions for the promotion and </a:t>
            </a:r>
            <a:r>
              <a:rPr lang="da-DK" sz="1200" kern="1200" dirty="0" err="1" smtClean="0">
                <a:solidFill>
                  <a:schemeClr val="tx1"/>
                </a:solidFill>
                <a:effectLst/>
                <a:latin typeface="+mn-lt"/>
                <a:ea typeface="+mn-ea"/>
                <a:cs typeface="+mn-cs"/>
              </a:rPr>
              <a:t>protection</a:t>
            </a:r>
            <a:r>
              <a:rPr lang="da-DK" sz="1200" kern="1200" dirty="0" smtClean="0">
                <a:solidFill>
                  <a:schemeClr val="tx1"/>
                </a:solidFill>
                <a:effectLst/>
                <a:latin typeface="+mn-lt"/>
                <a:ea typeface="+mn-ea"/>
                <a:cs typeface="+mn-cs"/>
              </a:rPr>
              <a:t> of human </a:t>
            </a:r>
            <a:r>
              <a:rPr lang="da-DK" sz="1200" kern="1200" dirty="0" err="1" smtClean="0">
                <a:solidFill>
                  <a:schemeClr val="tx1"/>
                </a:solidFill>
                <a:effectLst/>
                <a:latin typeface="+mn-lt"/>
                <a:ea typeface="+mn-ea"/>
                <a:cs typeface="+mn-cs"/>
              </a:rPr>
              <a:t>rights</a:t>
            </a:r>
            <a:r>
              <a:rPr lang="da-DK" sz="1200" kern="1200" dirty="0" smtClean="0">
                <a:solidFill>
                  <a:schemeClr val="tx1"/>
                </a:solidFill>
                <a:effectLst/>
                <a:latin typeface="+mn-lt"/>
                <a:ea typeface="+mn-ea"/>
                <a:cs typeface="+mn-cs"/>
              </a:rPr>
              <a:t> (“the Paris Principles”),6 </a:t>
            </a:r>
            <a:r>
              <a:rPr lang="da-DK" sz="1200" kern="1200" dirty="0" err="1" smtClean="0">
                <a:solidFill>
                  <a:schemeClr val="tx1"/>
                </a:solidFill>
                <a:effectLst/>
                <a:latin typeface="+mn-lt"/>
                <a:ea typeface="+mn-ea"/>
                <a:cs typeface="+mn-cs"/>
              </a:rPr>
              <a:t>recognizing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that</a:t>
            </a:r>
            <a:r>
              <a:rPr lang="da-DK" sz="1200" kern="1200" dirty="0" smtClean="0">
                <a:solidFill>
                  <a:schemeClr val="tx1"/>
                </a:solidFill>
                <a:effectLst/>
                <a:latin typeface="+mn-lt"/>
                <a:ea typeface="+mn-ea"/>
                <a:cs typeface="+mn-cs"/>
              </a:rPr>
              <a:t> national human </a:t>
            </a:r>
            <a:r>
              <a:rPr lang="da-DK" sz="1200" kern="1200" dirty="0" err="1" smtClean="0">
                <a:solidFill>
                  <a:schemeClr val="tx1"/>
                </a:solidFill>
                <a:effectLst/>
                <a:latin typeface="+mn-lt"/>
                <a:ea typeface="+mn-ea"/>
                <a:cs typeface="+mn-cs"/>
              </a:rPr>
              <a:t>rights</a:t>
            </a:r>
            <a:r>
              <a:rPr lang="da-DK" sz="1200" kern="1200" dirty="0" smtClean="0">
                <a:solidFill>
                  <a:schemeClr val="tx1"/>
                </a:solidFill>
                <a:effectLst/>
                <a:latin typeface="+mn-lt"/>
                <a:ea typeface="+mn-ea"/>
                <a:cs typeface="+mn-cs"/>
              </a:rPr>
              <a:t> institutions </a:t>
            </a:r>
            <a:r>
              <a:rPr lang="da-DK" sz="1200" kern="1200" dirty="0" err="1" smtClean="0">
                <a:solidFill>
                  <a:schemeClr val="tx1"/>
                </a:solidFill>
                <a:effectLst/>
                <a:latin typeface="+mn-lt"/>
                <a:ea typeface="+mn-ea"/>
                <a:cs typeface="+mn-cs"/>
              </a:rPr>
              <a:t>can</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play</a:t>
            </a:r>
            <a:r>
              <a:rPr lang="da-DK" sz="1200" kern="1200" dirty="0" smtClean="0">
                <a:solidFill>
                  <a:schemeClr val="tx1"/>
                </a:solidFill>
                <a:effectLst/>
                <a:latin typeface="+mn-lt"/>
                <a:ea typeface="+mn-ea"/>
                <a:cs typeface="+mn-cs"/>
              </a:rPr>
              <a:t> an </a:t>
            </a:r>
            <a:r>
              <a:rPr lang="da-DK" sz="1200" kern="1200" dirty="0" err="1" smtClean="0">
                <a:solidFill>
                  <a:schemeClr val="tx1"/>
                </a:solidFill>
                <a:effectLst/>
                <a:latin typeface="+mn-lt"/>
                <a:ea typeface="+mn-ea"/>
                <a:cs typeface="+mn-cs"/>
              </a:rPr>
              <a:t>important</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role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including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where</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necessary</a:t>
            </a:r>
            <a:r>
              <a:rPr lang="da-DK" sz="1200" kern="1200" dirty="0" smtClean="0">
                <a:solidFill>
                  <a:schemeClr val="tx1"/>
                </a:solidFill>
                <a:effectLst/>
                <a:latin typeface="+mn-lt"/>
                <a:ea typeface="+mn-ea"/>
                <a:cs typeface="+mn-cs"/>
              </a:rPr>
              <a:t>, a </a:t>
            </a:r>
            <a:r>
              <a:rPr lang="da-DK" sz="1200" kern="1200" dirty="0" err="1" smtClean="0">
                <a:solidFill>
                  <a:schemeClr val="tx1"/>
                </a:solidFill>
                <a:effectLst/>
                <a:latin typeface="+mn-lt"/>
                <a:ea typeface="+mn-ea"/>
                <a:cs typeface="+mn-cs"/>
              </a:rPr>
              <a:t>coordinating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role</a:t>
            </a:r>
            <a:r>
              <a:rPr lang="da-DK" sz="1200" kern="1200" dirty="0" smtClean="0">
                <a:solidFill>
                  <a:schemeClr val="tx1"/>
                </a:solidFill>
                <a:effectLst/>
                <a:latin typeface="+mn-lt"/>
                <a:ea typeface="+mn-ea"/>
                <a:cs typeface="+mn-cs"/>
              </a:rPr>
              <a:t>, in </a:t>
            </a:r>
            <a:r>
              <a:rPr lang="da-DK" sz="1200" kern="1200" dirty="0" err="1" smtClean="0">
                <a:solidFill>
                  <a:schemeClr val="tx1"/>
                </a:solidFill>
                <a:effectLst/>
                <a:latin typeface="+mn-lt"/>
                <a:ea typeface="+mn-ea"/>
                <a:cs typeface="+mn-cs"/>
              </a:rPr>
              <a:t>promoting</a:t>
            </a:r>
            <a:r>
              <a:rPr lang="da-DK" sz="1200" kern="1200" dirty="0" smtClean="0">
                <a:solidFill>
                  <a:schemeClr val="tx1"/>
                </a:solidFill>
                <a:effectLst/>
                <a:latin typeface="+mn-lt"/>
                <a:ea typeface="+mn-ea"/>
                <a:cs typeface="+mn-cs"/>
              </a:rPr>
              <a:t> human </a:t>
            </a:r>
            <a:r>
              <a:rPr lang="da-DK" sz="1200" kern="1200" dirty="0" err="1" smtClean="0">
                <a:solidFill>
                  <a:schemeClr val="tx1"/>
                </a:solidFill>
                <a:effectLst/>
                <a:latin typeface="+mn-lt"/>
                <a:ea typeface="+mn-ea"/>
                <a:cs typeface="+mn-cs"/>
              </a:rPr>
              <a:t>rights</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education</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training</a:t>
            </a:r>
            <a:r>
              <a:rPr lang="da-DK" sz="1200" kern="1200" dirty="0" smtClean="0">
                <a:solidFill>
                  <a:schemeClr val="tx1"/>
                </a:solidFill>
                <a:effectLst/>
                <a:latin typeface="+mn-lt"/>
                <a:ea typeface="+mn-ea"/>
                <a:cs typeface="+mn-cs"/>
              </a:rPr>
              <a:t> by, inter </a:t>
            </a:r>
            <a:r>
              <a:rPr lang="da-DK" sz="1200" kern="1200" dirty="0" err="1" smtClean="0">
                <a:solidFill>
                  <a:schemeClr val="tx1"/>
                </a:solidFill>
                <a:effectLst/>
                <a:latin typeface="+mn-lt"/>
                <a:ea typeface="+mn-ea"/>
                <a:cs typeface="+mn-cs"/>
              </a:rPr>
              <a:t>alia</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raising</a:t>
            </a:r>
            <a:r>
              <a:rPr lang="da-DK" sz="1200" kern="1200" dirty="0" smtClean="0">
                <a:solidFill>
                  <a:schemeClr val="tx1"/>
                </a:solidFill>
                <a:effectLst/>
                <a:latin typeface="+mn-lt"/>
                <a:ea typeface="+mn-ea"/>
                <a:cs typeface="+mn-cs"/>
              </a:rPr>
              <a:t> </a:t>
            </a:r>
            <a:r>
              <a:rPr lang="da-DK" sz="1200" kern="1200" dirty="0" err="1" smtClean="0">
                <a:solidFill>
                  <a:schemeClr val="tx1"/>
                </a:solidFill>
                <a:effectLst/>
                <a:latin typeface="+mn-lt"/>
                <a:ea typeface="+mn-ea"/>
                <a:cs typeface="+mn-cs"/>
              </a:rPr>
              <a:t>awareness</a:t>
            </a:r>
            <a:r>
              <a:rPr lang="da-DK" sz="1200" kern="1200" dirty="0" smtClean="0">
                <a:solidFill>
                  <a:schemeClr val="tx1"/>
                </a:solidFill>
                <a:effectLst/>
                <a:latin typeface="+mn-lt"/>
                <a:ea typeface="+mn-ea"/>
                <a:cs typeface="+mn-cs"/>
              </a:rPr>
              <a:t> and </a:t>
            </a:r>
            <a:r>
              <a:rPr lang="da-DK" sz="1200" kern="1200" dirty="0" err="1" smtClean="0">
                <a:solidFill>
                  <a:schemeClr val="tx1"/>
                </a:solidFill>
                <a:effectLst/>
                <a:latin typeface="+mn-lt"/>
                <a:ea typeface="+mn-ea"/>
                <a:cs typeface="+mn-cs"/>
              </a:rPr>
              <a:t>mobilizing</a:t>
            </a:r>
            <a:r>
              <a:rPr lang="da-DK" sz="1200" kern="1200" dirty="0" smtClean="0">
                <a:solidFill>
                  <a:schemeClr val="tx1"/>
                </a:solidFill>
                <a:effectLst/>
                <a:latin typeface="+mn-lt"/>
                <a:ea typeface="+mn-ea"/>
                <a:cs typeface="+mn-cs"/>
              </a:rPr>
              <a:t> relevant public and private </a:t>
            </a:r>
            <a:r>
              <a:rPr lang="da-DK" sz="1200" kern="1200" dirty="0" err="1" smtClean="0">
                <a:solidFill>
                  <a:schemeClr val="tx1"/>
                </a:solidFill>
                <a:effectLst/>
                <a:latin typeface="+mn-lt"/>
                <a:ea typeface="+mn-ea"/>
                <a:cs typeface="+mn-cs"/>
              </a:rPr>
              <a:t>actors</a:t>
            </a:r>
            <a:r>
              <a:rPr lang="da-DK" sz="1200" kern="1200" dirty="0" smtClean="0">
                <a:solidFill>
                  <a:schemeClr val="tx1"/>
                </a:solidFill>
                <a:effectLst/>
                <a:latin typeface="+mn-lt"/>
                <a:ea typeface="+mn-ea"/>
                <a:cs typeface="+mn-cs"/>
              </a:rPr>
              <a:t> </a:t>
            </a:r>
            <a:endParaRPr lang="da-DK" dirty="0" smtClean="0"/>
          </a:p>
        </p:txBody>
      </p:sp>
      <p:sp>
        <p:nvSpPr>
          <p:cNvPr id="4" name="Slide Number Placeholder 3"/>
          <p:cNvSpPr>
            <a:spLocks noGrp="1"/>
          </p:cNvSpPr>
          <p:nvPr>
            <p:ph type="sldNum" sz="quarter" idx="10"/>
          </p:nvPr>
        </p:nvSpPr>
        <p:spPr/>
        <p:txBody>
          <a:bodyPr/>
          <a:lstStyle/>
          <a:p>
            <a:pPr>
              <a:defRPr/>
            </a:pPr>
            <a:fld id="{F9C745E0-4DBE-4D1C-943B-B3B2555967EE}" type="slidenum">
              <a:rPr lang="da-DK" smtClean="0"/>
              <a:pPr>
                <a:defRPr/>
              </a:pPr>
              <a:t>2</a:t>
            </a:fld>
            <a:endParaRPr lang="da-DK"/>
          </a:p>
        </p:txBody>
      </p:sp>
    </p:spTree>
    <p:extLst>
      <p:ext uri="{BB962C8B-B14F-4D97-AF65-F5344CB8AC3E}">
        <p14:creationId xmlns:p14="http://schemas.microsoft.com/office/powerpoint/2010/main" val="230481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a:spcBef>
                <a:spcPts val="0"/>
              </a:spcBef>
            </a:pPr>
            <a:r>
              <a:rPr lang="da-DK" dirty="0" err="1" smtClean="0">
                <a:solidFill>
                  <a:srgbClr val="C80064"/>
                </a:solidFill>
                <a:cs typeface="Calibri"/>
              </a:rPr>
              <a:t>NHRIs</a:t>
            </a:r>
            <a:r>
              <a:rPr lang="da-DK" dirty="0" smtClean="0">
                <a:solidFill>
                  <a:srgbClr val="C80064"/>
                </a:solidFill>
                <a:cs typeface="Calibri"/>
              </a:rPr>
              <a:t> </a:t>
            </a:r>
            <a:r>
              <a:rPr lang="da-DK" dirty="0" err="1" smtClean="0">
                <a:solidFill>
                  <a:srgbClr val="C80064"/>
                </a:solidFill>
                <a:cs typeface="Calibri"/>
              </a:rPr>
              <a:t>are</a:t>
            </a:r>
            <a:r>
              <a:rPr lang="da-DK" dirty="0" smtClean="0">
                <a:solidFill>
                  <a:srgbClr val="C80064"/>
                </a:solidFill>
                <a:cs typeface="Calibri"/>
              </a:rPr>
              <a:t> independent </a:t>
            </a:r>
            <a:r>
              <a:rPr lang="da-DK" dirty="0" err="1" smtClean="0">
                <a:solidFill>
                  <a:srgbClr val="C80064"/>
                </a:solidFill>
                <a:cs typeface="Calibri"/>
              </a:rPr>
              <a:t>state-funded</a:t>
            </a:r>
            <a:r>
              <a:rPr lang="da-DK" dirty="0" smtClean="0">
                <a:solidFill>
                  <a:srgbClr val="C80064"/>
                </a:solidFill>
                <a:cs typeface="Calibri"/>
              </a:rPr>
              <a:t> institutions </a:t>
            </a:r>
            <a:r>
              <a:rPr lang="da-DK" dirty="0" err="1" smtClean="0">
                <a:solidFill>
                  <a:srgbClr val="C80064"/>
                </a:solidFill>
                <a:cs typeface="Calibri"/>
              </a:rPr>
              <a:t>that</a:t>
            </a:r>
            <a:r>
              <a:rPr lang="da-DK" dirty="0" smtClean="0">
                <a:solidFill>
                  <a:srgbClr val="C80064"/>
                </a:solidFill>
                <a:cs typeface="Calibri"/>
              </a:rPr>
              <a:t> </a:t>
            </a:r>
            <a:r>
              <a:rPr lang="da-DK" dirty="0" err="1" smtClean="0">
                <a:solidFill>
                  <a:srgbClr val="C80064"/>
                </a:solidFill>
                <a:cs typeface="Calibri"/>
              </a:rPr>
              <a:t>protects</a:t>
            </a:r>
            <a:r>
              <a:rPr lang="da-DK" dirty="0" smtClean="0">
                <a:solidFill>
                  <a:srgbClr val="C80064"/>
                </a:solidFill>
                <a:cs typeface="Calibri"/>
              </a:rPr>
              <a:t> and monitors human </a:t>
            </a:r>
            <a:r>
              <a:rPr lang="da-DK" dirty="0" err="1" smtClean="0">
                <a:solidFill>
                  <a:srgbClr val="C80064"/>
                </a:solidFill>
                <a:cs typeface="Calibri"/>
              </a:rPr>
              <a:t>rights</a:t>
            </a:r>
            <a:r>
              <a:rPr lang="da-DK" dirty="0" smtClean="0">
                <a:solidFill>
                  <a:srgbClr val="C80064"/>
                </a:solidFill>
                <a:cs typeface="Calibri"/>
              </a:rPr>
              <a:t> in a given country. </a:t>
            </a:r>
            <a:r>
              <a:rPr lang="da-DK" dirty="0" err="1" smtClean="0">
                <a:solidFill>
                  <a:srgbClr val="C80064"/>
                </a:solidFill>
                <a:cs typeface="Calibri"/>
              </a:rPr>
              <a:t>Today</a:t>
            </a:r>
            <a:r>
              <a:rPr lang="da-DK" dirty="0" smtClean="0">
                <a:solidFill>
                  <a:srgbClr val="C80064"/>
                </a:solidFill>
                <a:cs typeface="Calibri"/>
              </a:rPr>
              <a:t> </a:t>
            </a:r>
            <a:r>
              <a:rPr lang="da-DK" dirty="0" err="1" smtClean="0">
                <a:solidFill>
                  <a:srgbClr val="C80064"/>
                </a:solidFill>
                <a:cs typeface="Calibri"/>
              </a:rPr>
              <a:t>there</a:t>
            </a:r>
            <a:r>
              <a:rPr lang="da-DK" dirty="0" smtClean="0">
                <a:solidFill>
                  <a:srgbClr val="C80064"/>
                </a:solidFill>
                <a:cs typeface="Calibri"/>
              </a:rPr>
              <a:t> </a:t>
            </a:r>
            <a:r>
              <a:rPr lang="da-DK" dirty="0" err="1" smtClean="0">
                <a:solidFill>
                  <a:srgbClr val="C80064"/>
                </a:solidFill>
                <a:cs typeface="Calibri"/>
              </a:rPr>
              <a:t>are</a:t>
            </a:r>
            <a:r>
              <a:rPr lang="da-DK" dirty="0" smtClean="0">
                <a:solidFill>
                  <a:srgbClr val="C80064"/>
                </a:solidFill>
                <a:cs typeface="Calibri"/>
              </a:rPr>
              <a:t> more </a:t>
            </a:r>
            <a:r>
              <a:rPr lang="da-DK" dirty="0" err="1" smtClean="0">
                <a:solidFill>
                  <a:srgbClr val="C80064"/>
                </a:solidFill>
                <a:cs typeface="Calibri"/>
              </a:rPr>
              <a:t>than</a:t>
            </a:r>
            <a:r>
              <a:rPr lang="da-DK" dirty="0" smtClean="0">
                <a:solidFill>
                  <a:srgbClr val="C80064"/>
                </a:solidFill>
                <a:cs typeface="Calibri"/>
              </a:rPr>
              <a:t> a 100 national human </a:t>
            </a:r>
            <a:r>
              <a:rPr lang="da-DK" dirty="0" err="1" smtClean="0">
                <a:solidFill>
                  <a:srgbClr val="C80064"/>
                </a:solidFill>
                <a:cs typeface="Calibri"/>
              </a:rPr>
              <a:t>rights</a:t>
            </a:r>
            <a:r>
              <a:rPr lang="da-DK" dirty="0" smtClean="0">
                <a:solidFill>
                  <a:srgbClr val="C80064"/>
                </a:solidFill>
                <a:cs typeface="Calibri"/>
              </a:rPr>
              <a:t> institutions in the </a:t>
            </a:r>
            <a:r>
              <a:rPr lang="da-DK" dirty="0" err="1" smtClean="0">
                <a:solidFill>
                  <a:srgbClr val="C80064"/>
                </a:solidFill>
                <a:cs typeface="Calibri"/>
              </a:rPr>
              <a:t>world</a:t>
            </a:r>
            <a:r>
              <a:rPr lang="da-DK" dirty="0" smtClean="0">
                <a:solidFill>
                  <a:srgbClr val="C80064"/>
                </a:solidFill>
                <a:cs typeface="Calibri"/>
              </a:rPr>
              <a:t>.</a:t>
            </a:r>
          </a:p>
          <a:p>
            <a:pPr>
              <a:spcBef>
                <a:spcPts val="0"/>
              </a:spcBef>
            </a:pPr>
            <a:r>
              <a:rPr lang="da-DK" dirty="0" smtClean="0">
                <a:solidFill>
                  <a:srgbClr val="C80064"/>
                </a:solidFill>
                <a:cs typeface="Calibri"/>
              </a:rPr>
              <a:t> </a:t>
            </a:r>
            <a:endParaRPr lang="en-US" sz="1200" dirty="0" smtClean="0">
              <a:solidFill>
                <a:srgbClr val="C80064"/>
              </a:solidFill>
              <a:cs typeface="Calibri"/>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solidFill>
                  <a:srgbClr val="C80064"/>
                </a:solidFill>
                <a:cs typeface="Calibri"/>
              </a:rPr>
              <a:t>The Paris Principles are adopted by the UN General Assembly and consists of a set of minimum requirements for the function and status of national human rights institutions.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smtClean="0">
              <a:solidFill>
                <a:srgbClr val="C80064"/>
              </a:solidFill>
              <a:cs typeface="Calibri"/>
            </a:endParaRPr>
          </a:p>
          <a:p>
            <a:pPr marL="0" indent="0">
              <a:buFontTx/>
              <a:buNone/>
            </a:pPr>
            <a:r>
              <a:rPr lang="da-DK" baseline="0" dirty="0" err="1" smtClean="0"/>
              <a:t>NHRIs</a:t>
            </a:r>
            <a:r>
              <a:rPr lang="da-DK" baseline="0" dirty="0" smtClean="0"/>
              <a:t> </a:t>
            </a:r>
            <a:r>
              <a:rPr lang="da-DK" baseline="0" dirty="0" err="1" smtClean="0"/>
              <a:t>are</a:t>
            </a:r>
            <a:r>
              <a:rPr lang="da-DK" baseline="0" dirty="0" smtClean="0"/>
              <a:t> </a:t>
            </a:r>
            <a:r>
              <a:rPr lang="da-DK" baseline="0" dirty="0" err="1" smtClean="0"/>
              <a:t>increasingly</a:t>
            </a:r>
            <a:r>
              <a:rPr lang="da-DK" baseline="0" dirty="0" smtClean="0"/>
              <a:t> </a:t>
            </a:r>
            <a:r>
              <a:rPr lang="da-DK" baseline="0" dirty="0" err="1" smtClean="0"/>
              <a:t>working</a:t>
            </a:r>
            <a:r>
              <a:rPr lang="da-DK" baseline="0" dirty="0" smtClean="0"/>
              <a:t> </a:t>
            </a:r>
            <a:r>
              <a:rPr lang="da-DK" baseline="0" dirty="0" err="1" smtClean="0"/>
              <a:t>strategically</a:t>
            </a:r>
            <a:r>
              <a:rPr lang="da-DK" baseline="0" dirty="0" smtClean="0"/>
              <a:t> </a:t>
            </a:r>
            <a:r>
              <a:rPr lang="da-DK" baseline="0" dirty="0" err="1" smtClean="0"/>
              <a:t>across</a:t>
            </a:r>
            <a:r>
              <a:rPr lang="da-DK" baseline="0" dirty="0" smtClean="0"/>
              <a:t> all </a:t>
            </a:r>
            <a:r>
              <a:rPr lang="da-DK" baseline="0" dirty="0" err="1" smtClean="0"/>
              <a:t>their</a:t>
            </a:r>
            <a:r>
              <a:rPr lang="da-DK" baseline="0" dirty="0" smtClean="0"/>
              <a:t> </a:t>
            </a:r>
            <a:r>
              <a:rPr lang="da-DK" baseline="0" dirty="0" err="1" smtClean="0"/>
              <a:t>mandates</a:t>
            </a:r>
            <a:r>
              <a:rPr lang="da-DK" baseline="0" dirty="0" smtClean="0"/>
              <a:t> and </a:t>
            </a:r>
            <a:r>
              <a:rPr lang="da-DK" baseline="0" dirty="0" err="1" smtClean="0"/>
              <a:t>thereby</a:t>
            </a:r>
            <a:r>
              <a:rPr lang="da-DK" baseline="0" dirty="0" smtClean="0"/>
              <a:t> </a:t>
            </a:r>
            <a:r>
              <a:rPr lang="da-DK" baseline="0" dirty="0" err="1" smtClean="0"/>
              <a:t>also</a:t>
            </a:r>
            <a:r>
              <a:rPr lang="da-DK" baseline="0" dirty="0" smtClean="0"/>
              <a:t> </a:t>
            </a:r>
            <a:r>
              <a:rPr lang="da-DK" baseline="0" dirty="0" err="1" smtClean="0"/>
              <a:t>working</a:t>
            </a:r>
            <a:r>
              <a:rPr lang="da-DK" baseline="0" dirty="0" smtClean="0"/>
              <a:t> to support </a:t>
            </a:r>
            <a:r>
              <a:rPr lang="da-DK" baseline="0" dirty="0" err="1" smtClean="0"/>
              <a:t>governments</a:t>
            </a:r>
            <a:r>
              <a:rPr lang="da-DK" baseline="0" dirty="0" smtClean="0"/>
              <a:t> in </a:t>
            </a:r>
            <a:r>
              <a:rPr lang="da-DK" baseline="0" dirty="0" err="1" smtClean="0"/>
              <a:t>fulfilling</a:t>
            </a:r>
            <a:r>
              <a:rPr lang="da-DK" baseline="0" dirty="0" smtClean="0"/>
              <a:t> </a:t>
            </a:r>
            <a:r>
              <a:rPr lang="da-DK" baseline="0" dirty="0" err="1" smtClean="0"/>
              <a:t>their</a:t>
            </a:r>
            <a:r>
              <a:rPr lang="da-DK" baseline="0" dirty="0" smtClean="0"/>
              <a:t> HRE </a:t>
            </a:r>
            <a:r>
              <a:rPr lang="da-DK" baseline="0" dirty="0" err="1" smtClean="0"/>
              <a:t>mandate</a:t>
            </a:r>
            <a:r>
              <a:rPr lang="da-DK" baseline="0" dirty="0" smtClean="0"/>
              <a:t> </a:t>
            </a:r>
            <a:r>
              <a:rPr lang="da-DK" baseline="0" dirty="0" err="1" smtClean="0"/>
              <a:t>through</a:t>
            </a:r>
            <a:r>
              <a:rPr lang="da-DK" baseline="0" dirty="0" smtClean="0"/>
              <a:t> a </a:t>
            </a:r>
            <a:r>
              <a:rPr lang="da-DK" baseline="0" dirty="0" err="1" smtClean="0"/>
              <a:t>focus</a:t>
            </a:r>
            <a:r>
              <a:rPr lang="da-DK" baseline="0" dirty="0" smtClean="0"/>
              <a:t> on </a:t>
            </a:r>
            <a:r>
              <a:rPr lang="da-DK" baseline="0" dirty="0" err="1" smtClean="0"/>
              <a:t>influencing</a:t>
            </a:r>
            <a:r>
              <a:rPr lang="da-DK" baseline="0" dirty="0" smtClean="0"/>
              <a:t> </a:t>
            </a:r>
            <a:r>
              <a:rPr lang="da-DK" baseline="0" dirty="0" err="1" smtClean="0"/>
              <a:t>education</a:t>
            </a:r>
            <a:r>
              <a:rPr lang="da-DK" baseline="0" dirty="0" smtClean="0"/>
              <a:t> </a:t>
            </a:r>
            <a:r>
              <a:rPr lang="da-DK" baseline="0" dirty="0" err="1" smtClean="0"/>
              <a:t>policies</a:t>
            </a:r>
            <a:r>
              <a:rPr lang="da-DK" baseline="0" dirty="0" smtClean="0"/>
              <a:t> and   </a:t>
            </a:r>
          </a:p>
          <a:p>
            <a:pPr marL="0" indent="0">
              <a:buFontTx/>
              <a:buNone/>
            </a:pPr>
            <a:r>
              <a:rPr lang="da-DK" baseline="0" dirty="0" smtClean="0"/>
              <a:t>    </a:t>
            </a:r>
            <a:r>
              <a:rPr lang="da-DK" baseline="0" dirty="0" err="1" smtClean="0"/>
              <a:t>monitoering</a:t>
            </a:r>
            <a:r>
              <a:rPr lang="da-DK" baseline="0" dirty="0" smtClean="0"/>
              <a:t> of HRE and Education for </a:t>
            </a:r>
            <a:r>
              <a:rPr lang="da-DK" baseline="0" dirty="0" err="1" smtClean="0"/>
              <a:t>Democratic</a:t>
            </a:r>
            <a:r>
              <a:rPr lang="da-DK" baseline="0" dirty="0" smtClean="0"/>
              <a:t> </a:t>
            </a:r>
            <a:r>
              <a:rPr lang="da-DK" baseline="0" dirty="0" err="1" smtClean="0"/>
              <a:t>Citizenship</a:t>
            </a:r>
            <a:r>
              <a:rPr lang="da-DK" baseline="0" dirty="0" smtClean="0"/>
              <a:t>. (</a:t>
            </a:r>
            <a:r>
              <a:rPr lang="da-DK" baseline="0" dirty="0" err="1" smtClean="0"/>
              <a:t>DIHRs</a:t>
            </a:r>
            <a:r>
              <a:rPr lang="da-DK" baseline="0" dirty="0" smtClean="0"/>
              <a:t> Education </a:t>
            </a:r>
            <a:r>
              <a:rPr lang="da-DK" baseline="0" dirty="0" err="1" smtClean="0"/>
              <a:t>change</a:t>
            </a:r>
            <a:r>
              <a:rPr lang="da-DK" baseline="0" dirty="0" smtClean="0"/>
              <a:t> in </a:t>
            </a:r>
            <a:r>
              <a:rPr lang="da-DK" baseline="0" dirty="0" err="1" smtClean="0"/>
              <a:t>strategy</a:t>
            </a:r>
            <a:r>
              <a:rPr lang="da-DK" baseline="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smtClean="0">
              <a:solidFill>
                <a:srgbClr val="C80064"/>
              </a:solidFill>
              <a:cs typeface="Calibri"/>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solidFill>
                  <a:srgbClr val="C80064"/>
                </a:solidFill>
                <a:cs typeface="Calibri"/>
              </a:rPr>
              <a:t>Examples of DIHRs EDUCATION work….Cutting across the mandated areas.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smtClean="0">
              <a:solidFill>
                <a:srgbClr val="C80064"/>
              </a:solidFill>
              <a:cs typeface="Calibri"/>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solidFill>
                  <a:srgbClr val="C80064"/>
                </a:solidFill>
                <a:cs typeface="Calibri"/>
              </a:rPr>
              <a:t>(What</a:t>
            </a:r>
            <a:r>
              <a:rPr lang="en-US" sz="1200" baseline="0" dirty="0" smtClean="0">
                <a:solidFill>
                  <a:srgbClr val="C80064"/>
                </a:solidFill>
                <a:cs typeface="Calibri"/>
              </a:rPr>
              <a:t> we do today)</a:t>
            </a:r>
            <a:endParaRPr lang="en-US" sz="1200" dirty="0" smtClean="0">
              <a:solidFill>
                <a:srgbClr val="C80064"/>
              </a:solidFill>
              <a:cs typeface="Calibri"/>
            </a:endParaRPr>
          </a:p>
          <a:p>
            <a:pPr marL="0" indent="0">
              <a:buNone/>
            </a:pPr>
            <a:endParaRPr lang="da-DK" dirty="0" smtClean="0"/>
          </a:p>
          <a:p>
            <a:pPr marL="0" indent="0">
              <a:buNone/>
            </a:pPr>
            <a:endParaRPr lang="da-DK" dirty="0" smtClean="0"/>
          </a:p>
          <a:p>
            <a:pPr marL="228600" indent="-228600">
              <a:buAutoNum type="arabicParenR"/>
            </a:pPr>
            <a:r>
              <a:rPr lang="da-DK" dirty="0" smtClean="0"/>
              <a:t>Status </a:t>
            </a:r>
            <a:r>
              <a:rPr lang="da-DK" dirty="0" err="1" smtClean="0"/>
              <a:t>report</a:t>
            </a:r>
            <a:r>
              <a:rPr lang="da-DK" baseline="0" dirty="0" smtClean="0"/>
              <a:t> </a:t>
            </a:r>
            <a:r>
              <a:rPr lang="da-DK" baseline="0" dirty="0" err="1" smtClean="0"/>
              <a:t>yearly</a:t>
            </a:r>
            <a:r>
              <a:rPr lang="da-DK" baseline="0" dirty="0" smtClean="0"/>
              <a:t>. </a:t>
            </a:r>
            <a:r>
              <a:rPr lang="da-DK" baseline="0" dirty="0" err="1" smtClean="0"/>
              <a:t>Hearing</a:t>
            </a:r>
            <a:r>
              <a:rPr lang="da-DK" baseline="0" dirty="0" smtClean="0"/>
              <a:t> notes </a:t>
            </a:r>
            <a:r>
              <a:rPr lang="da-DK" baseline="0" dirty="0" err="1" smtClean="0"/>
              <a:t>whenever</a:t>
            </a:r>
            <a:r>
              <a:rPr lang="da-DK" baseline="0" dirty="0" smtClean="0"/>
              <a:t> </a:t>
            </a:r>
            <a:r>
              <a:rPr lang="da-DK" baseline="0" dirty="0" err="1" smtClean="0"/>
              <a:t>there</a:t>
            </a:r>
            <a:r>
              <a:rPr lang="da-DK" baseline="0" dirty="0" smtClean="0"/>
              <a:t> is </a:t>
            </a:r>
            <a:r>
              <a:rPr lang="da-DK" baseline="0" dirty="0" err="1" smtClean="0"/>
              <a:t>educational</a:t>
            </a:r>
            <a:r>
              <a:rPr lang="da-DK" baseline="0" dirty="0" smtClean="0"/>
              <a:t> reforms. </a:t>
            </a:r>
          </a:p>
          <a:p>
            <a:pPr marL="228600" indent="-228600">
              <a:buAutoNum type="arabicParenR"/>
            </a:pPr>
            <a:r>
              <a:rPr lang="da-DK" baseline="0" dirty="0" err="1" smtClean="0"/>
              <a:t>Advice</a:t>
            </a:r>
            <a:r>
              <a:rPr lang="da-DK" baseline="0" dirty="0" smtClean="0"/>
              <a:t> to </a:t>
            </a:r>
            <a:r>
              <a:rPr lang="da-DK" baseline="0" dirty="0" err="1" smtClean="0"/>
              <a:t>government</a:t>
            </a:r>
            <a:r>
              <a:rPr lang="da-DK" baseline="0" dirty="0" smtClean="0"/>
              <a:t> and </a:t>
            </a:r>
            <a:r>
              <a:rPr lang="da-DK" baseline="0" dirty="0" err="1" smtClean="0"/>
              <a:t>MoE</a:t>
            </a:r>
            <a:r>
              <a:rPr lang="da-DK" baseline="0" dirty="0" smtClean="0"/>
              <a:t> (</a:t>
            </a:r>
            <a:r>
              <a:rPr lang="da-DK" baseline="0" dirty="0" err="1" smtClean="0"/>
              <a:t>privilledged</a:t>
            </a:r>
            <a:r>
              <a:rPr lang="da-DK" baseline="0" dirty="0" smtClean="0"/>
              <a:t> status + </a:t>
            </a:r>
            <a:r>
              <a:rPr lang="da-DK" baseline="0" dirty="0" err="1" smtClean="0"/>
              <a:t>political</a:t>
            </a:r>
            <a:r>
              <a:rPr lang="da-DK" baseline="0" dirty="0" smtClean="0"/>
              <a:t> parties </a:t>
            </a:r>
            <a:r>
              <a:rPr lang="da-DK" baseline="0" dirty="0" err="1" smtClean="0"/>
              <a:t>behind</a:t>
            </a:r>
            <a:r>
              <a:rPr lang="da-DK" baseline="0" dirty="0" smtClean="0"/>
              <a:t> new </a:t>
            </a:r>
            <a:r>
              <a:rPr lang="da-DK" baseline="0" dirty="0" err="1" smtClean="0"/>
              <a:t>edu</a:t>
            </a:r>
            <a:r>
              <a:rPr lang="da-DK" baseline="0" dirty="0" smtClean="0"/>
              <a:t>. </a:t>
            </a:r>
            <a:r>
              <a:rPr lang="da-DK" baseline="0" dirty="0" err="1" smtClean="0"/>
              <a:t>policies</a:t>
            </a:r>
            <a:r>
              <a:rPr lang="da-DK" baseline="0" dirty="0" smtClean="0"/>
              <a:t>.</a:t>
            </a:r>
          </a:p>
          <a:p>
            <a:pPr marL="228600" indent="-228600">
              <a:buAutoNum type="arabicParenR"/>
            </a:pPr>
            <a:r>
              <a:rPr lang="da-DK" baseline="0" dirty="0" err="1" smtClean="0"/>
              <a:t>Cooperation</a:t>
            </a:r>
            <a:r>
              <a:rPr lang="da-DK" baseline="0" dirty="0" smtClean="0"/>
              <a:t>: NHRI HRE </a:t>
            </a:r>
            <a:r>
              <a:rPr lang="da-DK" baseline="0" dirty="0" err="1" smtClean="0"/>
              <a:t>network</a:t>
            </a:r>
            <a:r>
              <a:rPr lang="da-DK" baseline="0" dirty="0" smtClean="0"/>
              <a:t>, </a:t>
            </a:r>
            <a:r>
              <a:rPr lang="da-DK" baseline="0" dirty="0" err="1" smtClean="0"/>
              <a:t>strategic</a:t>
            </a:r>
            <a:r>
              <a:rPr lang="da-DK" baseline="0" dirty="0" smtClean="0"/>
              <a:t> guide on </a:t>
            </a:r>
            <a:r>
              <a:rPr lang="da-DK" baseline="0" dirty="0" err="1" smtClean="0"/>
              <a:t>NHRIs</a:t>
            </a:r>
            <a:r>
              <a:rPr lang="da-DK" baseline="0" dirty="0" smtClean="0"/>
              <a:t> to </a:t>
            </a:r>
            <a:r>
              <a:rPr lang="da-DK" baseline="0" dirty="0" err="1" smtClean="0"/>
              <a:t>work</a:t>
            </a:r>
            <a:r>
              <a:rPr lang="da-DK" baseline="0" dirty="0" smtClean="0"/>
              <a:t> </a:t>
            </a:r>
            <a:r>
              <a:rPr lang="da-DK" baseline="0" dirty="0" err="1" smtClean="0"/>
              <a:t>across</a:t>
            </a:r>
            <a:r>
              <a:rPr lang="da-DK" baseline="0" dirty="0" smtClean="0"/>
              <a:t> </a:t>
            </a:r>
            <a:r>
              <a:rPr lang="da-DK" baseline="0" dirty="0" err="1" smtClean="0"/>
              <a:t>mandates</a:t>
            </a:r>
            <a:r>
              <a:rPr lang="da-DK" baseline="0" dirty="0" smtClean="0"/>
              <a:t>; </a:t>
            </a:r>
            <a:r>
              <a:rPr lang="da-DK" baseline="0" dirty="0" err="1" smtClean="0"/>
              <a:t>We</a:t>
            </a:r>
            <a:r>
              <a:rPr lang="da-DK" baseline="0" dirty="0" smtClean="0"/>
              <a:t> did a baseline in the </a:t>
            </a:r>
            <a:r>
              <a:rPr lang="da-DK" baseline="0" dirty="0" err="1" smtClean="0"/>
              <a:t>begining</a:t>
            </a:r>
            <a:r>
              <a:rPr lang="da-DK" baseline="0" dirty="0" smtClean="0"/>
              <a:t> of the </a:t>
            </a:r>
            <a:r>
              <a:rPr lang="da-DK" baseline="0" dirty="0" err="1" smtClean="0"/>
              <a:t>project</a:t>
            </a:r>
            <a:r>
              <a:rPr lang="da-DK" baseline="0" dirty="0" smtClean="0"/>
              <a:t>. Most </a:t>
            </a:r>
            <a:r>
              <a:rPr lang="da-DK" baseline="0" dirty="0" err="1" smtClean="0"/>
              <a:t>NHRIs</a:t>
            </a:r>
            <a:r>
              <a:rPr lang="da-DK" baseline="0" dirty="0" smtClean="0"/>
              <a:t> </a:t>
            </a:r>
            <a:r>
              <a:rPr lang="da-DK" baseline="0" dirty="0" err="1" smtClean="0"/>
              <a:t>work</a:t>
            </a:r>
            <a:r>
              <a:rPr lang="da-DK" baseline="0" dirty="0" smtClean="0"/>
              <a:t> with </a:t>
            </a:r>
            <a:r>
              <a:rPr lang="da-DK" baseline="0" dirty="0" err="1" smtClean="0"/>
              <a:t>edu</a:t>
            </a:r>
            <a:r>
              <a:rPr lang="da-DK" baseline="0" dirty="0" smtClean="0"/>
              <a:t>. And </a:t>
            </a:r>
            <a:r>
              <a:rPr lang="da-DK" baseline="0" dirty="0" err="1" smtClean="0"/>
              <a:t>inform</a:t>
            </a:r>
            <a:r>
              <a:rPr lang="da-DK" baseline="0" dirty="0" smtClean="0"/>
              <a:t> </a:t>
            </a:r>
            <a:r>
              <a:rPr lang="da-DK" baseline="0" dirty="0" err="1" smtClean="0"/>
              <a:t>activites</a:t>
            </a:r>
            <a:r>
              <a:rPr lang="da-DK" baseline="0" dirty="0" smtClean="0"/>
              <a:t>. Large EU </a:t>
            </a:r>
            <a:r>
              <a:rPr lang="da-DK" baseline="0" dirty="0" err="1" smtClean="0"/>
              <a:t>funded</a:t>
            </a:r>
            <a:r>
              <a:rPr lang="da-DK" baseline="0" dirty="0" smtClean="0"/>
              <a:t> </a:t>
            </a:r>
            <a:r>
              <a:rPr lang="da-DK" baseline="0" dirty="0" err="1" smtClean="0"/>
              <a:t>project</a:t>
            </a:r>
            <a:r>
              <a:rPr lang="da-DK" baseline="0" dirty="0" smtClean="0"/>
              <a:t> on </a:t>
            </a:r>
            <a:r>
              <a:rPr lang="da-DK" baseline="0" dirty="0" err="1" smtClean="0"/>
              <a:t>capacity</a:t>
            </a:r>
            <a:r>
              <a:rPr lang="da-DK" baseline="0" dirty="0" smtClean="0"/>
              <a:t> </a:t>
            </a:r>
            <a:r>
              <a:rPr lang="da-DK" baseline="0" dirty="0" err="1" smtClean="0"/>
              <a:t>building</a:t>
            </a:r>
            <a:r>
              <a:rPr lang="da-DK" baseline="0" dirty="0" smtClean="0"/>
              <a:t> of </a:t>
            </a:r>
            <a:r>
              <a:rPr lang="da-DK" baseline="0" dirty="0" err="1" smtClean="0"/>
              <a:t>NHRIs</a:t>
            </a:r>
            <a:r>
              <a:rPr lang="da-DK" baseline="0" dirty="0" smtClean="0"/>
              <a:t> on </a:t>
            </a:r>
            <a:r>
              <a:rPr lang="da-DK" baseline="0" dirty="0" err="1" smtClean="0"/>
              <a:t>three</a:t>
            </a:r>
            <a:r>
              <a:rPr lang="da-DK" baseline="0" dirty="0" smtClean="0"/>
              <a:t> </a:t>
            </a:r>
            <a:r>
              <a:rPr lang="da-DK" baseline="0" dirty="0" err="1" smtClean="0"/>
              <a:t>areas</a:t>
            </a:r>
            <a:r>
              <a:rPr lang="da-DK" baseline="0" dirty="0" smtClean="0"/>
              <a:t>; HR business; </a:t>
            </a:r>
            <a:r>
              <a:rPr lang="da-DK" baseline="0" dirty="0" err="1" smtClean="0"/>
              <a:t>Monitoring</a:t>
            </a:r>
            <a:r>
              <a:rPr lang="da-DK" baseline="0" dirty="0" smtClean="0"/>
              <a:t>; HRE.</a:t>
            </a:r>
          </a:p>
          <a:p>
            <a:pPr marL="228600" indent="-228600">
              <a:buAutoNum type="arabicParenR"/>
            </a:pPr>
            <a:r>
              <a:rPr lang="da-DK" baseline="0" dirty="0" err="1" smtClean="0"/>
              <a:t>Edu</a:t>
            </a:r>
            <a:r>
              <a:rPr lang="da-DK" baseline="0" dirty="0" smtClean="0"/>
              <a:t> and </a:t>
            </a:r>
            <a:r>
              <a:rPr lang="da-DK" baseline="0" dirty="0" err="1" smtClean="0"/>
              <a:t>inform</a:t>
            </a:r>
            <a:r>
              <a:rPr lang="da-DK" baseline="0" dirty="0" smtClean="0"/>
              <a:t> do </a:t>
            </a:r>
            <a:r>
              <a:rPr lang="da-DK" baseline="0" dirty="0" err="1" smtClean="0"/>
              <a:t>this</a:t>
            </a:r>
            <a:r>
              <a:rPr lang="da-DK" baseline="0" dirty="0" smtClean="0"/>
              <a:t> more to bring </a:t>
            </a:r>
            <a:r>
              <a:rPr lang="da-DK" baseline="0" dirty="0" err="1" smtClean="0"/>
              <a:t>strategic</a:t>
            </a:r>
            <a:r>
              <a:rPr lang="da-DK" baseline="0" dirty="0" smtClean="0"/>
              <a:t> </a:t>
            </a:r>
            <a:r>
              <a:rPr lang="da-DK" baseline="0" dirty="0" err="1" smtClean="0"/>
              <a:t>aliances</a:t>
            </a:r>
            <a:r>
              <a:rPr lang="da-DK" baseline="0" dirty="0" smtClean="0"/>
              <a:t> w/ professors at </a:t>
            </a:r>
            <a:r>
              <a:rPr lang="da-DK" baseline="0" dirty="0" err="1" smtClean="0"/>
              <a:t>university</a:t>
            </a:r>
            <a:r>
              <a:rPr lang="da-DK" baseline="0" dirty="0" smtClean="0"/>
              <a:t> colleges, police </a:t>
            </a:r>
            <a:r>
              <a:rPr lang="da-DK" baseline="0" dirty="0" err="1" smtClean="0"/>
              <a:t>academys</a:t>
            </a:r>
            <a:r>
              <a:rPr lang="da-DK" baseline="0" dirty="0" smtClean="0"/>
              <a:t> to support the </a:t>
            </a:r>
            <a:r>
              <a:rPr lang="da-DK" baseline="0" dirty="0" err="1" smtClean="0"/>
              <a:t>realization</a:t>
            </a:r>
            <a:r>
              <a:rPr lang="da-DK" baseline="0" dirty="0" smtClean="0"/>
              <a:t> of the </a:t>
            </a:r>
            <a:r>
              <a:rPr lang="da-DK" baseline="0" dirty="0" err="1" smtClean="0"/>
              <a:t>realization</a:t>
            </a:r>
            <a:r>
              <a:rPr lang="da-DK" baseline="0" dirty="0" smtClean="0"/>
              <a:t> of </a:t>
            </a:r>
            <a:r>
              <a:rPr lang="da-DK" baseline="0" dirty="0" err="1" smtClean="0"/>
              <a:t>these</a:t>
            </a:r>
            <a:r>
              <a:rPr lang="da-DK" baseline="0" dirty="0" smtClean="0"/>
              <a:t> </a:t>
            </a:r>
            <a:r>
              <a:rPr lang="da-DK" baseline="0" dirty="0" err="1" smtClean="0"/>
              <a:t>instituions</a:t>
            </a:r>
            <a:r>
              <a:rPr lang="da-DK" baseline="0" dirty="0" smtClean="0"/>
              <a:t> obligations on HRE.</a:t>
            </a:r>
            <a:endParaRPr lang="da-DK" dirty="0"/>
          </a:p>
        </p:txBody>
      </p:sp>
      <p:sp>
        <p:nvSpPr>
          <p:cNvPr id="4" name="Pladsholder til diasnummer 3"/>
          <p:cNvSpPr>
            <a:spLocks noGrp="1"/>
          </p:cNvSpPr>
          <p:nvPr>
            <p:ph type="sldNum" sz="quarter" idx="10"/>
          </p:nvPr>
        </p:nvSpPr>
        <p:spPr/>
        <p:txBody>
          <a:bodyPr/>
          <a:lstStyle/>
          <a:p>
            <a:fld id="{0F5F3B4C-156E-4EE3-9C68-1DFFFD55A2A2}" type="slidenum">
              <a:rPr lang="en-GB" smtClean="0"/>
              <a:t>3</a:t>
            </a:fld>
            <a:endParaRPr lang="en-GB" dirty="0"/>
          </a:p>
        </p:txBody>
      </p:sp>
    </p:spTree>
    <p:extLst>
      <p:ext uri="{BB962C8B-B14F-4D97-AF65-F5344CB8AC3E}">
        <p14:creationId xmlns:p14="http://schemas.microsoft.com/office/powerpoint/2010/main" val="376181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I would like to share with you the story of how we got</a:t>
            </a:r>
            <a:r>
              <a:rPr lang="da-DK" baseline="0" dirty="0" smtClean="0"/>
              <a:t> to engage with professors at universitry colleges going from 1) producing a baseline to 2) political dialogue and influence to 3) development of practical tools.</a:t>
            </a:r>
          </a:p>
          <a:p>
            <a:pPr marL="172993" indent="-172993">
              <a:buFontTx/>
              <a:buChar char="-"/>
            </a:pPr>
            <a:endParaRPr lang="da-DK" baseline="0" dirty="0" smtClean="0"/>
          </a:p>
          <a:p>
            <a:pPr marL="230657" indent="-230657">
              <a:buFontTx/>
              <a:buAutoNum type="arabicParenR"/>
            </a:pPr>
            <a:r>
              <a:rPr lang="da-DK" baseline="0" dirty="0" smtClean="0"/>
              <a:t>2009: BEFORE MAPPING PROCESS: Up until 2012 we worked on projects, campaigns, development of e-learning materials, networks for principals and headmasters. However, we were only in contact with schools and teachers who already felt commited to conduct HRE. The effort was not sustainable, and we could only reach a certain amount of teachers and students since our business model was limited to us being in the field to supervise or even conduct the training ourselves.</a:t>
            </a:r>
          </a:p>
          <a:p>
            <a:pPr marL="230657" indent="-230657">
              <a:buFontTx/>
              <a:buAutoNum type="arabicParenR"/>
            </a:pPr>
            <a:endParaRPr lang="da-DK" baseline="0" dirty="0" smtClean="0"/>
          </a:p>
          <a:p>
            <a:pPr marL="230657" indent="-230657" defTabSz="922630">
              <a:buFontTx/>
              <a:buAutoNum type="arabicParenR"/>
            </a:pPr>
            <a:r>
              <a:rPr lang="en-GB" dirty="0"/>
              <a:t>RELATION BUILDING: The preparation process involves an expert reference group tasked with ensuring the inclusion of central perspectives from both the primary and secondary school institutions and the national teacher education programme. The purpose of the expert reference group is also to strengthen the ownership  of the report’s recommendations. The group consists of centrally positioned officials from the Ministry of Teaching and the Ministry of Education. As a result of the close contact with the expert reference group, tight relations are formed, particularly with the Ministry of Education (hereafter: the Ministry). As might be expected, relations turn out to be invaluable throughout the ensuing reform process. </a:t>
            </a:r>
          </a:p>
          <a:p>
            <a:pPr defTabSz="922630"/>
            <a:endParaRPr lang="en-GB" dirty="0"/>
          </a:p>
          <a:p>
            <a:r>
              <a:rPr lang="en-GB" dirty="0"/>
              <a:t>3)   2013 BASELINE/KNOWLEDGE: </a:t>
            </a:r>
          </a:p>
          <a:p>
            <a:r>
              <a:rPr lang="en-GB" dirty="0"/>
              <a:t>		- </a:t>
            </a:r>
            <a:r>
              <a:rPr lang="da-DK" dirty="0" smtClean="0"/>
              <a:t>Baseline quantitaive and qualitiatative</a:t>
            </a:r>
            <a:r>
              <a:rPr lang="da-DK" baseline="0" dirty="0" smtClean="0"/>
              <a:t> survey. The quantitative maps curricula in primary and lower secondary schools as well as curricula for teachers at universty colleges.  </a:t>
            </a:r>
          </a:p>
          <a:p>
            <a:pPr defTabSz="922630">
              <a:defRPr/>
            </a:pPr>
            <a:r>
              <a:rPr lang="da-DK" dirty="0"/>
              <a:t>		   </a:t>
            </a:r>
            <a:r>
              <a:rPr lang="en-GB" dirty="0"/>
              <a:t>The Danish primary and lower secondary school system is facing a vigorous reform. Among other things, this involves a simplification of the Common Objectives, downsizing their 		   scope by two thirds (2/3). </a:t>
            </a:r>
          </a:p>
          <a:p>
            <a:pPr defTabSz="922630">
              <a:defRPr/>
            </a:pPr>
            <a:r>
              <a:rPr lang="en-GB" dirty="0"/>
              <a:t>		- Schools: At this point, human rights are not included in a single subject syllabus, thus they are mentioned as a point in the obligatory canon of history in grade 9.</a:t>
            </a:r>
          </a:p>
          <a:p>
            <a:pPr defTabSz="922630">
              <a:defRPr/>
            </a:pPr>
            <a:r>
              <a:rPr lang="da-DK" dirty="0"/>
              <a:t>		- University Colleges: HR a mentioned in Christinity, Enlightment and Citizenship. </a:t>
            </a:r>
          </a:p>
          <a:p>
            <a:pPr defTabSz="922630">
              <a:defRPr/>
            </a:pPr>
            <a:r>
              <a:rPr lang="da-DK" dirty="0"/>
              <a:t>		</a:t>
            </a:r>
            <a:endParaRPr lang="en-GB" dirty="0"/>
          </a:p>
          <a:p>
            <a:pPr defTabSz="922630"/>
            <a:r>
              <a:rPr lang="da-DK" baseline="0" dirty="0" smtClean="0"/>
              <a:t>4)   2013: ESTABLISHMENT OF WORKING GROUP W/ PROFESSORS: </a:t>
            </a:r>
            <a:r>
              <a:rPr lang="da-DK" b="0" dirty="0" smtClean="0">
                <a:solidFill>
                  <a:schemeClr val="bg1"/>
                </a:solidFill>
              </a:rPr>
              <a:t>Baseline showed a need for a</a:t>
            </a:r>
            <a:r>
              <a:rPr lang="da-DK" b="0" baseline="0" dirty="0" smtClean="0">
                <a:solidFill>
                  <a:schemeClr val="bg1"/>
                </a:solidFill>
              </a:rPr>
              <a:t> professional HRE network amongst professors and institutions.</a:t>
            </a:r>
          </a:p>
          <a:p>
            <a:pPr defTabSz="922630"/>
            <a:r>
              <a:rPr lang="da-DK" b="0" baseline="0" dirty="0" smtClean="0">
                <a:solidFill>
                  <a:schemeClr val="bg1"/>
                </a:solidFill>
              </a:rPr>
              <a:t>	- A working group was established, based on a presentation at a in-service course for professors</a:t>
            </a:r>
          </a:p>
          <a:p>
            <a:pPr defTabSz="922630"/>
            <a:r>
              <a:rPr lang="da-DK" b="0" baseline="0" dirty="0" smtClean="0">
                <a:solidFill>
                  <a:schemeClr val="bg1"/>
                </a:solidFill>
              </a:rPr>
              <a:t>	- Their motivation came from engaging with an external partner, DIHR</a:t>
            </a:r>
          </a:p>
          <a:p>
            <a:pPr defTabSz="922630"/>
            <a:r>
              <a:rPr lang="da-DK" b="0" baseline="0" dirty="0" smtClean="0">
                <a:solidFill>
                  <a:schemeClr val="bg1"/>
                </a:solidFill>
              </a:rPr>
              <a:t>	- The University Colleges supports collaborations with external partners</a:t>
            </a:r>
          </a:p>
          <a:p>
            <a:r>
              <a:rPr lang="da-DK" dirty="0" smtClean="0"/>
              <a:t>	- They</a:t>
            </a:r>
            <a:r>
              <a:rPr lang="da-DK" baseline="0" dirty="0" smtClean="0"/>
              <a:t> either worked hilantrophically, or they secured funding from their institution. </a:t>
            </a:r>
          </a:p>
          <a:p>
            <a:r>
              <a:rPr lang="da-DK" baseline="0" dirty="0" smtClean="0"/>
              <a:t>	- 6 out of 7 teacher instituions are engaged, 3 out of the six has secured cover of salary during development periode.</a:t>
            </a:r>
            <a:endParaRPr lang="en-GB" dirty="0" smtClean="0"/>
          </a:p>
          <a:p>
            <a:pPr marL="230657" indent="-230657">
              <a:buFontTx/>
              <a:buAutoNum type="arabicParenR"/>
            </a:pPr>
            <a:endParaRPr lang="da-DK" baseline="0" dirty="0" smtClean="0"/>
          </a:p>
          <a:p>
            <a:r>
              <a:rPr lang="da-DK" baseline="0" dirty="0" smtClean="0"/>
              <a:t>5)  2013: political battlefield: </a:t>
            </a:r>
            <a:r>
              <a:rPr lang="en-GB" b="1" cap="all" dirty="0"/>
              <a:t>Comments on PUBLIC </a:t>
            </a:r>
            <a:r>
              <a:rPr lang="en-GB" b="1" dirty="0"/>
              <a:t>HEARING PROPOSALS </a:t>
            </a:r>
            <a:r>
              <a:rPr lang="en-GB" dirty="0"/>
              <a:t>(September 2013 – June 2014) </a:t>
            </a:r>
          </a:p>
          <a:p>
            <a:r>
              <a:rPr lang="en-GB" dirty="0"/>
              <a:t>	The Danish Institute for Human Rights (hereafter: the Institute) submits a total of five comments on proposed legislation dealing with the primary and secondary school curriculum and structure and 	teachers education.</a:t>
            </a:r>
          </a:p>
          <a:p>
            <a:r>
              <a:rPr lang="en-GB" b="1" dirty="0"/>
              <a:t> </a:t>
            </a:r>
            <a:endParaRPr lang="en-GB" dirty="0"/>
          </a:p>
          <a:p>
            <a:r>
              <a:rPr lang="en-GB" b="1" cap="all" dirty="0"/>
              <a:t>	contact with the parties behind the reform </a:t>
            </a:r>
            <a:r>
              <a:rPr lang="en-GB" dirty="0"/>
              <a:t>(January 2013)</a:t>
            </a:r>
          </a:p>
          <a:p>
            <a:r>
              <a:rPr lang="en-GB" dirty="0"/>
              <a:t>	On the basis of the report’s preliminary results, contact with the parties is initiated with the purpose of incorporating human rights into the Act on Danish primary and lower secondary schools. The 	parties behind the reform include the governmental parties, </a:t>
            </a:r>
            <a:r>
              <a:rPr lang="en-GB" dirty="0" err="1"/>
              <a:t>Venstre</a:t>
            </a:r>
            <a:r>
              <a:rPr lang="en-GB" dirty="0"/>
              <a:t> (V), the Danish Folk Party (DF) and the Conservative Party (K). The agreement requires unanimity. </a:t>
            </a:r>
          </a:p>
          <a:p>
            <a:r>
              <a:rPr lang="en-GB" dirty="0"/>
              <a:t> </a:t>
            </a:r>
          </a:p>
          <a:p>
            <a:r>
              <a:rPr lang="en-GB" b="1" cap="all" dirty="0"/>
              <a:t>	Bilateral meetings with the ministry </a:t>
            </a:r>
            <a:r>
              <a:rPr lang="en-GB" dirty="0"/>
              <a:t>(May 2013)</a:t>
            </a:r>
          </a:p>
          <a:p>
            <a:r>
              <a:rPr lang="en-GB" dirty="0"/>
              <a:t>	The Ministry is made aware of Denmark’s human rights obligations as they relate to the teaching of human rights. Meetings focus on the 2011 UN Declaration on Human Rights Education and 	Training and the binding obligations in the Convention on Economic, Social and Cultural Rights and the Convention on the Rights of the Child. The report’s preliminary conclusions support an 	assumption that there is an obvious need for an increased focus on the teaching of human rights in primary and lower secondary schools. The dialogue shall be fact-based and the Ministry expresses 	a gradual understanding of the Institute’s concern about the status of human rights in the primary and lower secondary school curriculum.</a:t>
            </a:r>
          </a:p>
          <a:p>
            <a:r>
              <a:rPr lang="en-GB" b="1" dirty="0"/>
              <a:t> </a:t>
            </a:r>
            <a:endParaRPr lang="en-GB" dirty="0"/>
          </a:p>
          <a:p>
            <a:r>
              <a:rPr lang="en-GB" b="1" cap="all" dirty="0"/>
              <a:t>	setting up A liaison group with the civil society (</a:t>
            </a:r>
            <a:r>
              <a:rPr lang="en-GB" b="1" cap="all" dirty="0" err="1"/>
              <a:t>CSO</a:t>
            </a:r>
            <a:r>
              <a:rPr lang="en-GB" b="1" cap="all" dirty="0"/>
              <a:t>) </a:t>
            </a:r>
            <a:r>
              <a:rPr lang="en-GB" dirty="0"/>
              <a:t>(August 2013 -)</a:t>
            </a:r>
          </a:p>
          <a:p>
            <a:r>
              <a:rPr lang="en-GB" dirty="0"/>
              <a:t>	A liaison group is established, its membership derived from the existing liaison group overseeing the Convention of the Rights of the Child and representatives from Civil Society Organisations 	(hereafter: </a:t>
            </a:r>
            <a:r>
              <a:rPr lang="en-GB" dirty="0" err="1"/>
              <a:t>CSOs</a:t>
            </a:r>
            <a:r>
              <a:rPr lang="en-GB" dirty="0"/>
              <a:t>) who have attended a workshop on the report’s preliminary results. The group meets to exchange experiences concerning the school reform. The Institute has knowledge about the 	reform process from its tight dialogue with the Ministry and about the entire field from the report. This knowledge is shared with the </a:t>
            </a:r>
            <a:r>
              <a:rPr lang="en-GB" dirty="0" err="1"/>
              <a:t>CSOs</a:t>
            </a:r>
            <a:r>
              <a:rPr lang="en-GB" dirty="0"/>
              <a:t>, to the extent possible. </a:t>
            </a:r>
          </a:p>
          <a:p>
            <a:r>
              <a:rPr lang="en-GB" dirty="0"/>
              <a:t> </a:t>
            </a:r>
          </a:p>
          <a:p>
            <a:r>
              <a:rPr lang="en-GB" b="1" cap="all" dirty="0"/>
              <a:t>	The report is published </a:t>
            </a:r>
            <a:r>
              <a:rPr lang="en-GB" dirty="0"/>
              <a:t>(September – December 2013)</a:t>
            </a:r>
          </a:p>
          <a:p>
            <a:r>
              <a:rPr lang="en-GB" dirty="0"/>
              <a:t>	The report is sent to relevant institutions as well as members of the Danish Parliament’s Children’s and Education Committee in September. The dissemination is followed up with phone 	conversations with the </a:t>
            </a:r>
            <a:r>
              <a:rPr lang="en-GB" dirty="0" err="1"/>
              <a:t>spokepersons</a:t>
            </a:r>
            <a:r>
              <a:rPr lang="en-GB" dirty="0"/>
              <a:t> behind the reform. In December, a brief version of the report is released in both Danish and English. The Danish version is sent to the spokespersons and is 	followed up with conversations with relevant members.</a:t>
            </a:r>
          </a:p>
          <a:p>
            <a:r>
              <a:rPr lang="da-DK" dirty="0"/>
              <a:t>	</a:t>
            </a:r>
            <a:endParaRPr lang="da-DK" b="1" dirty="0"/>
          </a:p>
          <a:p>
            <a:r>
              <a:rPr lang="da-DK" b="1" dirty="0"/>
              <a:t>	RESULTS </a:t>
            </a:r>
            <a:r>
              <a:rPr lang="da-DK" dirty="0"/>
              <a:t>Schools / Universitu Colleges</a:t>
            </a:r>
            <a:endParaRPr lang="en-GB" b="1" dirty="0"/>
          </a:p>
          <a:p>
            <a:endParaRPr lang="da-DK" dirty="0"/>
          </a:p>
          <a:p>
            <a:r>
              <a:rPr lang="da-DK" dirty="0"/>
              <a:t>5)</a:t>
            </a:r>
            <a:endParaRPr lang="en-GB" dirty="0"/>
          </a:p>
          <a:p>
            <a:r>
              <a:rPr lang="en-GB" dirty="0"/>
              <a:t> </a:t>
            </a:r>
            <a:endParaRPr lang="da-DK" dirty="0" smtClean="0"/>
          </a:p>
          <a:p>
            <a:r>
              <a:rPr lang="da-DK" dirty="0" smtClean="0"/>
              <a:t>B.Ed</a:t>
            </a:r>
            <a:r>
              <a:rPr lang="da-DK" baseline="0" dirty="0" smtClean="0"/>
              <a:t>: </a:t>
            </a:r>
            <a:r>
              <a:rPr lang="da-DK" dirty="0" smtClean="0"/>
              <a:t>Possiblility</a:t>
            </a:r>
            <a:r>
              <a:rPr lang="da-DK" baseline="0" dirty="0" smtClean="0"/>
              <a:t> of participating in debate, was network and knowledge. Our prevuious contact at UC, called us for help since HR was threatened to be left out of the curricula for B.Ed. We participated in panels at UC’s wrote analaysis for national news papers. As a result, HR was not left out, thus is was not strengthened either. Instead childrens’ rights where incooperated, still with approximately the same amount of ECTS as before the reform. Still we consider it a victory.</a:t>
            </a:r>
          </a:p>
          <a:p>
            <a:pPr marL="172993" indent="-172993">
              <a:buFont typeface="Arial" panose="020B0604020202020204" pitchFamily="34" charset="0"/>
              <a:buChar char="•"/>
            </a:pPr>
            <a:r>
              <a:rPr lang="da-DK" baseline="0" dirty="0" smtClean="0"/>
              <a:t>School Act. Build a strong relation to the Ministry of Education. As a consequence we were invited to give input to the Act BEFORE it was send i hearing. Contact to all parties behind reform. Coordintatin of CSO, giving them info on who to contact, how to ionfluence the drafting groups that we ourselves had agreed to w/ MOE not to contact.</a:t>
            </a:r>
          </a:p>
          <a:p>
            <a:pPr marL="172993" indent="-172993">
              <a:buFont typeface="Arial" panose="020B0604020202020204" pitchFamily="34" charset="0"/>
              <a:buChar char="•"/>
            </a:pPr>
            <a:r>
              <a:rPr lang="da-DK" baseline="0" dirty="0" smtClean="0"/>
              <a:t>HR and childrens rights strenghtened considerably.</a:t>
            </a:r>
          </a:p>
          <a:p>
            <a:pPr marL="172993" indent="-172993">
              <a:buFont typeface="Arial" panose="020B0604020202020204" pitchFamily="34" charset="0"/>
              <a:buChar char="•"/>
            </a:pPr>
            <a:r>
              <a:rPr lang="da-DK" baseline="0" dirty="0" smtClean="0"/>
              <a:t>No coherence on HRE between 2 new reforms. We saw this as a window.</a:t>
            </a:r>
          </a:p>
          <a:p>
            <a:pPr marL="172993" indent="-172993">
              <a:buFont typeface="Arial" panose="020B0604020202020204" pitchFamily="34" charset="0"/>
              <a:buChar char="•"/>
            </a:pPr>
            <a:endParaRPr lang="da-DK" baseline="0" dirty="0" smtClean="0"/>
          </a:p>
          <a:p>
            <a:pPr marL="172993" indent="-172993">
              <a:buFont typeface="Arial" panose="020B0604020202020204" pitchFamily="34" charset="0"/>
              <a:buChar char="•"/>
            </a:pPr>
            <a:endParaRPr lang="da-DK" baseline="0" dirty="0" smtClean="0"/>
          </a:p>
          <a:p>
            <a:endParaRPr lang="en-GB" dirty="0"/>
          </a:p>
        </p:txBody>
      </p:sp>
      <p:sp>
        <p:nvSpPr>
          <p:cNvPr id="4" name="Slide Number Placeholder 3"/>
          <p:cNvSpPr>
            <a:spLocks noGrp="1"/>
          </p:cNvSpPr>
          <p:nvPr>
            <p:ph type="sldNum" sz="quarter" idx="10"/>
          </p:nvPr>
        </p:nvSpPr>
        <p:spPr/>
        <p:txBody>
          <a:bodyPr/>
          <a:lstStyle/>
          <a:p>
            <a:pPr>
              <a:defRPr/>
            </a:pPr>
            <a:fld id="{F9C745E0-4DBE-4D1C-943B-B3B2555967EE}" type="slidenum">
              <a:rPr lang="da-DK" smtClean="0"/>
              <a:pPr>
                <a:defRPr/>
              </a:pPr>
              <a:t>4</a:t>
            </a:fld>
            <a:endParaRPr lang="da-DK"/>
          </a:p>
        </p:txBody>
      </p:sp>
    </p:spTree>
    <p:extLst>
      <p:ext uri="{BB962C8B-B14F-4D97-AF65-F5344CB8AC3E}">
        <p14:creationId xmlns:p14="http://schemas.microsoft.com/office/powerpoint/2010/main" val="762318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da-DK" baseline="0" dirty="0" err="1" smtClean="0"/>
              <a:t>We</a:t>
            </a:r>
            <a:r>
              <a:rPr lang="da-DK" baseline="0" dirty="0" smtClean="0"/>
              <a:t> </a:t>
            </a:r>
            <a:r>
              <a:rPr lang="da-DK" baseline="0" dirty="0" err="1" smtClean="0"/>
              <a:t>got</a:t>
            </a:r>
            <a:r>
              <a:rPr lang="da-DK" baseline="0" dirty="0" smtClean="0"/>
              <a:t> all </a:t>
            </a:r>
            <a:r>
              <a:rPr lang="da-DK" baseline="0" dirty="0" err="1" smtClean="0"/>
              <a:t>these</a:t>
            </a:r>
            <a:r>
              <a:rPr lang="da-DK" baseline="0" dirty="0" smtClean="0"/>
              <a:t> </a:t>
            </a:r>
            <a:r>
              <a:rPr lang="da-DK" baseline="0" dirty="0" err="1" smtClean="0"/>
              <a:t>great</a:t>
            </a:r>
            <a:r>
              <a:rPr lang="da-DK" baseline="0" dirty="0" smtClean="0"/>
              <a:t> </a:t>
            </a:r>
            <a:r>
              <a:rPr lang="da-DK" baseline="0" dirty="0" err="1" smtClean="0"/>
              <a:t>results</a:t>
            </a:r>
            <a:r>
              <a:rPr lang="da-DK" baseline="0" dirty="0" smtClean="0"/>
              <a:t> </a:t>
            </a:r>
            <a:r>
              <a:rPr lang="da-DK" baseline="0" dirty="0" err="1" smtClean="0"/>
              <a:t>based</a:t>
            </a:r>
            <a:r>
              <a:rPr lang="da-DK" baseline="0" dirty="0" smtClean="0"/>
              <a:t> on the </a:t>
            </a:r>
            <a:r>
              <a:rPr lang="da-DK" baseline="0" dirty="0" err="1" smtClean="0"/>
              <a:t>mapping</a:t>
            </a:r>
            <a:r>
              <a:rPr lang="da-DK" baseline="0" dirty="0" smtClean="0"/>
              <a:t>. But </a:t>
            </a:r>
            <a:r>
              <a:rPr lang="da-DK" baseline="0" dirty="0" err="1" smtClean="0"/>
              <a:t>What</a:t>
            </a:r>
            <a:r>
              <a:rPr lang="da-DK" baseline="0" dirty="0" smtClean="0"/>
              <a:t> did </a:t>
            </a:r>
            <a:r>
              <a:rPr lang="da-DK" baseline="0" dirty="0" err="1" smtClean="0"/>
              <a:t>we</a:t>
            </a:r>
            <a:r>
              <a:rPr lang="da-DK" baseline="0" dirty="0" smtClean="0"/>
              <a:t> discover in </a:t>
            </a:r>
            <a:r>
              <a:rPr lang="da-DK" baseline="0" dirty="0" err="1" smtClean="0"/>
              <a:t>our</a:t>
            </a:r>
            <a:r>
              <a:rPr lang="da-DK" baseline="0" dirty="0" smtClean="0"/>
              <a:t> </a:t>
            </a:r>
            <a:r>
              <a:rPr lang="da-DK" baseline="0" dirty="0" err="1" smtClean="0"/>
              <a:t>mapping</a:t>
            </a:r>
            <a:r>
              <a:rPr lang="da-DK" baseline="0" dirty="0" smtClean="0"/>
              <a:t>?</a:t>
            </a:r>
          </a:p>
          <a:p>
            <a:pPr marL="0" indent="0">
              <a:buFont typeface="Arial" panose="020B0604020202020204" pitchFamily="34" charset="0"/>
              <a:buNone/>
            </a:pPr>
            <a:endParaRPr lang="da-DK" baseline="0" dirty="0" smtClean="0"/>
          </a:p>
          <a:p>
            <a:pPr marL="0" indent="0">
              <a:buFont typeface="Arial" panose="020B0604020202020204" pitchFamily="34" charset="0"/>
              <a:buNone/>
            </a:pPr>
            <a:endParaRPr lang="da-DK" baseline="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lt1"/>
                </a:solidFill>
                <a:latin typeface="+mn-lt"/>
                <a:ea typeface="+mn-ea"/>
                <a:cs typeface="+mn-cs"/>
              </a:rPr>
              <a:t>Imagined curricula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strike="noStrike" kern="1200" baseline="0" dirty="0" smtClean="0">
              <a:solidFill>
                <a:schemeClr val="lt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lt1"/>
                </a:solidFill>
                <a:latin typeface="+mn-lt"/>
                <a:ea typeface="+mn-ea"/>
                <a:cs typeface="+mn-cs"/>
              </a:rPr>
              <a:t>“We don't home in on the rights specifically and analyse them. It's more a kind of awareness which teacher educators assume they can refer to, even if not that many students - or I myself for that matter - have a clear idea of what they are.” Professor</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strike="noStrike" kern="1200" baseline="0" dirty="0" smtClean="0">
              <a:solidFill>
                <a:schemeClr val="lt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200" b="0" baseline="0" dirty="0" smtClean="0"/>
              <a:t>87 %  of the </a:t>
            </a:r>
            <a:r>
              <a:rPr lang="da-DK" sz="1200" b="0" baseline="0" dirty="0" err="1" smtClean="0"/>
              <a:t>teachers</a:t>
            </a:r>
            <a:r>
              <a:rPr lang="da-DK" sz="1200" b="0" baseline="0" dirty="0" smtClean="0"/>
              <a:t> </a:t>
            </a:r>
            <a:r>
              <a:rPr lang="da-DK" sz="1200" b="0" baseline="0" dirty="0" err="1" smtClean="0"/>
              <a:t>indicate</a:t>
            </a:r>
            <a:r>
              <a:rPr lang="da-DK" sz="1200" b="0" baseline="0" dirty="0" smtClean="0"/>
              <a:t>, </a:t>
            </a:r>
            <a:r>
              <a:rPr lang="da-DK" sz="1200" b="0" baseline="0" dirty="0" err="1" smtClean="0"/>
              <a:t>that</a:t>
            </a:r>
            <a:r>
              <a:rPr lang="da-DK" sz="1200" b="0" baseline="0" dirty="0" smtClean="0"/>
              <a:t> it is not </a:t>
            </a:r>
            <a:r>
              <a:rPr lang="da-DK" sz="1200" b="0" baseline="0" dirty="0" err="1" smtClean="0"/>
              <a:t>their</a:t>
            </a:r>
            <a:r>
              <a:rPr lang="da-DK" sz="1200" b="0" baseline="0" dirty="0" smtClean="0"/>
              <a:t> </a:t>
            </a:r>
            <a:r>
              <a:rPr lang="da-DK" sz="1200" b="0" baseline="0" dirty="0" err="1" smtClean="0"/>
              <a:t>B.Ed</a:t>
            </a:r>
            <a:r>
              <a:rPr lang="da-DK" sz="1200" b="0" baseline="0" dirty="0" smtClean="0"/>
              <a:t>. </a:t>
            </a:r>
            <a:r>
              <a:rPr lang="da-DK" sz="1200" b="0" baseline="0" dirty="0" err="1" smtClean="0"/>
              <a:t>which</a:t>
            </a:r>
            <a:r>
              <a:rPr lang="da-DK" sz="1200" b="0" baseline="0" dirty="0" smtClean="0"/>
              <a:t> has </a:t>
            </a:r>
            <a:r>
              <a:rPr lang="da-DK" sz="1200" b="0" baseline="0" dirty="0" err="1" smtClean="0"/>
              <a:t>informed</a:t>
            </a:r>
            <a:r>
              <a:rPr lang="da-DK" sz="1200" b="0" baseline="0" dirty="0" smtClean="0"/>
              <a:t> and </a:t>
            </a:r>
            <a:r>
              <a:rPr lang="da-DK" sz="1200" b="0" baseline="0" dirty="0" err="1" smtClean="0"/>
              <a:t>inspired</a:t>
            </a:r>
            <a:r>
              <a:rPr lang="da-DK" sz="1200" b="0" baseline="0" dirty="0" smtClean="0"/>
              <a:t> </a:t>
            </a:r>
            <a:r>
              <a:rPr lang="da-DK" sz="1200" b="0" baseline="0" dirty="0" err="1" smtClean="0"/>
              <a:t>them</a:t>
            </a:r>
            <a:r>
              <a:rPr lang="da-DK" sz="1200" b="0" baseline="0" dirty="0" smtClean="0"/>
              <a:t> to </a:t>
            </a:r>
            <a:r>
              <a:rPr lang="da-DK" sz="1200" b="0" baseline="0" dirty="0" err="1" smtClean="0"/>
              <a:t>conduct</a:t>
            </a:r>
            <a:r>
              <a:rPr lang="da-DK" sz="1200" b="0" baseline="0" dirty="0" smtClean="0"/>
              <a:t> HRE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a-DK" sz="1200" b="0" baseline="0" dirty="0" smtClean="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pPr>
              <a:defRPr/>
            </a:pPr>
            <a:fld id="{F9C745E0-4DBE-4D1C-943B-B3B2555967EE}" type="slidenum">
              <a:rPr lang="da-DK" smtClean="0"/>
              <a:pPr>
                <a:defRPr/>
              </a:pPr>
              <a:t>5</a:t>
            </a:fld>
            <a:endParaRPr lang="da-DK"/>
          </a:p>
        </p:txBody>
      </p:sp>
    </p:spTree>
    <p:extLst>
      <p:ext uri="{BB962C8B-B14F-4D97-AF65-F5344CB8AC3E}">
        <p14:creationId xmlns:p14="http://schemas.microsoft.com/office/powerpoint/2010/main" val="3139572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da-DK" dirty="0" err="1" smtClean="0"/>
              <a:t>What</a:t>
            </a:r>
            <a:r>
              <a:rPr lang="da-DK" dirty="0" smtClean="0"/>
              <a:t> is the </a:t>
            </a:r>
            <a:r>
              <a:rPr lang="da-DK" dirty="0" err="1" smtClean="0"/>
              <a:t>scenray</a:t>
            </a:r>
            <a:r>
              <a:rPr lang="da-DK" dirty="0" smtClean="0"/>
              <a:t> in DK?</a:t>
            </a:r>
          </a:p>
        </p:txBody>
      </p:sp>
      <p:sp>
        <p:nvSpPr>
          <p:cNvPr id="4" name="Slide Number Placeholder 3"/>
          <p:cNvSpPr>
            <a:spLocks noGrp="1"/>
          </p:cNvSpPr>
          <p:nvPr>
            <p:ph type="sldNum" sz="quarter" idx="10"/>
          </p:nvPr>
        </p:nvSpPr>
        <p:spPr/>
        <p:txBody>
          <a:bodyPr/>
          <a:lstStyle/>
          <a:p>
            <a:pPr>
              <a:defRPr/>
            </a:pPr>
            <a:fld id="{F9C745E0-4DBE-4D1C-943B-B3B2555967EE}" type="slidenum">
              <a:rPr lang="da-DK" smtClean="0"/>
              <a:pPr>
                <a:defRPr/>
              </a:pPr>
              <a:t>6</a:t>
            </a:fld>
            <a:endParaRPr lang="da-DK"/>
          </a:p>
        </p:txBody>
      </p:sp>
    </p:spTree>
    <p:extLst>
      <p:ext uri="{BB962C8B-B14F-4D97-AF65-F5344CB8AC3E}">
        <p14:creationId xmlns:p14="http://schemas.microsoft.com/office/powerpoint/2010/main" val="3744301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da-DK" sz="1200" b="0" dirty="0" err="1" smtClean="0"/>
              <a:t>There</a:t>
            </a:r>
            <a:r>
              <a:rPr lang="da-DK" sz="1200" b="0" dirty="0" smtClean="0"/>
              <a:t> is </a:t>
            </a:r>
            <a:r>
              <a:rPr lang="da-DK" sz="1200" b="0" dirty="0" err="1" smtClean="0"/>
              <a:t>little</a:t>
            </a:r>
            <a:r>
              <a:rPr lang="da-DK" sz="1200" b="0" dirty="0" smtClean="0"/>
              <a:t> </a:t>
            </a:r>
            <a:r>
              <a:rPr lang="da-DK" sz="1200" b="0" dirty="0" err="1" smtClean="0"/>
              <a:t>coherence</a:t>
            </a:r>
            <a:r>
              <a:rPr lang="da-DK" sz="1200" b="0" baseline="0" dirty="0" smtClean="0"/>
              <a:t> </a:t>
            </a:r>
            <a:r>
              <a:rPr lang="da-DK" sz="1200" b="0" baseline="0" dirty="0" err="1" smtClean="0"/>
              <a:t>between</a:t>
            </a:r>
            <a:r>
              <a:rPr lang="da-DK" sz="1200" b="0" baseline="0" dirty="0" smtClean="0"/>
              <a:t> HRE curricula in Schools and at </a:t>
            </a:r>
            <a:r>
              <a:rPr lang="da-DK" sz="1200" b="0" baseline="0" dirty="0" err="1" smtClean="0"/>
              <a:t>University</a:t>
            </a:r>
            <a:r>
              <a:rPr lang="da-DK" sz="1200" b="0" baseline="0" dirty="0" smtClean="0"/>
              <a:t> Colleges</a:t>
            </a:r>
          </a:p>
          <a:p>
            <a:endParaRPr lang="da-DK" dirty="0" smtClean="0"/>
          </a:p>
          <a:p>
            <a:r>
              <a:rPr lang="da-DK" dirty="0" smtClean="0"/>
              <a:t>MAINSTREAM HRE INTO</a:t>
            </a:r>
            <a:r>
              <a:rPr lang="da-DK" baseline="0" dirty="0" smtClean="0"/>
              <a:t> BINDING CURRICULA AND EDU STRUCTURES IN ORDER TO HAVE IMPACT AND </a:t>
            </a:r>
            <a:endParaRPr lang="da-DK" dirty="0" smtClean="0"/>
          </a:p>
          <a:p>
            <a:endParaRPr lang="da-DK" dirty="0" smtClean="0"/>
          </a:p>
          <a:p>
            <a:endParaRPr lang="da-DK" dirty="0" smtClean="0"/>
          </a:p>
          <a:p>
            <a:pPr defTabSz="922630">
              <a:defRPr/>
            </a:pPr>
            <a:r>
              <a:rPr lang="da-DK" b="1" dirty="0" err="1" smtClean="0"/>
              <a:t>Process</a:t>
            </a:r>
            <a:r>
              <a:rPr lang="da-DK" b="1" dirty="0" smtClean="0"/>
              <a:t> of </a:t>
            </a:r>
            <a:r>
              <a:rPr lang="da-DK" b="1" dirty="0" err="1" smtClean="0"/>
              <a:t>drafting</a:t>
            </a:r>
            <a:r>
              <a:rPr lang="da-DK" b="1" dirty="0" smtClean="0"/>
              <a:t> the </a:t>
            </a:r>
            <a:r>
              <a:rPr lang="da-DK" b="1" dirty="0" err="1" smtClean="0"/>
              <a:t>learning</a:t>
            </a:r>
            <a:r>
              <a:rPr lang="da-DK" b="1" dirty="0" smtClean="0"/>
              <a:t> </a:t>
            </a:r>
            <a:r>
              <a:rPr lang="da-DK" b="1" dirty="0" err="1" smtClean="0"/>
              <a:t>objectives</a:t>
            </a:r>
            <a:r>
              <a:rPr lang="da-DK" b="1" dirty="0" smtClean="0"/>
              <a:t> of the </a:t>
            </a:r>
            <a:r>
              <a:rPr lang="da-DK" b="1" dirty="0" err="1" smtClean="0"/>
              <a:t>course</a:t>
            </a:r>
            <a:endParaRPr lang="da-DK" baseline="0" dirty="0" smtClean="0"/>
          </a:p>
          <a:p>
            <a:r>
              <a:rPr lang="da-DK" baseline="0" dirty="0" smtClean="0"/>
              <a:t>1) </a:t>
            </a:r>
            <a:r>
              <a:rPr lang="da-DK" baseline="0" dirty="0" err="1" smtClean="0"/>
              <a:t>Introduction</a:t>
            </a:r>
            <a:r>
              <a:rPr lang="da-DK" baseline="0" dirty="0" smtClean="0"/>
              <a:t> </a:t>
            </a:r>
            <a:r>
              <a:rPr lang="da-DK" baseline="0" dirty="0" err="1" smtClean="0"/>
              <a:t>reflections</a:t>
            </a:r>
            <a:r>
              <a:rPr lang="da-DK" baseline="0" dirty="0" smtClean="0"/>
              <a:t> on </a:t>
            </a:r>
          </a:p>
          <a:p>
            <a:pPr defTabSz="922630"/>
            <a:r>
              <a:rPr lang="da-DK" baseline="0" dirty="0" smtClean="0"/>
              <a:t>2) </a:t>
            </a:r>
            <a:r>
              <a:rPr lang="da-DK" sz="1400" b="1" dirty="0" smtClean="0">
                <a:solidFill>
                  <a:schemeClr val="bg1"/>
                </a:solidFill>
              </a:rPr>
              <a:t>HR as a source to </a:t>
            </a:r>
            <a:r>
              <a:rPr lang="da-DK" sz="1400" b="1" dirty="0" err="1" smtClean="0">
                <a:solidFill>
                  <a:schemeClr val="bg1"/>
                </a:solidFill>
              </a:rPr>
              <a:t>knowledge</a:t>
            </a:r>
            <a:r>
              <a:rPr lang="da-DK" sz="1600" dirty="0" smtClean="0">
                <a:solidFill>
                  <a:schemeClr val="bg1"/>
                </a:solidFill>
              </a:rPr>
              <a:t/>
            </a:r>
            <a:br>
              <a:rPr lang="da-DK" sz="1600" dirty="0" smtClean="0">
                <a:solidFill>
                  <a:schemeClr val="bg1"/>
                </a:solidFill>
              </a:rPr>
            </a:br>
            <a:r>
              <a:rPr lang="da-DK" sz="1600" dirty="0" smtClean="0">
                <a:solidFill>
                  <a:schemeClr val="bg1"/>
                </a:solidFill>
              </a:rPr>
              <a:t>	- </a:t>
            </a:r>
            <a:r>
              <a:rPr lang="da-DK" dirty="0" smtClean="0">
                <a:solidFill>
                  <a:schemeClr val="bg1"/>
                </a:solidFill>
              </a:rPr>
              <a:t>(status in a country eg. In the </a:t>
            </a:r>
            <a:r>
              <a:rPr lang="da-DK" dirty="0" err="1" smtClean="0">
                <a:solidFill>
                  <a:schemeClr val="bg1"/>
                </a:solidFill>
              </a:rPr>
              <a:t>area</a:t>
            </a:r>
            <a:r>
              <a:rPr lang="da-DK" dirty="0" smtClean="0">
                <a:solidFill>
                  <a:schemeClr val="bg1"/>
                </a:solidFill>
              </a:rPr>
              <a:t> of </a:t>
            </a:r>
            <a:r>
              <a:rPr lang="da-DK" dirty="0" err="1" smtClean="0">
                <a:solidFill>
                  <a:schemeClr val="bg1"/>
                </a:solidFill>
              </a:rPr>
              <a:t>disability</a:t>
            </a:r>
            <a:r>
              <a:rPr lang="da-DK" dirty="0" smtClean="0">
                <a:solidFill>
                  <a:schemeClr val="bg1"/>
                </a:solidFill>
              </a:rPr>
              <a:t> and </a:t>
            </a:r>
            <a:r>
              <a:rPr lang="da-DK" dirty="0" err="1" smtClean="0">
                <a:solidFill>
                  <a:schemeClr val="bg1"/>
                </a:solidFill>
              </a:rPr>
              <a:t>children</a:t>
            </a:r>
            <a:r>
              <a:rPr lang="da-DK" dirty="0" smtClean="0">
                <a:solidFill>
                  <a:schemeClr val="bg1"/>
                </a:solidFill>
              </a:rPr>
              <a:t>)</a:t>
            </a:r>
          </a:p>
          <a:p>
            <a:pPr defTabSz="922630"/>
            <a:r>
              <a:rPr lang="da-DK" dirty="0" smtClean="0">
                <a:solidFill>
                  <a:schemeClr val="bg1"/>
                </a:solidFill>
              </a:rPr>
              <a:t>	- HR is not </a:t>
            </a:r>
            <a:r>
              <a:rPr lang="da-DK" dirty="0" err="1" smtClean="0">
                <a:solidFill>
                  <a:schemeClr val="bg1"/>
                </a:solidFill>
              </a:rPr>
              <a:t>something</a:t>
            </a:r>
            <a:r>
              <a:rPr lang="da-DK" dirty="0" smtClean="0">
                <a:solidFill>
                  <a:schemeClr val="bg1"/>
                </a:solidFill>
              </a:rPr>
              <a:t> </a:t>
            </a:r>
            <a:r>
              <a:rPr lang="da-DK" dirty="0" err="1" smtClean="0">
                <a:solidFill>
                  <a:schemeClr val="bg1"/>
                </a:solidFill>
              </a:rPr>
              <a:t>that</a:t>
            </a:r>
            <a:r>
              <a:rPr lang="da-DK" dirty="0" smtClean="0">
                <a:solidFill>
                  <a:schemeClr val="bg1"/>
                </a:solidFill>
              </a:rPr>
              <a:t> </a:t>
            </a:r>
            <a:r>
              <a:rPr lang="da-DK" dirty="0" err="1" smtClean="0">
                <a:solidFill>
                  <a:schemeClr val="bg1"/>
                </a:solidFill>
              </a:rPr>
              <a:t>you</a:t>
            </a:r>
            <a:r>
              <a:rPr lang="da-DK" dirty="0" smtClean="0">
                <a:solidFill>
                  <a:schemeClr val="bg1"/>
                </a:solidFill>
              </a:rPr>
              <a:t> in </a:t>
            </a:r>
            <a:r>
              <a:rPr lang="da-DK" dirty="0" err="1" smtClean="0">
                <a:solidFill>
                  <a:schemeClr val="bg1"/>
                </a:solidFill>
              </a:rPr>
              <a:t>your</a:t>
            </a:r>
            <a:r>
              <a:rPr lang="da-DK" dirty="0" smtClean="0">
                <a:solidFill>
                  <a:schemeClr val="bg1"/>
                </a:solidFill>
              </a:rPr>
              <a:t> professional </a:t>
            </a:r>
            <a:r>
              <a:rPr lang="da-DK" dirty="0" err="1" smtClean="0">
                <a:solidFill>
                  <a:schemeClr val="bg1"/>
                </a:solidFill>
              </a:rPr>
              <a:t>capacity</a:t>
            </a:r>
            <a:r>
              <a:rPr lang="da-DK" dirty="0" smtClean="0">
                <a:solidFill>
                  <a:schemeClr val="bg1"/>
                </a:solidFill>
              </a:rPr>
              <a:t> as a </a:t>
            </a:r>
            <a:r>
              <a:rPr lang="da-DK" dirty="0" err="1" smtClean="0">
                <a:solidFill>
                  <a:schemeClr val="bg1"/>
                </a:solidFill>
              </a:rPr>
              <a:t>teacher</a:t>
            </a:r>
            <a:r>
              <a:rPr lang="da-DK" dirty="0" smtClean="0">
                <a:solidFill>
                  <a:schemeClr val="bg1"/>
                </a:solidFill>
              </a:rPr>
              <a:t> </a:t>
            </a:r>
            <a:r>
              <a:rPr lang="da-DK" dirty="0" err="1" smtClean="0">
                <a:solidFill>
                  <a:schemeClr val="bg1"/>
                </a:solidFill>
              </a:rPr>
              <a:t>can</a:t>
            </a:r>
            <a:r>
              <a:rPr lang="da-DK" dirty="0" smtClean="0">
                <a:solidFill>
                  <a:schemeClr val="bg1"/>
                </a:solidFill>
              </a:rPr>
              <a:t> </a:t>
            </a:r>
            <a:r>
              <a:rPr lang="da-DK" dirty="0" err="1" smtClean="0">
                <a:solidFill>
                  <a:schemeClr val="bg1"/>
                </a:solidFill>
              </a:rPr>
              <a:t>object</a:t>
            </a:r>
            <a:r>
              <a:rPr lang="da-DK" dirty="0" smtClean="0">
                <a:solidFill>
                  <a:schemeClr val="bg1"/>
                </a:solidFill>
              </a:rPr>
              <a:t> to. On an </a:t>
            </a:r>
            <a:r>
              <a:rPr lang="da-DK" dirty="0" err="1" smtClean="0">
                <a:solidFill>
                  <a:schemeClr val="bg1"/>
                </a:solidFill>
              </a:rPr>
              <a:t>academic</a:t>
            </a:r>
            <a:r>
              <a:rPr lang="da-DK" dirty="0" smtClean="0">
                <a:solidFill>
                  <a:schemeClr val="bg1"/>
                </a:solidFill>
              </a:rPr>
              <a:t> </a:t>
            </a:r>
            <a:r>
              <a:rPr lang="da-DK" dirty="0" err="1" smtClean="0">
                <a:solidFill>
                  <a:schemeClr val="bg1"/>
                </a:solidFill>
              </a:rPr>
              <a:t>level</a:t>
            </a:r>
            <a:r>
              <a:rPr lang="da-DK" dirty="0" smtClean="0">
                <a:solidFill>
                  <a:schemeClr val="bg1"/>
                </a:solidFill>
              </a:rPr>
              <a:t>, </a:t>
            </a:r>
            <a:r>
              <a:rPr lang="da-DK" dirty="0" err="1" smtClean="0">
                <a:solidFill>
                  <a:schemeClr val="bg1"/>
                </a:solidFill>
              </a:rPr>
              <a:t>these</a:t>
            </a:r>
            <a:r>
              <a:rPr lang="da-DK" dirty="0" smtClean="0">
                <a:solidFill>
                  <a:schemeClr val="bg1"/>
                </a:solidFill>
              </a:rPr>
              <a:t> </a:t>
            </a:r>
            <a:r>
              <a:rPr lang="da-DK" dirty="0" err="1" smtClean="0">
                <a:solidFill>
                  <a:schemeClr val="bg1"/>
                </a:solidFill>
              </a:rPr>
              <a:t>discussions</a:t>
            </a:r>
            <a:r>
              <a:rPr lang="da-DK" dirty="0" smtClean="0">
                <a:solidFill>
                  <a:schemeClr val="bg1"/>
                </a:solidFill>
              </a:rPr>
              <a:t> </a:t>
            </a:r>
            <a:r>
              <a:rPr lang="da-DK" dirty="0" err="1" smtClean="0">
                <a:solidFill>
                  <a:schemeClr val="bg1"/>
                </a:solidFill>
              </a:rPr>
              <a:t>should</a:t>
            </a:r>
            <a:r>
              <a:rPr lang="da-DK" dirty="0" smtClean="0">
                <a:solidFill>
                  <a:schemeClr val="bg1"/>
                </a:solidFill>
              </a:rPr>
              <a:t> </a:t>
            </a:r>
            <a:r>
              <a:rPr lang="da-DK" dirty="0" err="1" smtClean="0">
                <a:solidFill>
                  <a:schemeClr val="bg1"/>
                </a:solidFill>
              </a:rPr>
              <a:t>be</a:t>
            </a:r>
            <a:r>
              <a:rPr lang="da-DK" dirty="0" smtClean="0">
                <a:solidFill>
                  <a:schemeClr val="bg1"/>
                </a:solidFill>
              </a:rPr>
              <a:t> </a:t>
            </a:r>
            <a:r>
              <a:rPr lang="da-DK" dirty="0" err="1" smtClean="0">
                <a:solidFill>
                  <a:schemeClr val="bg1"/>
                </a:solidFill>
              </a:rPr>
              <a:t>taken</a:t>
            </a:r>
            <a:r>
              <a:rPr lang="da-DK" dirty="0" smtClean="0">
                <a:solidFill>
                  <a:schemeClr val="bg1"/>
                </a:solidFill>
              </a:rPr>
              <a:t>. Eg. </a:t>
            </a:r>
          </a:p>
          <a:p>
            <a:endParaRPr lang="da-DK" baseline="0" dirty="0" smtClean="0"/>
          </a:p>
          <a:p>
            <a:pPr defTabSz="922630"/>
            <a:r>
              <a:rPr lang="da-DK" dirty="0" smtClean="0"/>
              <a:t>3) </a:t>
            </a:r>
            <a:r>
              <a:rPr lang="da-DK" sz="1400" b="1" dirty="0" smtClean="0">
                <a:solidFill>
                  <a:schemeClr val="bg1"/>
                </a:solidFill>
              </a:rPr>
              <a:t>HR as a </a:t>
            </a:r>
            <a:r>
              <a:rPr lang="da-DK" sz="1400" b="1" dirty="0" err="1" smtClean="0">
                <a:solidFill>
                  <a:schemeClr val="bg1"/>
                </a:solidFill>
              </a:rPr>
              <a:t>pedagogical</a:t>
            </a:r>
            <a:r>
              <a:rPr lang="da-DK" sz="1400" b="1" dirty="0" smtClean="0">
                <a:solidFill>
                  <a:schemeClr val="bg1"/>
                </a:solidFill>
              </a:rPr>
              <a:t> </a:t>
            </a:r>
            <a:r>
              <a:rPr lang="da-DK" sz="1400" b="1" dirty="0" err="1" smtClean="0">
                <a:solidFill>
                  <a:schemeClr val="bg1"/>
                </a:solidFill>
              </a:rPr>
              <a:t>compass</a:t>
            </a:r>
            <a:r>
              <a:rPr lang="da-DK" sz="1400" b="1" dirty="0" smtClean="0">
                <a:solidFill>
                  <a:schemeClr val="bg1"/>
                </a:solidFill>
              </a:rPr>
              <a:t> </a:t>
            </a:r>
            <a:r>
              <a:rPr lang="da-DK" dirty="0" smtClean="0">
                <a:solidFill>
                  <a:schemeClr val="bg1"/>
                </a:solidFill>
              </a:rPr>
              <a:t>(balance </a:t>
            </a:r>
            <a:r>
              <a:rPr lang="da-DK" dirty="0" err="1" smtClean="0">
                <a:solidFill>
                  <a:schemeClr val="bg1"/>
                </a:solidFill>
              </a:rPr>
              <a:t>between</a:t>
            </a:r>
            <a:r>
              <a:rPr lang="da-DK" dirty="0" smtClean="0">
                <a:solidFill>
                  <a:schemeClr val="bg1"/>
                </a:solidFill>
              </a:rPr>
              <a:t> </a:t>
            </a:r>
            <a:r>
              <a:rPr lang="da-DK" dirty="0" err="1" smtClean="0">
                <a:solidFill>
                  <a:schemeClr val="bg1"/>
                </a:solidFill>
              </a:rPr>
              <a:t>rights</a:t>
            </a:r>
            <a:r>
              <a:rPr lang="da-DK" dirty="0" smtClean="0">
                <a:solidFill>
                  <a:schemeClr val="bg1"/>
                </a:solidFill>
              </a:rPr>
              <a:t>/</a:t>
            </a:r>
            <a:r>
              <a:rPr lang="da-DK" dirty="0" err="1" smtClean="0">
                <a:solidFill>
                  <a:schemeClr val="bg1"/>
                </a:solidFill>
              </a:rPr>
              <a:t>use</a:t>
            </a:r>
            <a:r>
              <a:rPr lang="da-DK" dirty="0" smtClean="0">
                <a:solidFill>
                  <a:schemeClr val="bg1"/>
                </a:solidFill>
              </a:rPr>
              <a:t> of force)</a:t>
            </a:r>
          </a:p>
          <a:p>
            <a:pPr defTabSz="922630"/>
            <a:r>
              <a:rPr lang="da-DK" dirty="0" smtClean="0"/>
              <a:t>3) </a:t>
            </a:r>
            <a:r>
              <a:rPr lang="da-DK" b="1" dirty="0" smtClean="0">
                <a:solidFill>
                  <a:schemeClr val="bg1"/>
                </a:solidFill>
              </a:rPr>
              <a:t>MR som kilde til selvindsigt  </a:t>
            </a:r>
            <a:r>
              <a:rPr lang="da-DK" sz="1100" dirty="0" smtClean="0">
                <a:solidFill>
                  <a:schemeClr val="bg1"/>
                </a:solidFill>
              </a:rPr>
              <a:t>(</a:t>
            </a:r>
            <a:r>
              <a:rPr lang="da-DK" sz="1100" dirty="0" err="1" smtClean="0">
                <a:solidFill>
                  <a:schemeClr val="bg1"/>
                </a:solidFill>
              </a:rPr>
              <a:t>work</a:t>
            </a:r>
            <a:r>
              <a:rPr lang="da-DK" sz="1100" dirty="0" smtClean="0">
                <a:solidFill>
                  <a:schemeClr val="bg1"/>
                </a:solidFill>
              </a:rPr>
              <a:t> with </a:t>
            </a:r>
            <a:r>
              <a:rPr lang="da-DK" sz="1100" dirty="0" err="1" smtClean="0">
                <a:solidFill>
                  <a:schemeClr val="bg1"/>
                </a:solidFill>
              </a:rPr>
              <a:t>own</a:t>
            </a:r>
            <a:r>
              <a:rPr lang="da-DK" sz="1100" dirty="0" smtClean="0">
                <a:solidFill>
                  <a:schemeClr val="bg1"/>
                </a:solidFill>
              </a:rPr>
              <a:t> </a:t>
            </a:r>
            <a:r>
              <a:rPr lang="da-DK" sz="1100" dirty="0" err="1" smtClean="0">
                <a:solidFill>
                  <a:schemeClr val="bg1"/>
                </a:solidFill>
              </a:rPr>
              <a:t>prejudice</a:t>
            </a:r>
            <a:r>
              <a:rPr lang="da-DK" sz="1100" dirty="0" smtClean="0">
                <a:solidFill>
                  <a:schemeClr val="bg1"/>
                </a:solidFill>
              </a:rPr>
              <a:t>)</a:t>
            </a:r>
            <a:endParaRPr lang="en-GB" dirty="0" smtClean="0"/>
          </a:p>
          <a:p>
            <a:endParaRPr lang="da-DK" dirty="0" smtClean="0"/>
          </a:p>
          <a:p>
            <a:r>
              <a:rPr lang="da-DK" dirty="0" smtClean="0"/>
              <a:t>Course </a:t>
            </a:r>
            <a:r>
              <a:rPr lang="da-DK" dirty="0" err="1" smtClean="0"/>
              <a:t>description</a:t>
            </a:r>
            <a:r>
              <a:rPr lang="da-DK" dirty="0" smtClean="0"/>
              <a:t> with </a:t>
            </a:r>
            <a:r>
              <a:rPr lang="da-DK" dirty="0" err="1" smtClean="0"/>
              <a:t>learning</a:t>
            </a:r>
            <a:r>
              <a:rPr lang="da-DK" dirty="0" smtClean="0"/>
              <a:t> </a:t>
            </a:r>
            <a:r>
              <a:rPr lang="da-DK" dirty="0" err="1" smtClean="0"/>
              <a:t>objectives</a:t>
            </a:r>
            <a:r>
              <a:rPr lang="da-DK" dirty="0" smtClean="0"/>
              <a:t> 	</a:t>
            </a:r>
          </a:p>
          <a:p>
            <a:r>
              <a:rPr lang="da-DK" dirty="0" smtClean="0"/>
              <a:t>E-</a:t>
            </a:r>
            <a:r>
              <a:rPr lang="da-DK" dirty="0" err="1" smtClean="0"/>
              <a:t>learning</a:t>
            </a:r>
            <a:r>
              <a:rPr lang="da-DK" dirty="0" smtClean="0"/>
              <a:t> </a:t>
            </a:r>
            <a:r>
              <a:rPr lang="da-DK" dirty="0" err="1" smtClean="0"/>
              <a:t>material</a:t>
            </a:r>
            <a:r>
              <a:rPr lang="da-DK" baseline="0" dirty="0" smtClean="0"/>
              <a:t> </a:t>
            </a:r>
            <a:r>
              <a:rPr lang="da-DK" baseline="0" dirty="0" err="1" smtClean="0"/>
              <a:t>which</a:t>
            </a:r>
            <a:r>
              <a:rPr lang="da-DK" baseline="0" dirty="0" smtClean="0"/>
              <a:t> supports professors</a:t>
            </a:r>
            <a:endParaRPr lang="en-GB" dirty="0" smtClean="0"/>
          </a:p>
          <a:p>
            <a:endParaRPr lang="da-DK" dirty="0" smtClean="0"/>
          </a:p>
        </p:txBody>
      </p:sp>
      <p:sp>
        <p:nvSpPr>
          <p:cNvPr id="4" name="Pladsholder til diasnummer 3"/>
          <p:cNvSpPr>
            <a:spLocks noGrp="1"/>
          </p:cNvSpPr>
          <p:nvPr>
            <p:ph type="sldNum" sz="quarter" idx="10"/>
          </p:nvPr>
        </p:nvSpPr>
        <p:spPr/>
        <p:txBody>
          <a:bodyPr/>
          <a:lstStyle/>
          <a:p>
            <a:fld id="{0F5F3B4C-156E-4EE3-9C68-1DFFFD55A2A2}" type="slidenum">
              <a:rPr lang="en-GB" smtClean="0"/>
              <a:t>7</a:t>
            </a:fld>
            <a:endParaRPr lang="en-GB" dirty="0"/>
          </a:p>
        </p:txBody>
      </p:sp>
    </p:spTree>
    <p:extLst>
      <p:ext uri="{BB962C8B-B14F-4D97-AF65-F5344CB8AC3E}">
        <p14:creationId xmlns:p14="http://schemas.microsoft.com/office/powerpoint/2010/main" val="655872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2ca090c0-414c-4467-802b-4a9431e069aa" descr="9E2A77E7-A95D-4E63-9F2E-D25C285141D8@home"/>
          <p:cNvPicPr>
            <a:picLocks noChangeAspect="1" noChangeArrowheads="1"/>
          </p:cNvPicPr>
          <p:nvPr userDrawn="1"/>
        </p:nvPicPr>
        <p:blipFill>
          <a:blip r:embed="rId2"/>
          <a:srcRect/>
          <a:stretch>
            <a:fillRect/>
          </a:stretch>
        </p:blipFill>
        <p:spPr bwMode="auto">
          <a:xfrm>
            <a:off x="395288" y="0"/>
            <a:ext cx="2828925" cy="1412875"/>
          </a:xfrm>
          <a:prstGeom prst="rect">
            <a:avLst/>
          </a:prstGeom>
          <a:noFill/>
          <a:ln w="9525">
            <a:noFill/>
            <a:miter lim="800000"/>
            <a:headEnd/>
            <a:tailEnd/>
          </a:ln>
        </p:spPr>
      </p:pic>
      <p:sp>
        <p:nvSpPr>
          <p:cNvPr id="8" name="Title Placeholder 1"/>
          <p:cNvSpPr>
            <a:spLocks noGrp="1"/>
          </p:cNvSpPr>
          <p:nvPr>
            <p:ph type="title"/>
          </p:nvPr>
        </p:nvSpPr>
        <p:spPr>
          <a:xfrm>
            <a:off x="395288" y="1700808"/>
            <a:ext cx="2881312" cy="2448272"/>
          </a:xfrm>
          <a:prstGeom prst="rect">
            <a:avLst/>
          </a:prstGeom>
          <a:solidFill>
            <a:schemeClr val="tx1"/>
          </a:solidFill>
        </p:spPr>
        <p:txBody>
          <a:bodyPr/>
          <a:lstStyle>
            <a:lvl1pPr marL="90000">
              <a:defRPr/>
            </a:lvl1pPr>
          </a:lstStyle>
          <a:p>
            <a:r>
              <a:rPr lang="en-US" dirty="0" smtClean="0"/>
              <a:t>Click to edit Master title style</a:t>
            </a:r>
            <a:endParaRPr lang="da-DK" dirty="0"/>
          </a:p>
        </p:txBody>
      </p:sp>
      <p:sp>
        <p:nvSpPr>
          <p:cNvPr id="4" name="Date Placeholder 3"/>
          <p:cNvSpPr>
            <a:spLocks noGrp="1"/>
          </p:cNvSpPr>
          <p:nvPr>
            <p:ph type="dt" sz="half" idx="10"/>
          </p:nvPr>
        </p:nvSpPr>
        <p:spPr/>
        <p:txBody>
          <a:bodyPr/>
          <a:lstStyle>
            <a:lvl1pPr>
              <a:defRPr/>
            </a:lvl1pPr>
          </a:lstStyle>
          <a:p>
            <a:pPr>
              <a:defRPr/>
            </a:pPr>
            <a:fld id="{B7743F63-9A2C-4BEF-939F-16E5A6C7A36A}" type="datetime1">
              <a:rPr lang="da-DK"/>
              <a:pPr>
                <a:defRPr/>
              </a:pPr>
              <a:t>12-02-2016</a:t>
            </a:fld>
            <a:endParaRPr lang="da-DK" dirty="0"/>
          </a:p>
        </p:txBody>
      </p:sp>
      <p:sp>
        <p:nvSpPr>
          <p:cNvPr id="5" name="Footer Placeholder 4"/>
          <p:cNvSpPr>
            <a:spLocks noGrp="1"/>
          </p:cNvSpPr>
          <p:nvPr>
            <p:ph type="ftr" sz="quarter" idx="11"/>
          </p:nvPr>
        </p:nvSpPr>
        <p:spPr/>
        <p:txBody>
          <a:bodyPr/>
          <a:lstStyle>
            <a:lvl1pPr algn="l">
              <a:defRPr dirty="0"/>
            </a:lvl1pPr>
          </a:lstStyle>
          <a:p>
            <a:pPr>
              <a:defRPr/>
            </a:pPr>
            <a:endParaRPr lang="da-DK"/>
          </a:p>
        </p:txBody>
      </p:sp>
      <p:sp>
        <p:nvSpPr>
          <p:cNvPr id="6" name="Slide Number Placeholder 5"/>
          <p:cNvSpPr>
            <a:spLocks noGrp="1"/>
          </p:cNvSpPr>
          <p:nvPr>
            <p:ph type="sldNum" sz="quarter" idx="12"/>
          </p:nvPr>
        </p:nvSpPr>
        <p:spPr/>
        <p:txBody>
          <a:bodyPr/>
          <a:lstStyle>
            <a:lvl1pPr>
              <a:defRPr/>
            </a:lvl1pPr>
          </a:lstStyle>
          <a:p>
            <a:pPr>
              <a:defRPr/>
            </a:pPr>
            <a:fld id="{9D0831BD-D8FE-4962-9981-E2B666EA288B}" type="slidenum">
              <a:rPr lang="da-DK"/>
              <a:pPr>
                <a:defRPr/>
              </a:pPr>
              <a:t>‹#›</a:t>
            </a:fld>
            <a:endParaRPr lang="da-DK"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lvl1pPr>
              <a:defRPr/>
            </a:lvl1pPr>
          </a:lstStyle>
          <a:p>
            <a:pPr>
              <a:defRPr/>
            </a:pPr>
            <a:fld id="{D3997679-5F0B-4A98-A2A9-9485421C061E}" type="datetime1">
              <a:rPr lang="da-DK"/>
              <a:pPr>
                <a:defRPr/>
              </a:pPr>
              <a:t>12-02-2016</a:t>
            </a:fld>
            <a:endParaRPr lang="da-DK"/>
          </a:p>
        </p:txBody>
      </p:sp>
      <p:sp>
        <p:nvSpPr>
          <p:cNvPr id="5" name="Footer Placeholder 4"/>
          <p:cNvSpPr>
            <a:spLocks noGrp="1"/>
          </p:cNvSpPr>
          <p:nvPr>
            <p:ph type="ftr" sz="quarter" idx="11"/>
          </p:nvPr>
        </p:nvSpPr>
        <p:spPr/>
        <p:txBody>
          <a:bodyPr/>
          <a:lstStyle>
            <a:lvl1pPr>
              <a:defRPr/>
            </a:lvl1pPr>
          </a:lstStyle>
          <a:p>
            <a:pPr>
              <a:defRPr/>
            </a:pPr>
            <a:endParaRPr lang="da-DK"/>
          </a:p>
        </p:txBody>
      </p:sp>
      <p:sp>
        <p:nvSpPr>
          <p:cNvPr id="6" name="Slide Number Placeholder 5"/>
          <p:cNvSpPr>
            <a:spLocks noGrp="1"/>
          </p:cNvSpPr>
          <p:nvPr>
            <p:ph type="sldNum" sz="quarter" idx="12"/>
          </p:nvPr>
        </p:nvSpPr>
        <p:spPr/>
        <p:txBody>
          <a:bodyPr/>
          <a:lstStyle>
            <a:lvl1pPr>
              <a:defRPr/>
            </a:lvl1pPr>
          </a:lstStyle>
          <a:p>
            <a:pPr>
              <a:defRPr/>
            </a:pPr>
            <a:fld id="{CB06136D-D55C-4831-83EF-7090DAA96A75}" type="slidenum">
              <a:rPr lang="da-DK"/>
              <a:pPr>
                <a:defRPr/>
              </a:pPr>
              <a:t>‹#›</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lvl1pPr>
              <a:defRPr/>
            </a:lvl1pPr>
          </a:lstStyle>
          <a:p>
            <a:pPr>
              <a:defRPr/>
            </a:pPr>
            <a:fld id="{CE4565A2-5A45-48C4-9E1C-BD3E577DBFA7}" type="datetime1">
              <a:rPr lang="da-DK"/>
              <a:pPr>
                <a:defRPr/>
              </a:pPr>
              <a:t>12-02-2016</a:t>
            </a:fld>
            <a:endParaRPr lang="da-DK"/>
          </a:p>
        </p:txBody>
      </p:sp>
      <p:sp>
        <p:nvSpPr>
          <p:cNvPr id="5" name="Footer Placeholder 4"/>
          <p:cNvSpPr>
            <a:spLocks noGrp="1"/>
          </p:cNvSpPr>
          <p:nvPr>
            <p:ph type="ftr" sz="quarter" idx="11"/>
          </p:nvPr>
        </p:nvSpPr>
        <p:spPr/>
        <p:txBody>
          <a:bodyPr/>
          <a:lstStyle>
            <a:lvl1pPr>
              <a:defRPr/>
            </a:lvl1pPr>
          </a:lstStyle>
          <a:p>
            <a:pPr>
              <a:defRPr/>
            </a:pPr>
            <a:endParaRPr lang="da-DK"/>
          </a:p>
        </p:txBody>
      </p:sp>
      <p:sp>
        <p:nvSpPr>
          <p:cNvPr id="6" name="Slide Number Placeholder 5"/>
          <p:cNvSpPr>
            <a:spLocks noGrp="1"/>
          </p:cNvSpPr>
          <p:nvPr>
            <p:ph type="sldNum" sz="quarter" idx="12"/>
          </p:nvPr>
        </p:nvSpPr>
        <p:spPr/>
        <p:txBody>
          <a:bodyPr/>
          <a:lstStyle>
            <a:lvl1pPr>
              <a:defRPr/>
            </a:lvl1pPr>
          </a:lstStyle>
          <a:p>
            <a:pPr>
              <a:defRPr/>
            </a:pPr>
            <a:fld id="{F959CDD1-2BFA-49C1-AF06-6A94F82EF7A6}" type="slidenum">
              <a:rPr lang="da-DK"/>
              <a:pPr>
                <a:defRPr/>
              </a:pPr>
              <a:t>‹#›</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lvl1pPr marL="342900" indent="-342900">
              <a:buFont typeface="Wingdings" pitchFamily="2" charset="2"/>
              <a:buChar char="§"/>
              <a:defRPr/>
            </a:lvl1p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a-DK" dirty="0"/>
          </a:p>
        </p:txBody>
      </p:sp>
      <p:sp>
        <p:nvSpPr>
          <p:cNvPr id="4" name="Date Placeholder 3"/>
          <p:cNvSpPr>
            <a:spLocks noGrp="1"/>
          </p:cNvSpPr>
          <p:nvPr>
            <p:ph type="dt" sz="half" idx="10"/>
          </p:nvPr>
        </p:nvSpPr>
        <p:spPr/>
        <p:txBody>
          <a:bodyPr/>
          <a:lstStyle>
            <a:lvl1pPr>
              <a:defRPr/>
            </a:lvl1pPr>
          </a:lstStyle>
          <a:p>
            <a:pPr>
              <a:defRPr/>
            </a:pPr>
            <a:fld id="{FE64BE04-2427-400B-98BA-F46AEA68DC66}" type="datetime1">
              <a:rPr lang="da-DK"/>
              <a:pPr>
                <a:defRPr/>
              </a:pPr>
              <a:t>12-02-2016</a:t>
            </a:fld>
            <a:endParaRPr lang="da-DK"/>
          </a:p>
        </p:txBody>
      </p:sp>
      <p:sp>
        <p:nvSpPr>
          <p:cNvPr id="5" name="Footer Placeholder 4"/>
          <p:cNvSpPr>
            <a:spLocks noGrp="1"/>
          </p:cNvSpPr>
          <p:nvPr>
            <p:ph type="ftr" sz="quarter" idx="11"/>
          </p:nvPr>
        </p:nvSpPr>
        <p:spPr/>
        <p:txBody>
          <a:bodyPr/>
          <a:lstStyle>
            <a:lvl1pPr>
              <a:defRPr/>
            </a:lvl1pPr>
          </a:lstStyle>
          <a:p>
            <a:pPr>
              <a:defRPr/>
            </a:pPr>
            <a:endParaRPr lang="da-DK"/>
          </a:p>
        </p:txBody>
      </p:sp>
      <p:sp>
        <p:nvSpPr>
          <p:cNvPr id="6" name="Slide Number Placeholder 5"/>
          <p:cNvSpPr>
            <a:spLocks noGrp="1"/>
          </p:cNvSpPr>
          <p:nvPr>
            <p:ph type="sldNum" sz="quarter" idx="12"/>
          </p:nvPr>
        </p:nvSpPr>
        <p:spPr/>
        <p:txBody>
          <a:bodyPr/>
          <a:lstStyle>
            <a:lvl1pPr>
              <a:defRPr/>
            </a:lvl1pPr>
          </a:lstStyle>
          <a:p>
            <a:pPr>
              <a:defRPr/>
            </a:pPr>
            <a:fld id="{1D2143FD-46E7-446B-9D6C-3CBEC741F32A}" type="slidenum">
              <a:rPr lang="da-DK"/>
              <a:pPr>
                <a:defRPr/>
              </a:pPr>
              <a:t>‹#›</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7AC94AC-2C31-42D4-84E1-94FF492E6ACE}" type="datetime1">
              <a:rPr lang="da-DK"/>
              <a:pPr>
                <a:defRPr/>
              </a:pPr>
              <a:t>12-02-2016</a:t>
            </a:fld>
            <a:endParaRPr lang="da-DK"/>
          </a:p>
        </p:txBody>
      </p:sp>
      <p:sp>
        <p:nvSpPr>
          <p:cNvPr id="5" name="Footer Placeholder 4"/>
          <p:cNvSpPr>
            <a:spLocks noGrp="1"/>
          </p:cNvSpPr>
          <p:nvPr>
            <p:ph type="ftr" sz="quarter" idx="11"/>
          </p:nvPr>
        </p:nvSpPr>
        <p:spPr/>
        <p:txBody>
          <a:bodyPr/>
          <a:lstStyle>
            <a:lvl1pPr>
              <a:defRPr/>
            </a:lvl1pPr>
          </a:lstStyle>
          <a:p>
            <a:pPr>
              <a:defRPr/>
            </a:pPr>
            <a:endParaRPr lang="da-DK"/>
          </a:p>
        </p:txBody>
      </p:sp>
      <p:sp>
        <p:nvSpPr>
          <p:cNvPr id="6" name="Slide Number Placeholder 5"/>
          <p:cNvSpPr>
            <a:spLocks noGrp="1"/>
          </p:cNvSpPr>
          <p:nvPr>
            <p:ph type="sldNum" sz="quarter" idx="12"/>
          </p:nvPr>
        </p:nvSpPr>
        <p:spPr/>
        <p:txBody>
          <a:bodyPr/>
          <a:lstStyle>
            <a:lvl1pPr>
              <a:defRPr/>
            </a:lvl1pPr>
          </a:lstStyle>
          <a:p>
            <a:pPr>
              <a:defRPr/>
            </a:pPr>
            <a:fld id="{E85E01A1-AEB8-4056-BCFF-C5697E74364C}" type="slidenum">
              <a:rPr lang="da-DK"/>
              <a:pPr>
                <a:defRPr/>
              </a:pPr>
              <a:t>‹#›</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3"/>
          <p:cNvSpPr>
            <a:spLocks noGrp="1"/>
          </p:cNvSpPr>
          <p:nvPr>
            <p:ph type="dt" sz="half" idx="10"/>
          </p:nvPr>
        </p:nvSpPr>
        <p:spPr/>
        <p:txBody>
          <a:bodyPr/>
          <a:lstStyle>
            <a:lvl1pPr>
              <a:defRPr/>
            </a:lvl1pPr>
          </a:lstStyle>
          <a:p>
            <a:pPr>
              <a:defRPr/>
            </a:pPr>
            <a:fld id="{DE4E0F17-53AA-4F17-9EA7-DDC2C3B71552}" type="datetime1">
              <a:rPr lang="da-DK"/>
              <a:pPr>
                <a:defRPr/>
              </a:pPr>
              <a:t>12-02-2016</a:t>
            </a:fld>
            <a:endParaRPr lang="da-DK"/>
          </a:p>
        </p:txBody>
      </p:sp>
      <p:sp>
        <p:nvSpPr>
          <p:cNvPr id="6" name="Footer Placeholder 4"/>
          <p:cNvSpPr>
            <a:spLocks noGrp="1"/>
          </p:cNvSpPr>
          <p:nvPr>
            <p:ph type="ftr" sz="quarter" idx="11"/>
          </p:nvPr>
        </p:nvSpPr>
        <p:spPr/>
        <p:txBody>
          <a:bodyPr/>
          <a:lstStyle>
            <a:lvl1pPr>
              <a:defRPr/>
            </a:lvl1pPr>
          </a:lstStyle>
          <a:p>
            <a:pPr>
              <a:defRPr/>
            </a:pPr>
            <a:endParaRPr lang="da-DK"/>
          </a:p>
        </p:txBody>
      </p:sp>
      <p:sp>
        <p:nvSpPr>
          <p:cNvPr id="7" name="Slide Number Placeholder 5"/>
          <p:cNvSpPr>
            <a:spLocks noGrp="1"/>
          </p:cNvSpPr>
          <p:nvPr>
            <p:ph type="sldNum" sz="quarter" idx="12"/>
          </p:nvPr>
        </p:nvSpPr>
        <p:spPr/>
        <p:txBody>
          <a:bodyPr/>
          <a:lstStyle>
            <a:lvl1pPr>
              <a:defRPr/>
            </a:lvl1pPr>
          </a:lstStyle>
          <a:p>
            <a:pPr>
              <a:defRPr/>
            </a:pPr>
            <a:fld id="{174B94A8-20A1-4E7F-9824-E26CF9D5B401}" type="slidenum">
              <a:rPr lang="da-DK"/>
              <a:pPr>
                <a:defRPr/>
              </a:pPr>
              <a:t>‹#›</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3"/>
          <p:cNvSpPr>
            <a:spLocks noGrp="1"/>
          </p:cNvSpPr>
          <p:nvPr>
            <p:ph type="dt" sz="half" idx="10"/>
          </p:nvPr>
        </p:nvSpPr>
        <p:spPr/>
        <p:txBody>
          <a:bodyPr/>
          <a:lstStyle>
            <a:lvl1pPr>
              <a:defRPr/>
            </a:lvl1pPr>
          </a:lstStyle>
          <a:p>
            <a:pPr>
              <a:defRPr/>
            </a:pPr>
            <a:fld id="{79C62C0B-B7EB-46B6-8BB9-A6D1ACBAD724}" type="datetime1">
              <a:rPr lang="da-DK"/>
              <a:pPr>
                <a:defRPr/>
              </a:pPr>
              <a:t>12-02-2016</a:t>
            </a:fld>
            <a:endParaRPr lang="da-DK"/>
          </a:p>
        </p:txBody>
      </p:sp>
      <p:sp>
        <p:nvSpPr>
          <p:cNvPr id="8" name="Footer Placeholder 4"/>
          <p:cNvSpPr>
            <a:spLocks noGrp="1"/>
          </p:cNvSpPr>
          <p:nvPr>
            <p:ph type="ftr" sz="quarter" idx="11"/>
          </p:nvPr>
        </p:nvSpPr>
        <p:spPr/>
        <p:txBody>
          <a:bodyPr/>
          <a:lstStyle>
            <a:lvl1pPr>
              <a:defRPr/>
            </a:lvl1pPr>
          </a:lstStyle>
          <a:p>
            <a:pPr>
              <a:defRPr/>
            </a:pPr>
            <a:endParaRPr lang="da-DK"/>
          </a:p>
        </p:txBody>
      </p:sp>
      <p:sp>
        <p:nvSpPr>
          <p:cNvPr id="9" name="Slide Number Placeholder 5"/>
          <p:cNvSpPr>
            <a:spLocks noGrp="1"/>
          </p:cNvSpPr>
          <p:nvPr>
            <p:ph type="sldNum" sz="quarter" idx="12"/>
          </p:nvPr>
        </p:nvSpPr>
        <p:spPr/>
        <p:txBody>
          <a:bodyPr/>
          <a:lstStyle>
            <a:lvl1pPr>
              <a:defRPr/>
            </a:lvl1pPr>
          </a:lstStyle>
          <a:p>
            <a:pPr>
              <a:defRPr/>
            </a:pPr>
            <a:fld id="{3B6A6CED-4CEC-442A-AFFA-7E722E90A9CD}" type="slidenum">
              <a:rPr lang="da-DK"/>
              <a:pPr>
                <a:defRPr/>
              </a:pPr>
              <a:t>‹#›</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3"/>
          <p:cNvSpPr>
            <a:spLocks noGrp="1"/>
          </p:cNvSpPr>
          <p:nvPr>
            <p:ph type="dt" sz="half" idx="10"/>
          </p:nvPr>
        </p:nvSpPr>
        <p:spPr/>
        <p:txBody>
          <a:bodyPr/>
          <a:lstStyle>
            <a:lvl1pPr>
              <a:defRPr/>
            </a:lvl1pPr>
          </a:lstStyle>
          <a:p>
            <a:pPr>
              <a:defRPr/>
            </a:pPr>
            <a:fld id="{B27A4570-CA8F-4D28-9B62-AF08E9119752}" type="datetime1">
              <a:rPr lang="da-DK"/>
              <a:pPr>
                <a:defRPr/>
              </a:pPr>
              <a:t>12-02-2016</a:t>
            </a:fld>
            <a:endParaRPr lang="da-DK"/>
          </a:p>
        </p:txBody>
      </p:sp>
      <p:sp>
        <p:nvSpPr>
          <p:cNvPr id="4" name="Footer Placeholder 4"/>
          <p:cNvSpPr>
            <a:spLocks noGrp="1"/>
          </p:cNvSpPr>
          <p:nvPr>
            <p:ph type="ftr" sz="quarter" idx="11"/>
          </p:nvPr>
        </p:nvSpPr>
        <p:spPr/>
        <p:txBody>
          <a:bodyPr/>
          <a:lstStyle>
            <a:lvl1pPr>
              <a:defRPr/>
            </a:lvl1pPr>
          </a:lstStyle>
          <a:p>
            <a:pPr>
              <a:defRPr/>
            </a:pPr>
            <a:endParaRPr lang="da-DK"/>
          </a:p>
        </p:txBody>
      </p:sp>
      <p:sp>
        <p:nvSpPr>
          <p:cNvPr id="5" name="Slide Number Placeholder 5"/>
          <p:cNvSpPr>
            <a:spLocks noGrp="1"/>
          </p:cNvSpPr>
          <p:nvPr>
            <p:ph type="sldNum" sz="quarter" idx="12"/>
          </p:nvPr>
        </p:nvSpPr>
        <p:spPr/>
        <p:txBody>
          <a:bodyPr/>
          <a:lstStyle>
            <a:lvl1pPr>
              <a:defRPr/>
            </a:lvl1pPr>
          </a:lstStyle>
          <a:p>
            <a:pPr>
              <a:defRPr/>
            </a:pPr>
            <a:fld id="{2F97F637-5C6C-4460-8950-41F602951907}" type="slidenum">
              <a:rPr lang="da-DK"/>
              <a:pPr>
                <a:defRPr/>
              </a:pPr>
              <a:t>‹#›</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B72C67-6A14-4ECC-AA17-80B38F69F317}" type="datetime1">
              <a:rPr lang="da-DK"/>
              <a:pPr>
                <a:defRPr/>
              </a:pPr>
              <a:t>12-02-2016</a:t>
            </a:fld>
            <a:endParaRPr lang="da-DK"/>
          </a:p>
        </p:txBody>
      </p:sp>
      <p:sp>
        <p:nvSpPr>
          <p:cNvPr id="3" name="Footer Placeholder 4"/>
          <p:cNvSpPr>
            <a:spLocks noGrp="1"/>
          </p:cNvSpPr>
          <p:nvPr>
            <p:ph type="ftr" sz="quarter" idx="11"/>
          </p:nvPr>
        </p:nvSpPr>
        <p:spPr/>
        <p:txBody>
          <a:bodyPr/>
          <a:lstStyle>
            <a:lvl1pPr>
              <a:defRPr/>
            </a:lvl1pPr>
          </a:lstStyle>
          <a:p>
            <a:pPr>
              <a:defRPr/>
            </a:pPr>
            <a:endParaRPr lang="da-DK"/>
          </a:p>
        </p:txBody>
      </p:sp>
      <p:sp>
        <p:nvSpPr>
          <p:cNvPr id="4" name="Slide Number Placeholder 5"/>
          <p:cNvSpPr>
            <a:spLocks noGrp="1"/>
          </p:cNvSpPr>
          <p:nvPr>
            <p:ph type="sldNum" sz="quarter" idx="12"/>
          </p:nvPr>
        </p:nvSpPr>
        <p:spPr/>
        <p:txBody>
          <a:bodyPr/>
          <a:lstStyle>
            <a:lvl1pPr>
              <a:defRPr/>
            </a:lvl1pPr>
          </a:lstStyle>
          <a:p>
            <a:pPr>
              <a:defRPr/>
            </a:pPr>
            <a:fld id="{B45D63DF-74E5-43E2-9B29-3D8D8371B05B}" type="slidenum">
              <a:rPr lang="da-DK"/>
              <a:pPr>
                <a:defRPr/>
              </a:pPr>
              <a:t>‹#›</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733EA7-DA3E-4D46-BD74-E22A5FF199C0}" type="datetime1">
              <a:rPr lang="da-DK"/>
              <a:pPr>
                <a:defRPr/>
              </a:pPr>
              <a:t>12-02-2016</a:t>
            </a:fld>
            <a:endParaRPr lang="da-DK"/>
          </a:p>
        </p:txBody>
      </p:sp>
      <p:sp>
        <p:nvSpPr>
          <p:cNvPr id="6" name="Footer Placeholder 4"/>
          <p:cNvSpPr>
            <a:spLocks noGrp="1"/>
          </p:cNvSpPr>
          <p:nvPr>
            <p:ph type="ftr" sz="quarter" idx="11"/>
          </p:nvPr>
        </p:nvSpPr>
        <p:spPr/>
        <p:txBody>
          <a:bodyPr/>
          <a:lstStyle>
            <a:lvl1pPr>
              <a:defRPr/>
            </a:lvl1pPr>
          </a:lstStyle>
          <a:p>
            <a:pPr>
              <a:defRPr/>
            </a:pPr>
            <a:endParaRPr lang="da-DK"/>
          </a:p>
        </p:txBody>
      </p:sp>
      <p:sp>
        <p:nvSpPr>
          <p:cNvPr id="7" name="Slide Number Placeholder 5"/>
          <p:cNvSpPr>
            <a:spLocks noGrp="1"/>
          </p:cNvSpPr>
          <p:nvPr>
            <p:ph type="sldNum" sz="quarter" idx="12"/>
          </p:nvPr>
        </p:nvSpPr>
        <p:spPr/>
        <p:txBody>
          <a:bodyPr/>
          <a:lstStyle>
            <a:lvl1pPr>
              <a:defRPr/>
            </a:lvl1pPr>
          </a:lstStyle>
          <a:p>
            <a:pPr>
              <a:defRPr/>
            </a:pPr>
            <a:fld id="{88C6A5BE-C217-4378-828E-12DC14B2291E}" type="slidenum">
              <a:rPr lang="da-DK"/>
              <a:pPr>
                <a:defRPr/>
              </a:pPr>
              <a:t>‹#›</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80DCCA-ACB2-4D77-9138-3B52634C4F9C}" type="datetime1">
              <a:rPr lang="da-DK"/>
              <a:pPr>
                <a:defRPr/>
              </a:pPr>
              <a:t>12-02-2016</a:t>
            </a:fld>
            <a:endParaRPr lang="da-DK"/>
          </a:p>
        </p:txBody>
      </p:sp>
      <p:sp>
        <p:nvSpPr>
          <p:cNvPr id="6" name="Footer Placeholder 4"/>
          <p:cNvSpPr>
            <a:spLocks noGrp="1"/>
          </p:cNvSpPr>
          <p:nvPr>
            <p:ph type="ftr" sz="quarter" idx="11"/>
          </p:nvPr>
        </p:nvSpPr>
        <p:spPr/>
        <p:txBody>
          <a:bodyPr/>
          <a:lstStyle>
            <a:lvl1pPr>
              <a:defRPr/>
            </a:lvl1pPr>
          </a:lstStyle>
          <a:p>
            <a:pPr>
              <a:defRPr/>
            </a:pPr>
            <a:endParaRPr lang="da-DK"/>
          </a:p>
        </p:txBody>
      </p:sp>
      <p:sp>
        <p:nvSpPr>
          <p:cNvPr id="7" name="Slide Number Placeholder 5"/>
          <p:cNvSpPr>
            <a:spLocks noGrp="1"/>
          </p:cNvSpPr>
          <p:nvPr>
            <p:ph type="sldNum" sz="quarter" idx="12"/>
          </p:nvPr>
        </p:nvSpPr>
        <p:spPr/>
        <p:txBody>
          <a:bodyPr/>
          <a:lstStyle>
            <a:lvl1pPr>
              <a:defRPr/>
            </a:lvl1pPr>
          </a:lstStyle>
          <a:p>
            <a:pPr>
              <a:defRPr/>
            </a:pPr>
            <a:fld id="{7091EAB5-4177-49FB-B267-80048885A128}" type="slidenum">
              <a:rPr lang="da-DK"/>
              <a:pPr>
                <a:defRPr/>
              </a:pPr>
              <a:t>‹#›</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5288" y="1700213"/>
            <a:ext cx="2881312" cy="2449512"/>
          </a:xfrm>
          <a:prstGeom prst="rect">
            <a:avLst/>
          </a:prstGeom>
          <a:solidFill>
            <a:schemeClr val="tx1"/>
          </a:solidFill>
        </p:spPr>
        <p:txBody>
          <a:bodyPr vert="horz" lIns="91440" tIns="108000" rIns="91440" bIns="45720" rtlCol="0" anchor="t">
            <a:normAutofit/>
          </a:bodyPr>
          <a:lstStyle/>
          <a:p>
            <a:r>
              <a:rPr lang="en-US" dirty="0" smtClean="0"/>
              <a:t>Click to edit Master title style</a:t>
            </a:r>
            <a:endParaRPr lang="da-DK" dirty="0"/>
          </a:p>
        </p:txBody>
      </p:sp>
      <p:sp>
        <p:nvSpPr>
          <p:cNvPr id="1027" name="Text Placeholder 2"/>
          <p:cNvSpPr>
            <a:spLocks noGrp="1"/>
          </p:cNvSpPr>
          <p:nvPr>
            <p:ph type="body" idx="1"/>
          </p:nvPr>
        </p:nvSpPr>
        <p:spPr bwMode="auto">
          <a:xfrm>
            <a:off x="3492500" y="1700213"/>
            <a:ext cx="5327650" cy="442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8C37B79-D069-42D4-9E73-976FF4E03239}" type="datetime1">
              <a:rPr lang="da-DK"/>
              <a:pPr>
                <a:defRPr/>
              </a:pPr>
              <a:t>12-02-2016</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814958C-7EBD-490A-B815-AD799A2B33FA}" type="slidenum">
              <a:rPr lang="da-DK"/>
              <a:pPr>
                <a:defRPr/>
              </a:pPr>
              <a:t>‹#›</a:t>
            </a:fld>
            <a:endParaRPr lang="da-DK"/>
          </a:p>
        </p:txBody>
      </p:sp>
      <p:pic>
        <p:nvPicPr>
          <p:cNvPr id="1031" name="2ca090c0-414c-4467-802b-4a9431e069aa" descr="9E2A77E7-A95D-4E63-9F2E-D25C285141D8@home"/>
          <p:cNvPicPr>
            <a:picLocks noChangeAspect="1" noChangeArrowheads="1"/>
          </p:cNvPicPr>
          <p:nvPr userDrawn="1"/>
        </p:nvPicPr>
        <p:blipFill>
          <a:blip r:embed="rId13"/>
          <a:srcRect/>
          <a:stretch>
            <a:fillRect/>
          </a:stretch>
        </p:blipFill>
        <p:spPr bwMode="auto">
          <a:xfrm>
            <a:off x="395288" y="0"/>
            <a:ext cx="2828925" cy="1412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iming>
    <p:tnLst>
      <p:par>
        <p:cTn id="1" dur="indefinite" restart="never" nodeType="tmRoot"/>
      </p:par>
    </p:tnLst>
  </p:timing>
  <p:hf hdr="0" ftr="0" dt="0"/>
  <p:txStyles>
    <p:titleStyle>
      <a:lvl1pPr algn="l" rtl="0" fontAlgn="base">
        <a:spcBef>
          <a:spcPct val="0"/>
        </a:spcBef>
        <a:spcAft>
          <a:spcPct val="0"/>
        </a:spcAft>
        <a:defRPr sz="2400" kern="1200" cap="all">
          <a:solidFill>
            <a:schemeClr val="bg1"/>
          </a:solidFill>
          <a:latin typeface="+mj-lt"/>
          <a:ea typeface="+mj-ea"/>
          <a:cs typeface="+mj-cs"/>
        </a:defRPr>
      </a:lvl1pPr>
      <a:lvl2pPr algn="l" rtl="0" fontAlgn="base">
        <a:spcBef>
          <a:spcPct val="0"/>
        </a:spcBef>
        <a:spcAft>
          <a:spcPct val="0"/>
        </a:spcAft>
        <a:defRPr sz="2400">
          <a:solidFill>
            <a:schemeClr val="bg1"/>
          </a:solidFill>
          <a:latin typeface="Calibri" pitchFamily="34" charset="0"/>
        </a:defRPr>
      </a:lvl2pPr>
      <a:lvl3pPr algn="l" rtl="0" fontAlgn="base">
        <a:spcBef>
          <a:spcPct val="0"/>
        </a:spcBef>
        <a:spcAft>
          <a:spcPct val="0"/>
        </a:spcAft>
        <a:defRPr sz="2400">
          <a:solidFill>
            <a:schemeClr val="bg1"/>
          </a:solidFill>
          <a:latin typeface="Calibri" pitchFamily="34" charset="0"/>
        </a:defRPr>
      </a:lvl3pPr>
      <a:lvl4pPr algn="l" rtl="0" fontAlgn="base">
        <a:spcBef>
          <a:spcPct val="0"/>
        </a:spcBef>
        <a:spcAft>
          <a:spcPct val="0"/>
        </a:spcAft>
        <a:defRPr sz="2400">
          <a:solidFill>
            <a:schemeClr val="bg1"/>
          </a:solidFill>
          <a:latin typeface="Calibri" pitchFamily="34" charset="0"/>
        </a:defRPr>
      </a:lvl4pPr>
      <a:lvl5pPr algn="l" rtl="0" fontAlgn="base">
        <a:spcBef>
          <a:spcPct val="0"/>
        </a:spcBef>
        <a:spcAft>
          <a:spcPct val="0"/>
        </a:spcAft>
        <a:defRPr sz="2400">
          <a:solidFill>
            <a:schemeClr val="bg1"/>
          </a:solidFill>
          <a:latin typeface="Calibri" pitchFamily="34" charset="0"/>
        </a:defRPr>
      </a:lvl5pPr>
      <a:lvl6pPr marL="457200" algn="l" rtl="0" fontAlgn="base">
        <a:spcBef>
          <a:spcPct val="0"/>
        </a:spcBef>
        <a:spcAft>
          <a:spcPct val="0"/>
        </a:spcAft>
        <a:defRPr sz="2400">
          <a:solidFill>
            <a:schemeClr val="bg1"/>
          </a:solidFill>
          <a:latin typeface="Calibri" pitchFamily="34" charset="0"/>
        </a:defRPr>
      </a:lvl6pPr>
      <a:lvl7pPr marL="914400" algn="l" rtl="0" fontAlgn="base">
        <a:spcBef>
          <a:spcPct val="0"/>
        </a:spcBef>
        <a:spcAft>
          <a:spcPct val="0"/>
        </a:spcAft>
        <a:defRPr sz="2400">
          <a:solidFill>
            <a:schemeClr val="bg1"/>
          </a:solidFill>
          <a:latin typeface="Calibri" pitchFamily="34" charset="0"/>
        </a:defRPr>
      </a:lvl7pPr>
      <a:lvl8pPr marL="1371600" algn="l" rtl="0" fontAlgn="base">
        <a:spcBef>
          <a:spcPct val="0"/>
        </a:spcBef>
        <a:spcAft>
          <a:spcPct val="0"/>
        </a:spcAft>
        <a:defRPr sz="2400">
          <a:solidFill>
            <a:schemeClr val="bg1"/>
          </a:solidFill>
          <a:latin typeface="Calibri" pitchFamily="34" charset="0"/>
        </a:defRPr>
      </a:lvl8pPr>
      <a:lvl9pPr marL="1828800" algn="l" rtl="0" fontAlgn="base">
        <a:spcBef>
          <a:spcPct val="0"/>
        </a:spcBef>
        <a:spcAft>
          <a:spcPct val="0"/>
        </a:spcAft>
        <a:defRPr sz="2400">
          <a:solidFill>
            <a:schemeClr val="bg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smtClean="0"/>
              <a:t>Cecilia Decara, Program manager for</a:t>
            </a:r>
            <a:br>
              <a:rPr lang="en-GB" dirty="0" smtClean="0"/>
            </a:br>
            <a:r>
              <a:rPr lang="en-GB" dirty="0" smtClean="0"/>
              <a:t>Education</a:t>
            </a:r>
            <a:r>
              <a:rPr lang="en-GB" dirty="0"/>
              <a:t/>
            </a:r>
            <a:br>
              <a:rPr lang="en-GB" dirty="0"/>
            </a:br>
            <a:endParaRPr lang="en-GB" dirty="0"/>
          </a:p>
        </p:txBody>
      </p:sp>
      <p:sp>
        <p:nvSpPr>
          <p:cNvPr id="3" name="Slide Number Placeholder 2"/>
          <p:cNvSpPr>
            <a:spLocks noGrp="1"/>
          </p:cNvSpPr>
          <p:nvPr>
            <p:ph type="sldNum" sz="quarter" idx="12"/>
          </p:nvPr>
        </p:nvSpPr>
        <p:spPr/>
        <p:txBody>
          <a:bodyPr/>
          <a:lstStyle/>
          <a:p>
            <a:pPr>
              <a:defRPr/>
            </a:pPr>
            <a:fld id="{9D0831BD-D8FE-4962-9981-E2B666EA288B}" type="slidenum">
              <a:rPr lang="da-DK" smtClean="0"/>
              <a:pPr>
                <a:defRPr/>
              </a:pPr>
              <a:t>1</a:t>
            </a:fld>
            <a:endParaRPr lang="da-DK" dirty="0"/>
          </a:p>
        </p:txBody>
      </p:sp>
      <p:sp>
        <p:nvSpPr>
          <p:cNvPr id="6" name="Rectangle 5"/>
          <p:cNvSpPr/>
          <p:nvPr/>
        </p:nvSpPr>
        <p:spPr>
          <a:xfrm>
            <a:off x="3707904" y="1689770"/>
            <a:ext cx="4572000" cy="3539430"/>
          </a:xfrm>
          <a:prstGeom prst="rect">
            <a:avLst/>
          </a:prstGeom>
          <a:solidFill>
            <a:srgbClr val="03805C"/>
          </a:solidFill>
        </p:spPr>
        <p:txBody>
          <a:bodyPr>
            <a:spAutoFit/>
          </a:bodyPr>
          <a:lstStyle/>
          <a:p>
            <a:endParaRPr lang="en-GB" b="1" dirty="0">
              <a:solidFill>
                <a:schemeClr val="bg1"/>
              </a:solidFill>
            </a:endParaRPr>
          </a:p>
          <a:p>
            <a:endParaRPr lang="en-GB" b="1" dirty="0" smtClean="0">
              <a:solidFill>
                <a:schemeClr val="bg1"/>
              </a:solidFill>
            </a:endParaRPr>
          </a:p>
          <a:p>
            <a:r>
              <a:rPr lang="en-GB" sz="2400" b="1" dirty="0" smtClean="0">
                <a:solidFill>
                  <a:schemeClr val="bg1"/>
                </a:solidFill>
                <a:latin typeface="+mj-lt"/>
              </a:rPr>
              <a:t>The </a:t>
            </a:r>
            <a:r>
              <a:rPr lang="en-GB" sz="2400" b="1" dirty="0">
                <a:solidFill>
                  <a:schemeClr val="bg1"/>
                </a:solidFill>
                <a:latin typeface="+mj-lt"/>
              </a:rPr>
              <a:t>role of National Human Rights Institutions in the promotion and development of human rights </a:t>
            </a:r>
            <a:r>
              <a:rPr lang="en-GB" sz="2400" b="1" dirty="0" smtClean="0">
                <a:solidFill>
                  <a:schemeClr val="bg1"/>
                </a:solidFill>
                <a:latin typeface="+mj-lt"/>
              </a:rPr>
              <a:t>education</a:t>
            </a:r>
          </a:p>
          <a:p>
            <a:endParaRPr lang="en-GB" sz="2400" b="1" dirty="0" smtClean="0">
              <a:solidFill>
                <a:schemeClr val="bg1"/>
              </a:solidFill>
              <a:latin typeface="+mj-lt"/>
            </a:endParaRPr>
          </a:p>
          <a:p>
            <a:r>
              <a:rPr lang="da-DK" sz="2200" dirty="0" smtClean="0">
                <a:solidFill>
                  <a:schemeClr val="bg1"/>
                </a:solidFill>
                <a:latin typeface="+mj-lt"/>
              </a:rPr>
              <a:t>Expert intervention, Strasburg 11-12 February 2016</a:t>
            </a:r>
            <a:endParaRPr lang="da-DK" sz="2200" dirty="0">
              <a:solidFill>
                <a:schemeClr val="bg1"/>
              </a:solidFill>
              <a:latin typeface="+mj-lt"/>
            </a:endParaRPr>
          </a:p>
          <a:p>
            <a:endParaRPr lang="da-DK" sz="2400" b="1" dirty="0" smtClean="0">
              <a:solidFill>
                <a:schemeClr val="bg1"/>
              </a:solidFill>
              <a:latin typeface="+mj-lt"/>
            </a:endParaRPr>
          </a:p>
        </p:txBody>
      </p:sp>
    </p:spTree>
    <p:extLst>
      <p:ext uri="{BB962C8B-B14F-4D97-AF65-F5344CB8AC3E}">
        <p14:creationId xmlns:p14="http://schemas.microsoft.com/office/powerpoint/2010/main" val="4049024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UN </a:t>
            </a:r>
            <a:r>
              <a:rPr lang="da-DK" dirty="0" smtClean="0"/>
              <a:t>declaration </a:t>
            </a:r>
            <a:r>
              <a:rPr lang="da-DK" dirty="0" smtClean="0"/>
              <a:t>on human rights education and training article 9</a:t>
            </a:r>
            <a:br>
              <a:rPr lang="da-DK" dirty="0" smtClean="0"/>
            </a:br>
            <a:r>
              <a:rPr lang="da-DK" dirty="0" smtClean="0"/>
              <a:t>(2011)</a:t>
            </a:r>
            <a:endParaRPr lang="da-DK" dirty="0"/>
          </a:p>
        </p:txBody>
      </p:sp>
      <p:sp>
        <p:nvSpPr>
          <p:cNvPr id="4" name="Slide Number Placeholder 3"/>
          <p:cNvSpPr>
            <a:spLocks noGrp="1"/>
          </p:cNvSpPr>
          <p:nvPr>
            <p:ph type="sldNum" sz="quarter" idx="12"/>
          </p:nvPr>
        </p:nvSpPr>
        <p:spPr/>
        <p:txBody>
          <a:bodyPr/>
          <a:lstStyle/>
          <a:p>
            <a:pPr>
              <a:defRPr/>
            </a:pPr>
            <a:fld id="{1D2143FD-46E7-446B-9D6C-3CBEC741F32A}" type="slidenum">
              <a:rPr lang="da-DK" smtClean="0"/>
              <a:pPr>
                <a:defRPr/>
              </a:pPr>
              <a:t>2</a:t>
            </a:fld>
            <a:endParaRPr lang="da-DK"/>
          </a:p>
        </p:txBody>
      </p:sp>
      <p:sp>
        <p:nvSpPr>
          <p:cNvPr id="6" name="Rectangle 5"/>
          <p:cNvSpPr/>
          <p:nvPr/>
        </p:nvSpPr>
        <p:spPr>
          <a:xfrm>
            <a:off x="3491880" y="1844824"/>
            <a:ext cx="4572000" cy="400110"/>
          </a:xfrm>
          <a:prstGeom prst="rect">
            <a:avLst/>
          </a:prstGeom>
        </p:spPr>
        <p:txBody>
          <a:bodyPr>
            <a:spAutoFit/>
          </a:bodyPr>
          <a:lstStyle/>
          <a:p>
            <a:pPr fontAlgn="base">
              <a:spcBef>
                <a:spcPct val="0"/>
              </a:spcBef>
              <a:spcAft>
                <a:spcPct val="0"/>
              </a:spcAft>
            </a:pPr>
            <a:r>
              <a:rPr lang="da-DK" sz="2000" dirty="0">
                <a:solidFill>
                  <a:srgbClr val="FFFFFF"/>
                </a:solidFill>
                <a:latin typeface="Locator-Regular"/>
                <a:cs typeface="Locator-Regular"/>
              </a:rPr>
              <a:t> </a:t>
            </a:r>
            <a:endParaRPr lang="da-DK" dirty="0">
              <a:solidFill>
                <a:prstClr val="black"/>
              </a:solidFill>
              <a:latin typeface="Arial" charset="0"/>
            </a:endParaRPr>
          </a:p>
        </p:txBody>
      </p:sp>
      <p:sp>
        <p:nvSpPr>
          <p:cNvPr id="7" name="Pladsholder til indhold 2"/>
          <p:cNvSpPr txBox="1">
            <a:spLocks/>
          </p:cNvSpPr>
          <p:nvPr/>
        </p:nvSpPr>
        <p:spPr bwMode="auto">
          <a:xfrm>
            <a:off x="3491880" y="1772816"/>
            <a:ext cx="5399658" cy="442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t>        </a:t>
            </a:r>
            <a:r>
              <a:rPr lang="da-DK" sz="2400" dirty="0" smtClean="0">
                <a:solidFill>
                  <a:srgbClr val="C80064"/>
                </a:solidFill>
              </a:rPr>
              <a:t>States </a:t>
            </a:r>
            <a:r>
              <a:rPr lang="da-DK" sz="2400" dirty="0" err="1">
                <a:solidFill>
                  <a:srgbClr val="C80064"/>
                </a:solidFill>
              </a:rPr>
              <a:t>should</a:t>
            </a:r>
            <a:r>
              <a:rPr lang="da-DK" sz="2400" dirty="0">
                <a:solidFill>
                  <a:srgbClr val="C80064"/>
                </a:solidFill>
              </a:rPr>
              <a:t> promote (…) </a:t>
            </a:r>
            <a:r>
              <a:rPr lang="da-DK" sz="2400" dirty="0" err="1">
                <a:solidFill>
                  <a:srgbClr val="C80064"/>
                </a:solidFill>
              </a:rPr>
              <a:t>recognizing</a:t>
            </a:r>
            <a:r>
              <a:rPr lang="da-DK" sz="2400" dirty="0">
                <a:solidFill>
                  <a:srgbClr val="C80064"/>
                </a:solidFill>
              </a:rPr>
              <a:t> </a:t>
            </a:r>
            <a:r>
              <a:rPr lang="da-DK" sz="2400" dirty="0" err="1">
                <a:solidFill>
                  <a:srgbClr val="C80064"/>
                </a:solidFill>
              </a:rPr>
              <a:t>that</a:t>
            </a:r>
            <a:r>
              <a:rPr lang="da-DK" sz="2400" dirty="0">
                <a:solidFill>
                  <a:srgbClr val="C80064"/>
                </a:solidFill>
              </a:rPr>
              <a:t> </a:t>
            </a:r>
            <a:r>
              <a:rPr lang="da-DK" b="1" dirty="0">
                <a:solidFill>
                  <a:srgbClr val="C80064"/>
                </a:solidFill>
              </a:rPr>
              <a:t>national human </a:t>
            </a:r>
            <a:r>
              <a:rPr lang="da-DK" b="1" dirty="0" err="1">
                <a:solidFill>
                  <a:srgbClr val="C80064"/>
                </a:solidFill>
              </a:rPr>
              <a:t>rights</a:t>
            </a:r>
            <a:r>
              <a:rPr lang="da-DK" b="1" dirty="0">
                <a:solidFill>
                  <a:srgbClr val="C80064"/>
                </a:solidFill>
              </a:rPr>
              <a:t> institutions </a:t>
            </a:r>
            <a:r>
              <a:rPr lang="da-DK" sz="2400" dirty="0" err="1">
                <a:solidFill>
                  <a:srgbClr val="C80064"/>
                </a:solidFill>
              </a:rPr>
              <a:t>can</a:t>
            </a:r>
            <a:r>
              <a:rPr lang="da-DK" sz="2400" dirty="0">
                <a:solidFill>
                  <a:srgbClr val="C80064"/>
                </a:solidFill>
              </a:rPr>
              <a:t> </a:t>
            </a:r>
            <a:r>
              <a:rPr lang="da-DK" sz="2400" dirty="0" err="1">
                <a:solidFill>
                  <a:srgbClr val="C80064"/>
                </a:solidFill>
              </a:rPr>
              <a:t>play</a:t>
            </a:r>
            <a:r>
              <a:rPr lang="da-DK" sz="2400" dirty="0">
                <a:solidFill>
                  <a:srgbClr val="C80064"/>
                </a:solidFill>
              </a:rPr>
              <a:t> an </a:t>
            </a:r>
            <a:r>
              <a:rPr lang="da-DK" sz="2400" dirty="0" err="1">
                <a:solidFill>
                  <a:srgbClr val="C80064"/>
                </a:solidFill>
              </a:rPr>
              <a:t>important</a:t>
            </a:r>
            <a:r>
              <a:rPr lang="da-DK" sz="2400" dirty="0">
                <a:solidFill>
                  <a:srgbClr val="C80064"/>
                </a:solidFill>
              </a:rPr>
              <a:t> </a:t>
            </a:r>
            <a:r>
              <a:rPr lang="da-DK" sz="2400" dirty="0" err="1">
                <a:solidFill>
                  <a:srgbClr val="C80064"/>
                </a:solidFill>
              </a:rPr>
              <a:t>role</a:t>
            </a:r>
            <a:r>
              <a:rPr lang="da-DK" sz="2400" dirty="0">
                <a:solidFill>
                  <a:srgbClr val="C80064"/>
                </a:solidFill>
              </a:rPr>
              <a:t>, </a:t>
            </a:r>
            <a:r>
              <a:rPr lang="da-DK" sz="2400" dirty="0" err="1">
                <a:solidFill>
                  <a:srgbClr val="C80064"/>
                </a:solidFill>
              </a:rPr>
              <a:t>including</a:t>
            </a:r>
            <a:r>
              <a:rPr lang="da-DK" sz="2400" dirty="0">
                <a:solidFill>
                  <a:srgbClr val="C80064"/>
                </a:solidFill>
              </a:rPr>
              <a:t>, </a:t>
            </a:r>
            <a:r>
              <a:rPr lang="da-DK" sz="2400" dirty="0" err="1">
                <a:solidFill>
                  <a:srgbClr val="C80064"/>
                </a:solidFill>
              </a:rPr>
              <a:t>where</a:t>
            </a:r>
            <a:r>
              <a:rPr lang="da-DK" sz="2400" dirty="0">
                <a:solidFill>
                  <a:srgbClr val="C80064"/>
                </a:solidFill>
              </a:rPr>
              <a:t> </a:t>
            </a:r>
            <a:r>
              <a:rPr lang="da-DK" sz="2400" dirty="0" err="1">
                <a:solidFill>
                  <a:srgbClr val="C80064"/>
                </a:solidFill>
              </a:rPr>
              <a:t>necessary</a:t>
            </a:r>
            <a:r>
              <a:rPr lang="da-DK" sz="2400" dirty="0">
                <a:solidFill>
                  <a:srgbClr val="C80064"/>
                </a:solidFill>
              </a:rPr>
              <a:t>,</a:t>
            </a:r>
            <a:r>
              <a:rPr lang="da-DK" sz="2400" b="1" dirty="0">
                <a:solidFill>
                  <a:srgbClr val="C80064"/>
                </a:solidFill>
              </a:rPr>
              <a:t> </a:t>
            </a:r>
            <a:r>
              <a:rPr lang="da-DK" b="1" dirty="0">
                <a:solidFill>
                  <a:srgbClr val="C80064"/>
                </a:solidFill>
              </a:rPr>
              <a:t>a </a:t>
            </a:r>
            <a:r>
              <a:rPr lang="da-DK" b="1" dirty="0" err="1">
                <a:solidFill>
                  <a:srgbClr val="C80064"/>
                </a:solidFill>
              </a:rPr>
              <a:t>coordinating</a:t>
            </a:r>
            <a:r>
              <a:rPr lang="da-DK" b="1" dirty="0">
                <a:solidFill>
                  <a:srgbClr val="C80064"/>
                </a:solidFill>
              </a:rPr>
              <a:t> </a:t>
            </a:r>
            <a:r>
              <a:rPr lang="da-DK" b="1" dirty="0" err="1">
                <a:solidFill>
                  <a:srgbClr val="C80064"/>
                </a:solidFill>
              </a:rPr>
              <a:t>role</a:t>
            </a:r>
            <a:r>
              <a:rPr lang="da-DK" sz="2400" dirty="0">
                <a:solidFill>
                  <a:srgbClr val="C80064"/>
                </a:solidFill>
              </a:rPr>
              <a:t>, in </a:t>
            </a:r>
            <a:r>
              <a:rPr lang="da-DK" sz="2400" dirty="0" err="1">
                <a:solidFill>
                  <a:srgbClr val="C80064"/>
                </a:solidFill>
              </a:rPr>
              <a:t>promoting</a:t>
            </a:r>
            <a:r>
              <a:rPr lang="da-DK" sz="2400" dirty="0">
                <a:solidFill>
                  <a:srgbClr val="C80064"/>
                </a:solidFill>
              </a:rPr>
              <a:t> human </a:t>
            </a:r>
            <a:r>
              <a:rPr lang="da-DK" sz="2400" dirty="0" err="1">
                <a:solidFill>
                  <a:srgbClr val="C80064"/>
                </a:solidFill>
              </a:rPr>
              <a:t>rights</a:t>
            </a:r>
            <a:r>
              <a:rPr lang="da-DK" sz="2400" dirty="0">
                <a:solidFill>
                  <a:srgbClr val="C80064"/>
                </a:solidFill>
              </a:rPr>
              <a:t> </a:t>
            </a:r>
            <a:r>
              <a:rPr lang="da-DK" sz="2400" dirty="0" err="1">
                <a:solidFill>
                  <a:srgbClr val="C80064"/>
                </a:solidFill>
              </a:rPr>
              <a:t>education</a:t>
            </a:r>
            <a:r>
              <a:rPr lang="da-DK" sz="2400" dirty="0">
                <a:solidFill>
                  <a:srgbClr val="C80064"/>
                </a:solidFill>
              </a:rPr>
              <a:t> and </a:t>
            </a:r>
            <a:r>
              <a:rPr lang="da-DK" sz="2400" dirty="0" err="1">
                <a:solidFill>
                  <a:srgbClr val="C80064"/>
                </a:solidFill>
              </a:rPr>
              <a:t>training</a:t>
            </a:r>
            <a:r>
              <a:rPr lang="da-DK" sz="2400" dirty="0">
                <a:solidFill>
                  <a:srgbClr val="C80064"/>
                </a:solidFill>
              </a:rPr>
              <a:t> by, inter </a:t>
            </a:r>
            <a:r>
              <a:rPr lang="da-DK" sz="2400" dirty="0" err="1">
                <a:solidFill>
                  <a:srgbClr val="C80064"/>
                </a:solidFill>
              </a:rPr>
              <a:t>alia</a:t>
            </a:r>
            <a:r>
              <a:rPr lang="da-DK" sz="2400" dirty="0">
                <a:solidFill>
                  <a:srgbClr val="C80064"/>
                </a:solidFill>
              </a:rPr>
              <a:t>, </a:t>
            </a:r>
            <a:r>
              <a:rPr lang="da-DK" sz="2400" dirty="0" err="1">
                <a:solidFill>
                  <a:srgbClr val="C80064"/>
                </a:solidFill>
              </a:rPr>
              <a:t>raising</a:t>
            </a:r>
            <a:r>
              <a:rPr lang="da-DK" sz="2400" dirty="0">
                <a:solidFill>
                  <a:srgbClr val="C80064"/>
                </a:solidFill>
              </a:rPr>
              <a:t> </a:t>
            </a:r>
            <a:r>
              <a:rPr lang="da-DK" sz="2400" dirty="0" err="1">
                <a:solidFill>
                  <a:srgbClr val="C80064"/>
                </a:solidFill>
              </a:rPr>
              <a:t>awareness</a:t>
            </a:r>
            <a:r>
              <a:rPr lang="da-DK" sz="2400" dirty="0">
                <a:solidFill>
                  <a:srgbClr val="C80064"/>
                </a:solidFill>
              </a:rPr>
              <a:t> and </a:t>
            </a:r>
            <a:r>
              <a:rPr lang="da-DK" sz="2400" dirty="0" err="1">
                <a:solidFill>
                  <a:srgbClr val="C80064"/>
                </a:solidFill>
              </a:rPr>
              <a:t>mobilizing</a:t>
            </a:r>
            <a:r>
              <a:rPr lang="da-DK" sz="2400" dirty="0">
                <a:solidFill>
                  <a:srgbClr val="C80064"/>
                </a:solidFill>
              </a:rPr>
              <a:t> relevant public and private </a:t>
            </a:r>
            <a:r>
              <a:rPr lang="da-DK" sz="2400" dirty="0" err="1">
                <a:solidFill>
                  <a:srgbClr val="C80064"/>
                </a:solidFill>
              </a:rPr>
              <a:t>actors</a:t>
            </a:r>
            <a:r>
              <a:rPr lang="da-DK" sz="2400" dirty="0">
                <a:solidFill>
                  <a:srgbClr val="C80064"/>
                </a:solidFill>
              </a:rPr>
              <a:t>. </a:t>
            </a:r>
          </a:p>
          <a:p>
            <a:pPr marL="0" indent="0">
              <a:buNone/>
            </a:pPr>
            <a:r>
              <a:rPr lang="da-DK" sz="2400" dirty="0" smtClean="0">
                <a:solidFill>
                  <a:srgbClr val="C80064"/>
                </a:solidFill>
              </a:rPr>
              <a:t>		</a:t>
            </a:r>
            <a:endParaRPr lang="da-DK" sz="1400" dirty="0">
              <a:solidFill>
                <a:srgbClr val="C80064"/>
              </a:solidFill>
              <a:cs typeface="Calibri"/>
            </a:endParaRPr>
          </a:p>
        </p:txBody>
      </p:sp>
      <p:pic>
        <p:nvPicPr>
          <p:cNvPr id="8" name="Billede 5" descr="quotation - pink.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1808856"/>
            <a:ext cx="417167" cy="324000"/>
          </a:xfrm>
          <a:prstGeom prst="rect">
            <a:avLst/>
          </a:prstGeom>
        </p:spPr>
      </p:pic>
    </p:spTree>
    <p:extLst>
      <p:ext uri="{BB962C8B-B14F-4D97-AF65-F5344CB8AC3E}">
        <p14:creationId xmlns:p14="http://schemas.microsoft.com/office/powerpoint/2010/main" val="3242456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477342" y="1700808"/>
            <a:ext cx="2879725" cy="2520280"/>
          </a:xfrm>
          <a:prstGeom prst="rect">
            <a:avLst/>
          </a:prstGeom>
          <a:solidFill>
            <a:sysClr val="windowText" lastClr="000000"/>
          </a:solidFill>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cs typeface="Calibri"/>
              </a:rPr>
              <a:t>PARIS PRINCIPLES IS A SET OF MINIMUM REQUIREMENTS FOR THE FUNCTION AND STATUS OF NHRIs</a:t>
            </a:r>
            <a:endParaRPr lang="da-DK" sz="2400" b="1" dirty="0">
              <a:solidFill>
                <a:schemeClr val="bg1"/>
              </a:solidFill>
            </a:endParaRPr>
          </a:p>
        </p:txBody>
      </p:sp>
      <p:sp>
        <p:nvSpPr>
          <p:cNvPr id="7" name="Tekstfelt 6"/>
          <p:cNvSpPr txBox="1"/>
          <p:nvPr/>
        </p:nvSpPr>
        <p:spPr>
          <a:xfrm>
            <a:off x="3275856" y="1174100"/>
            <a:ext cx="5223756" cy="3046988"/>
          </a:xfrm>
          <a:prstGeom prst="rect">
            <a:avLst/>
          </a:prstGeom>
          <a:noFill/>
        </p:spPr>
        <p:txBody>
          <a:bodyPr wrap="none" rtlCol="0">
            <a:spAutoFit/>
          </a:bodyPr>
          <a:lstStyle/>
          <a:p>
            <a:pPr>
              <a:defRPr/>
            </a:pPr>
            <a:r>
              <a:rPr lang="da-DK" sz="2400" b="1" dirty="0" smtClean="0">
                <a:solidFill>
                  <a:srgbClr val="03855F"/>
                </a:solidFill>
                <a:latin typeface="+mn-lt"/>
              </a:rPr>
              <a:t>     PARIS </a:t>
            </a:r>
            <a:r>
              <a:rPr lang="da-DK" sz="2400" b="1" dirty="0">
                <a:solidFill>
                  <a:srgbClr val="03855F"/>
                </a:solidFill>
                <a:latin typeface="+mn-lt"/>
              </a:rPr>
              <a:t>PRINCIPLES RELEVANT TO HRE</a:t>
            </a:r>
          </a:p>
          <a:p>
            <a:pPr lvl="0">
              <a:defRPr/>
            </a:pPr>
            <a:endParaRPr lang="en-GB" sz="2400" kern="0" dirty="0" smtClean="0">
              <a:solidFill>
                <a:prstClr val="black"/>
              </a:solidFill>
              <a:latin typeface="+mn-lt"/>
            </a:endParaRPr>
          </a:p>
          <a:p>
            <a:pPr lvl="0">
              <a:defRPr/>
            </a:pPr>
            <a:r>
              <a:rPr lang="en-GB" sz="2400" kern="0" dirty="0">
                <a:solidFill>
                  <a:prstClr val="black"/>
                </a:solidFill>
                <a:latin typeface="+mn-lt"/>
              </a:rPr>
              <a:t> </a:t>
            </a:r>
            <a:r>
              <a:rPr lang="en-GB" sz="2400" kern="0" dirty="0" smtClean="0">
                <a:solidFill>
                  <a:prstClr val="black"/>
                </a:solidFill>
                <a:latin typeface="+mn-lt"/>
              </a:rPr>
              <a:t>    1</a:t>
            </a:r>
            <a:r>
              <a:rPr lang="en-GB" sz="2400" kern="0" dirty="0">
                <a:solidFill>
                  <a:prstClr val="black"/>
                </a:solidFill>
                <a:latin typeface="+mn-lt"/>
              </a:rPr>
              <a:t>. </a:t>
            </a:r>
            <a:r>
              <a:rPr lang="en-GB" sz="2400" kern="0" dirty="0" smtClean="0">
                <a:solidFill>
                  <a:prstClr val="black"/>
                </a:solidFill>
                <a:latin typeface="+mn-lt"/>
              </a:rPr>
              <a:t>Monitoring </a:t>
            </a:r>
            <a:r>
              <a:rPr lang="en-GB" sz="2400" kern="0" dirty="0">
                <a:solidFill>
                  <a:prstClr val="black"/>
                </a:solidFill>
                <a:latin typeface="+mn-lt"/>
              </a:rPr>
              <a:t>and reporting</a:t>
            </a:r>
          </a:p>
          <a:p>
            <a:pPr lvl="0">
              <a:defRPr/>
            </a:pPr>
            <a:r>
              <a:rPr lang="en-GB" sz="2400" kern="0" dirty="0">
                <a:solidFill>
                  <a:prstClr val="black"/>
                </a:solidFill>
                <a:latin typeface="+mn-lt"/>
              </a:rPr>
              <a:t> </a:t>
            </a:r>
            <a:r>
              <a:rPr lang="en-GB" sz="2400" kern="0" dirty="0" smtClean="0">
                <a:solidFill>
                  <a:prstClr val="black"/>
                </a:solidFill>
                <a:latin typeface="+mn-lt"/>
              </a:rPr>
              <a:t>    2</a:t>
            </a:r>
            <a:r>
              <a:rPr lang="en-GB" sz="2400" kern="0" dirty="0">
                <a:solidFill>
                  <a:prstClr val="black"/>
                </a:solidFill>
                <a:latin typeface="+mn-lt"/>
              </a:rPr>
              <a:t>. Advise to government, parliament    </a:t>
            </a:r>
          </a:p>
          <a:p>
            <a:pPr lvl="0">
              <a:defRPr/>
            </a:pPr>
            <a:r>
              <a:rPr lang="en-GB" sz="2400" kern="0" dirty="0">
                <a:solidFill>
                  <a:prstClr val="black"/>
                </a:solidFill>
                <a:latin typeface="+mn-lt"/>
              </a:rPr>
              <a:t>    </a:t>
            </a:r>
            <a:r>
              <a:rPr lang="en-GB" sz="2400" kern="0" dirty="0" smtClean="0">
                <a:solidFill>
                  <a:prstClr val="black"/>
                </a:solidFill>
                <a:latin typeface="+mn-lt"/>
              </a:rPr>
              <a:t>     and </a:t>
            </a:r>
            <a:r>
              <a:rPr lang="en-GB" sz="2400" kern="0" dirty="0">
                <a:solidFill>
                  <a:prstClr val="black"/>
                </a:solidFill>
                <a:latin typeface="+mn-lt"/>
              </a:rPr>
              <a:t>others </a:t>
            </a:r>
          </a:p>
          <a:p>
            <a:pPr lvl="0">
              <a:defRPr/>
            </a:pPr>
            <a:r>
              <a:rPr lang="en-GB" sz="2400" kern="0" dirty="0" smtClean="0">
                <a:solidFill>
                  <a:prstClr val="black"/>
                </a:solidFill>
                <a:latin typeface="+mn-lt"/>
              </a:rPr>
              <a:t>     3</a:t>
            </a:r>
            <a:r>
              <a:rPr lang="en-GB" sz="2400" kern="0" dirty="0">
                <a:solidFill>
                  <a:prstClr val="black"/>
                </a:solidFill>
                <a:latin typeface="+mn-lt"/>
              </a:rPr>
              <a:t>. International, regional, national   </a:t>
            </a:r>
          </a:p>
          <a:p>
            <a:pPr lvl="0">
              <a:defRPr/>
            </a:pPr>
            <a:r>
              <a:rPr lang="en-GB" sz="2400" kern="0" dirty="0">
                <a:solidFill>
                  <a:prstClr val="black"/>
                </a:solidFill>
                <a:latin typeface="+mn-lt"/>
              </a:rPr>
              <a:t>     </a:t>
            </a:r>
            <a:r>
              <a:rPr lang="en-GB" sz="2400" kern="0" dirty="0" smtClean="0">
                <a:solidFill>
                  <a:prstClr val="black"/>
                </a:solidFill>
                <a:latin typeface="+mn-lt"/>
              </a:rPr>
              <a:t>    cooperation</a:t>
            </a:r>
            <a:endParaRPr lang="en-GB" sz="2400" kern="0" dirty="0">
              <a:solidFill>
                <a:prstClr val="black"/>
              </a:solidFill>
              <a:latin typeface="+mn-lt"/>
            </a:endParaRPr>
          </a:p>
          <a:p>
            <a:r>
              <a:rPr lang="en-GB" sz="2400" kern="0" dirty="0" smtClean="0">
                <a:solidFill>
                  <a:prstClr val="black"/>
                </a:solidFill>
                <a:latin typeface="+mn-lt"/>
              </a:rPr>
              <a:t>     4</a:t>
            </a:r>
            <a:r>
              <a:rPr lang="en-GB" sz="2400" kern="0" dirty="0">
                <a:solidFill>
                  <a:prstClr val="black"/>
                </a:solidFill>
                <a:latin typeface="+mn-lt"/>
              </a:rPr>
              <a:t>. Educate and inform (on HRE)</a:t>
            </a:r>
            <a:r>
              <a:rPr lang="da-DK" sz="2400" b="1" dirty="0">
                <a:solidFill>
                  <a:srgbClr val="03855F"/>
                </a:solidFill>
                <a:latin typeface="+mn-lt"/>
              </a:rPr>
              <a:t> </a:t>
            </a:r>
            <a:endParaRPr lang="da-DK" sz="2400" dirty="0" smtClean="0">
              <a:latin typeface="+mn-lt"/>
            </a:endParaRPr>
          </a:p>
        </p:txBody>
      </p:sp>
    </p:spTree>
    <p:extLst>
      <p:ext uri="{BB962C8B-B14F-4D97-AF65-F5344CB8AC3E}">
        <p14:creationId xmlns:p14="http://schemas.microsoft.com/office/powerpoint/2010/main" val="2461462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45D63DF-74E5-43E2-9B29-3D8D8371B05B}" type="slidenum">
              <a:rPr lang="da-DK" smtClean="0"/>
              <a:pPr>
                <a:defRPr/>
              </a:pPr>
              <a:t>4</a:t>
            </a:fld>
            <a:endParaRPr lang="da-DK"/>
          </a:p>
        </p:txBody>
      </p:sp>
      <p:graphicFrame>
        <p:nvGraphicFramePr>
          <p:cNvPr id="3" name="Table 2"/>
          <p:cNvGraphicFramePr>
            <a:graphicFrameLocks noGrp="1"/>
          </p:cNvGraphicFramePr>
          <p:nvPr>
            <p:extLst>
              <p:ext uri="{D42A27DB-BD31-4B8C-83A1-F6EECF244321}">
                <p14:modId xmlns:p14="http://schemas.microsoft.com/office/powerpoint/2010/main" val="46265755"/>
              </p:ext>
            </p:extLst>
          </p:nvPr>
        </p:nvGraphicFramePr>
        <p:xfrm>
          <a:off x="395536" y="1560880"/>
          <a:ext cx="2880320" cy="650346"/>
        </p:xfrm>
        <a:graphic>
          <a:graphicData uri="http://schemas.openxmlformats.org/drawingml/2006/table">
            <a:tbl>
              <a:tblPr firstRow="1" bandRow="1">
                <a:tableStyleId>{5C22544A-7EE6-4342-B048-85BDC9FD1C3A}</a:tableStyleId>
              </a:tblPr>
              <a:tblGrid>
                <a:gridCol w="2880320"/>
              </a:tblGrid>
              <a:tr h="650346">
                <a:tc>
                  <a:txBody>
                    <a:bodyPr/>
                    <a:lstStyle/>
                    <a:p>
                      <a:r>
                        <a:rPr lang="da-DK" b="0" dirty="0" smtClean="0">
                          <a:solidFill>
                            <a:schemeClr val="bg1"/>
                          </a:solidFill>
                        </a:rPr>
                        <a:t>Prior:</a:t>
                      </a:r>
                      <a:r>
                        <a:rPr lang="da-DK" b="0" baseline="0" dirty="0" smtClean="0">
                          <a:solidFill>
                            <a:schemeClr val="bg1"/>
                          </a:solidFill>
                        </a:rPr>
                        <a:t> </a:t>
                      </a:r>
                      <a:r>
                        <a:rPr lang="da-DK" b="0" dirty="0" smtClean="0">
                          <a:solidFill>
                            <a:schemeClr val="bg1"/>
                          </a:solidFill>
                        </a:rPr>
                        <a:t>Networks</a:t>
                      </a:r>
                      <a:r>
                        <a:rPr lang="da-DK" b="0" baseline="0" dirty="0" smtClean="0">
                          <a:solidFill>
                            <a:schemeClr val="bg1"/>
                          </a:solidFill>
                        </a:rPr>
                        <a:t> / projects</a:t>
                      </a:r>
                      <a:endParaRPr lang="en-GB" b="0" dirty="0">
                        <a:solidFill>
                          <a:schemeClr val="bg1"/>
                        </a:solidFill>
                      </a:endParaRPr>
                    </a:p>
                  </a:txBody>
                  <a:tcPr>
                    <a:solidFill>
                      <a:srgbClr val="02855E"/>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031777492"/>
              </p:ext>
            </p:extLst>
          </p:nvPr>
        </p:nvGraphicFramePr>
        <p:xfrm>
          <a:off x="335868" y="3563084"/>
          <a:ext cx="3050976" cy="640080"/>
        </p:xfrm>
        <a:graphic>
          <a:graphicData uri="http://schemas.openxmlformats.org/drawingml/2006/table">
            <a:tbl>
              <a:tblPr firstRow="1" bandRow="1">
                <a:tableStyleId>{5C22544A-7EE6-4342-B048-85BDC9FD1C3A}</a:tableStyleId>
              </a:tblPr>
              <a:tblGrid>
                <a:gridCol w="3050976"/>
              </a:tblGrid>
              <a:tr h="370840">
                <a:tc>
                  <a:txBody>
                    <a:bodyPr/>
                    <a:lstStyle/>
                    <a:p>
                      <a:r>
                        <a:rPr lang="da-DK" b="0" dirty="0" err="1" smtClean="0">
                          <a:solidFill>
                            <a:schemeClr val="bg1"/>
                          </a:solidFill>
                        </a:rPr>
                        <a:t>Monitoring</a:t>
                      </a:r>
                      <a:r>
                        <a:rPr lang="da-DK" b="0" baseline="0" dirty="0" smtClean="0">
                          <a:solidFill>
                            <a:schemeClr val="bg1"/>
                          </a:solidFill>
                        </a:rPr>
                        <a:t> of </a:t>
                      </a:r>
                      <a:r>
                        <a:rPr lang="da-DK" b="0" baseline="0" dirty="0" err="1" smtClean="0">
                          <a:solidFill>
                            <a:schemeClr val="bg1"/>
                          </a:solidFill>
                        </a:rPr>
                        <a:t>education</a:t>
                      </a:r>
                      <a:r>
                        <a:rPr lang="da-DK" b="0" baseline="0" dirty="0" smtClean="0">
                          <a:solidFill>
                            <a:schemeClr val="bg1"/>
                          </a:solidFill>
                        </a:rPr>
                        <a:t> </a:t>
                      </a:r>
                      <a:r>
                        <a:rPr lang="da-DK" b="0" baseline="0" dirty="0" err="1" smtClean="0">
                          <a:solidFill>
                            <a:schemeClr val="bg1"/>
                          </a:solidFill>
                        </a:rPr>
                        <a:t>policies</a:t>
                      </a:r>
                      <a:endParaRPr lang="en-GB" b="0" dirty="0">
                        <a:solidFill>
                          <a:schemeClr val="bg1"/>
                        </a:solidFill>
                      </a:endParaRPr>
                    </a:p>
                  </a:txBody>
                  <a:tcPr>
                    <a:solidFill>
                      <a:srgbClr val="02855E"/>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86461179"/>
              </p:ext>
            </p:extLst>
          </p:nvPr>
        </p:nvGraphicFramePr>
        <p:xfrm>
          <a:off x="3386844" y="2767856"/>
          <a:ext cx="3166356" cy="914400"/>
        </p:xfrm>
        <a:graphic>
          <a:graphicData uri="http://schemas.openxmlformats.org/drawingml/2006/table">
            <a:tbl>
              <a:tblPr firstRow="1" bandRow="1">
                <a:tableStyleId>{5C22544A-7EE6-4342-B048-85BDC9FD1C3A}</a:tableStyleId>
              </a:tblPr>
              <a:tblGrid>
                <a:gridCol w="3166356"/>
              </a:tblGrid>
              <a:tr h="370840">
                <a:tc>
                  <a:txBody>
                    <a:bodyPr/>
                    <a:lstStyle/>
                    <a:p>
                      <a:r>
                        <a:rPr lang="da-DK" b="0" dirty="0" smtClean="0">
                          <a:solidFill>
                            <a:schemeClr val="bg1"/>
                          </a:solidFill>
                        </a:rPr>
                        <a:t>2011:</a:t>
                      </a:r>
                      <a:r>
                        <a:rPr lang="da-DK" b="0" baseline="0" dirty="0" smtClean="0">
                          <a:solidFill>
                            <a:schemeClr val="bg1"/>
                          </a:solidFill>
                        </a:rPr>
                        <a:t> </a:t>
                      </a:r>
                      <a:r>
                        <a:rPr lang="da-DK" b="0" dirty="0" smtClean="0">
                          <a:solidFill>
                            <a:schemeClr val="bg1"/>
                          </a:solidFill>
                        </a:rPr>
                        <a:t>Baseline</a:t>
                      </a:r>
                      <a:r>
                        <a:rPr lang="da-DK" b="0" baseline="0" dirty="0" smtClean="0">
                          <a:solidFill>
                            <a:schemeClr val="bg1"/>
                          </a:solidFill>
                        </a:rPr>
                        <a:t> / </a:t>
                      </a:r>
                      <a:r>
                        <a:rPr lang="da-DK" b="0" baseline="0" dirty="0" err="1" smtClean="0">
                          <a:solidFill>
                            <a:schemeClr val="bg1"/>
                          </a:solidFill>
                        </a:rPr>
                        <a:t>fact</a:t>
                      </a:r>
                      <a:r>
                        <a:rPr lang="da-DK" b="0" baseline="0" dirty="0" smtClean="0">
                          <a:solidFill>
                            <a:schemeClr val="bg1"/>
                          </a:solidFill>
                        </a:rPr>
                        <a:t> </a:t>
                      </a:r>
                      <a:r>
                        <a:rPr lang="da-DK" b="0" baseline="0" dirty="0" err="1" smtClean="0">
                          <a:solidFill>
                            <a:schemeClr val="bg1"/>
                          </a:solidFill>
                        </a:rPr>
                        <a:t>based</a:t>
                      </a:r>
                      <a:r>
                        <a:rPr lang="da-DK" b="0" baseline="0" dirty="0" smtClean="0">
                          <a:solidFill>
                            <a:schemeClr val="bg1"/>
                          </a:solidFill>
                        </a:rPr>
                        <a:t> </a:t>
                      </a:r>
                      <a:r>
                        <a:rPr lang="da-DK" b="0" baseline="0" dirty="0" err="1" smtClean="0">
                          <a:solidFill>
                            <a:schemeClr val="bg1"/>
                          </a:solidFill>
                        </a:rPr>
                        <a:t>dialogue</a:t>
                      </a:r>
                      <a:endParaRPr lang="da-DK" b="0" dirty="0" smtClean="0">
                        <a:solidFill>
                          <a:schemeClr val="bg1"/>
                        </a:solidFill>
                      </a:endParaRPr>
                    </a:p>
                    <a:p>
                      <a:endParaRPr lang="en-GB" b="0" dirty="0">
                        <a:solidFill>
                          <a:schemeClr val="bg1"/>
                        </a:solidFill>
                      </a:endParaRPr>
                    </a:p>
                  </a:txBody>
                  <a:tcPr>
                    <a:solidFill>
                      <a:srgbClr val="02855E"/>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8453811"/>
              </p:ext>
            </p:extLst>
          </p:nvPr>
        </p:nvGraphicFramePr>
        <p:xfrm>
          <a:off x="8460432" y="685800"/>
          <a:ext cx="504056" cy="5911552"/>
        </p:xfrm>
        <a:graphic>
          <a:graphicData uri="http://schemas.openxmlformats.org/drawingml/2006/table">
            <a:tbl>
              <a:tblPr firstRow="1" bandRow="1">
                <a:tableStyleId>{5C22544A-7EE6-4342-B048-85BDC9FD1C3A}</a:tableStyleId>
              </a:tblPr>
              <a:tblGrid>
                <a:gridCol w="504056"/>
              </a:tblGrid>
              <a:tr h="5911552">
                <a:tc>
                  <a:txBody>
                    <a:bodyPr/>
                    <a:lstStyle/>
                    <a:p>
                      <a:r>
                        <a:rPr lang="da-DK" sz="3600" b="0" dirty="0" smtClean="0">
                          <a:solidFill>
                            <a:schemeClr val="bg1"/>
                          </a:solidFill>
                        </a:rPr>
                        <a:t>RELATIONBUILDING</a:t>
                      </a:r>
                      <a:endParaRPr lang="en-GB" sz="3600" b="0" dirty="0">
                        <a:solidFill>
                          <a:schemeClr val="bg1"/>
                        </a:solidFill>
                      </a:endParaRPr>
                    </a:p>
                  </a:txBody>
                  <a:tcPr vert="wordArtVert">
                    <a:solidFill>
                      <a:srgbClr val="E8420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11545559"/>
              </p:ext>
            </p:extLst>
          </p:nvPr>
        </p:nvGraphicFramePr>
        <p:xfrm>
          <a:off x="3502224" y="4286832"/>
          <a:ext cx="2991308" cy="640080"/>
        </p:xfrm>
        <a:graphic>
          <a:graphicData uri="http://schemas.openxmlformats.org/drawingml/2006/table">
            <a:tbl>
              <a:tblPr firstRow="1" bandRow="1">
                <a:tableStyleId>{5C22544A-7EE6-4342-B048-85BDC9FD1C3A}</a:tableStyleId>
              </a:tblPr>
              <a:tblGrid>
                <a:gridCol w="2991308"/>
              </a:tblGrid>
              <a:tr h="370840">
                <a:tc>
                  <a:txBody>
                    <a:bodyPr/>
                    <a:lstStyle/>
                    <a:p>
                      <a:r>
                        <a:rPr lang="da-DK" b="0" dirty="0" smtClean="0">
                          <a:solidFill>
                            <a:schemeClr val="bg1"/>
                          </a:solidFill>
                        </a:rPr>
                        <a:t>2013:</a:t>
                      </a:r>
                      <a:r>
                        <a:rPr lang="da-DK" b="0" baseline="0" dirty="0" smtClean="0">
                          <a:solidFill>
                            <a:schemeClr val="bg1"/>
                          </a:solidFill>
                        </a:rPr>
                        <a:t> </a:t>
                      </a:r>
                      <a:r>
                        <a:rPr lang="da-DK" b="0" baseline="0" dirty="0" err="1" smtClean="0">
                          <a:solidFill>
                            <a:schemeClr val="bg1"/>
                          </a:solidFill>
                        </a:rPr>
                        <a:t>Influence</a:t>
                      </a:r>
                      <a:r>
                        <a:rPr lang="da-DK" b="0" baseline="0" dirty="0" smtClean="0">
                          <a:solidFill>
                            <a:schemeClr val="bg1"/>
                          </a:solidFill>
                        </a:rPr>
                        <a:t> on </a:t>
                      </a:r>
                      <a:r>
                        <a:rPr lang="da-DK" b="0" baseline="0" dirty="0" err="1" smtClean="0">
                          <a:solidFill>
                            <a:schemeClr val="bg1"/>
                          </a:solidFill>
                        </a:rPr>
                        <a:t>eduational</a:t>
                      </a:r>
                      <a:r>
                        <a:rPr lang="da-DK" b="0" baseline="0" dirty="0" smtClean="0">
                          <a:solidFill>
                            <a:schemeClr val="bg1"/>
                          </a:solidFill>
                        </a:rPr>
                        <a:t> </a:t>
                      </a:r>
                      <a:r>
                        <a:rPr lang="da-DK" b="0" baseline="0" dirty="0" err="1" smtClean="0">
                          <a:solidFill>
                            <a:schemeClr val="bg1"/>
                          </a:solidFill>
                        </a:rPr>
                        <a:t>policies</a:t>
                      </a:r>
                      <a:endParaRPr lang="da-DK" b="0" baseline="0" dirty="0" smtClean="0">
                        <a:solidFill>
                          <a:schemeClr val="bg1"/>
                        </a:solidFill>
                      </a:endParaRPr>
                    </a:p>
                  </a:txBody>
                  <a:tcPr>
                    <a:solidFill>
                      <a:srgbClr val="02855E"/>
                    </a:solidFill>
                  </a:tcPr>
                </a:tc>
              </a:tr>
            </a:tbl>
          </a:graphicData>
        </a:graphic>
      </p:graphicFrame>
      <p:cxnSp>
        <p:nvCxnSpPr>
          <p:cNvPr id="11" name="Straight Connector 10"/>
          <p:cNvCxnSpPr/>
          <p:nvPr/>
        </p:nvCxnSpPr>
        <p:spPr>
          <a:xfrm>
            <a:off x="251520" y="2492896"/>
            <a:ext cx="777686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4128327737"/>
              </p:ext>
            </p:extLst>
          </p:nvPr>
        </p:nvGraphicFramePr>
        <p:xfrm>
          <a:off x="395536" y="5093176"/>
          <a:ext cx="2991308" cy="640080"/>
        </p:xfrm>
        <a:graphic>
          <a:graphicData uri="http://schemas.openxmlformats.org/drawingml/2006/table">
            <a:tbl>
              <a:tblPr firstRow="1" bandRow="1">
                <a:tableStyleId>{5C22544A-7EE6-4342-B048-85BDC9FD1C3A}</a:tableStyleId>
              </a:tblPr>
              <a:tblGrid>
                <a:gridCol w="2991308"/>
              </a:tblGrid>
              <a:tr h="370840">
                <a:tc>
                  <a:txBody>
                    <a:bodyPr/>
                    <a:lstStyle/>
                    <a:p>
                      <a:r>
                        <a:rPr lang="da-DK" b="0" baseline="0" dirty="0" err="1" smtClean="0">
                          <a:solidFill>
                            <a:schemeClr val="bg1"/>
                          </a:solidFill>
                        </a:rPr>
                        <a:t>Privileged</a:t>
                      </a:r>
                      <a:r>
                        <a:rPr lang="da-DK" b="0" baseline="0" dirty="0" smtClean="0">
                          <a:solidFill>
                            <a:schemeClr val="bg1"/>
                          </a:solidFill>
                        </a:rPr>
                        <a:t> status to </a:t>
                      </a:r>
                      <a:r>
                        <a:rPr lang="da-DK" b="0" baseline="0" dirty="0" err="1" smtClean="0">
                          <a:solidFill>
                            <a:schemeClr val="bg1"/>
                          </a:solidFill>
                        </a:rPr>
                        <a:t>MoE</a:t>
                      </a:r>
                      <a:endParaRPr lang="en-GB" b="0" baseline="0" dirty="0" smtClean="0">
                        <a:solidFill>
                          <a:schemeClr val="bg1"/>
                        </a:solidFill>
                      </a:endParaRPr>
                    </a:p>
                    <a:p>
                      <a:endParaRPr lang="da-DK" b="0" baseline="0" dirty="0" smtClean="0">
                        <a:solidFill>
                          <a:schemeClr val="bg1"/>
                        </a:solidFill>
                      </a:endParaRPr>
                    </a:p>
                  </a:txBody>
                  <a:tcPr>
                    <a:solidFill>
                      <a:srgbClr val="02855E"/>
                    </a:solidFill>
                  </a:tcPr>
                </a:tc>
              </a:tr>
            </a:tbl>
          </a:graphicData>
        </a:graphic>
      </p:graphicFrame>
      <p:cxnSp>
        <p:nvCxnSpPr>
          <p:cNvPr id="18" name="Straight Connector 17"/>
          <p:cNvCxnSpPr/>
          <p:nvPr/>
        </p:nvCxnSpPr>
        <p:spPr>
          <a:xfrm>
            <a:off x="1768860" y="2217937"/>
            <a:ext cx="0" cy="70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768860" y="2924944"/>
            <a:ext cx="16179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1768860" y="3087896"/>
            <a:ext cx="161798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768860" y="3087896"/>
            <a:ext cx="0" cy="488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768860" y="4206239"/>
            <a:ext cx="0" cy="3303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768860" y="4536630"/>
            <a:ext cx="1733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1768860" y="4725144"/>
            <a:ext cx="173336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768860" y="4725144"/>
            <a:ext cx="0" cy="36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39" name="Table 38"/>
          <p:cNvGraphicFramePr>
            <a:graphicFrameLocks noGrp="1"/>
          </p:cNvGraphicFramePr>
          <p:nvPr>
            <p:extLst>
              <p:ext uri="{D42A27DB-BD31-4B8C-83A1-F6EECF244321}">
                <p14:modId xmlns:p14="http://schemas.microsoft.com/office/powerpoint/2010/main" val="509642164"/>
              </p:ext>
            </p:extLst>
          </p:nvPr>
        </p:nvGraphicFramePr>
        <p:xfrm>
          <a:off x="3481536" y="5885264"/>
          <a:ext cx="3250704" cy="640080"/>
        </p:xfrm>
        <a:graphic>
          <a:graphicData uri="http://schemas.openxmlformats.org/drawingml/2006/table">
            <a:tbl>
              <a:tblPr firstRow="1" bandRow="1">
                <a:tableStyleId>{5C22544A-7EE6-4342-B048-85BDC9FD1C3A}</a:tableStyleId>
              </a:tblPr>
              <a:tblGrid>
                <a:gridCol w="3250704"/>
              </a:tblGrid>
              <a:tr h="370840">
                <a:tc>
                  <a:txBody>
                    <a:bodyPr/>
                    <a:lstStyle/>
                    <a:p>
                      <a:r>
                        <a:rPr lang="da-DK" b="0" baseline="0" dirty="0" smtClean="0">
                          <a:solidFill>
                            <a:schemeClr val="bg1"/>
                          </a:solidFill>
                        </a:rPr>
                        <a:t>2016: Mainstream HRE in mon. &amp; </a:t>
                      </a:r>
                      <a:r>
                        <a:rPr lang="da-DK" b="0" baseline="0" dirty="0" err="1" smtClean="0">
                          <a:solidFill>
                            <a:schemeClr val="bg1"/>
                          </a:solidFill>
                        </a:rPr>
                        <a:t>rep</a:t>
                      </a:r>
                      <a:r>
                        <a:rPr lang="da-DK" b="0" baseline="0" dirty="0" smtClean="0">
                          <a:solidFill>
                            <a:schemeClr val="bg1"/>
                          </a:solidFill>
                        </a:rPr>
                        <a:t>. to </a:t>
                      </a:r>
                      <a:r>
                        <a:rPr lang="da-DK" b="0" baseline="0" dirty="0" err="1" smtClean="0">
                          <a:solidFill>
                            <a:schemeClr val="bg1"/>
                          </a:solidFill>
                        </a:rPr>
                        <a:t>int</a:t>
                      </a:r>
                      <a:r>
                        <a:rPr lang="da-DK" b="0" baseline="0" dirty="0" smtClean="0">
                          <a:solidFill>
                            <a:schemeClr val="bg1"/>
                          </a:solidFill>
                        </a:rPr>
                        <a:t>. HR </a:t>
                      </a:r>
                      <a:r>
                        <a:rPr lang="da-DK" b="0" baseline="0" dirty="0" err="1" smtClean="0">
                          <a:solidFill>
                            <a:schemeClr val="bg1"/>
                          </a:solidFill>
                        </a:rPr>
                        <a:t>mechanisms</a:t>
                      </a:r>
                      <a:endParaRPr lang="da-DK" b="0" dirty="0" smtClean="0">
                        <a:solidFill>
                          <a:schemeClr val="bg1"/>
                        </a:solidFill>
                      </a:endParaRPr>
                    </a:p>
                  </a:txBody>
                  <a:tcPr>
                    <a:solidFill>
                      <a:srgbClr val="02855E"/>
                    </a:solidFill>
                  </a:tcPr>
                </a:tc>
              </a:tr>
            </a:tbl>
          </a:graphicData>
        </a:graphic>
      </p:graphicFrame>
      <p:cxnSp>
        <p:nvCxnSpPr>
          <p:cNvPr id="44" name="Straight Connector 43"/>
          <p:cNvCxnSpPr/>
          <p:nvPr/>
        </p:nvCxnSpPr>
        <p:spPr>
          <a:xfrm>
            <a:off x="1768860" y="5733256"/>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768860" y="6165304"/>
            <a:ext cx="17126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Content Placeholder 3"/>
          <p:cNvSpPr txBox="1">
            <a:spLocks/>
          </p:cNvSpPr>
          <p:nvPr/>
        </p:nvSpPr>
        <p:spPr>
          <a:xfrm>
            <a:off x="3491880" y="0"/>
            <a:ext cx="3240360" cy="1412776"/>
          </a:xfrm>
          <a:prstGeom prst="rect">
            <a:avLst/>
          </a:prstGeom>
          <a:solidFill>
            <a:sysClr val="windowText" lastClr="000000"/>
          </a:solidFill>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cs typeface="Calibri"/>
              </a:rPr>
              <a:t>WHAT IS THE ROLE OF DIHR ON NATIONAL HRE COMMITMENT?</a:t>
            </a:r>
            <a:endParaRPr lang="da-DK" sz="2400" b="1" dirty="0">
              <a:solidFill>
                <a:schemeClr val="bg1"/>
              </a:solidFill>
            </a:endParaRPr>
          </a:p>
        </p:txBody>
      </p:sp>
    </p:spTree>
    <p:custDataLst>
      <p:tags r:id="rId1"/>
    </p:custDataLst>
    <p:extLst>
      <p:ext uri="{BB962C8B-B14F-4D97-AF65-F5344CB8AC3E}">
        <p14:creationId xmlns:p14="http://schemas.microsoft.com/office/powerpoint/2010/main" val="2104618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What did we discover </a:t>
            </a:r>
            <a:r>
              <a:rPr lang="da-DK" dirty="0" err="1" smtClean="0"/>
              <a:t>about</a:t>
            </a:r>
            <a:r>
              <a:rPr lang="da-DK" dirty="0" smtClean="0"/>
              <a:t>  HRE in </a:t>
            </a:r>
            <a:r>
              <a:rPr lang="da-DK" dirty="0" err="1" smtClean="0"/>
              <a:t>schools</a:t>
            </a:r>
            <a:r>
              <a:rPr lang="da-DK" dirty="0" smtClean="0"/>
              <a:t> and </a:t>
            </a:r>
            <a:r>
              <a:rPr lang="da-DK" dirty="0" err="1" smtClean="0"/>
              <a:t>teacher’s</a:t>
            </a:r>
            <a:r>
              <a:rPr lang="da-DK" dirty="0" smtClean="0"/>
              <a:t> </a:t>
            </a:r>
            <a:r>
              <a:rPr lang="da-DK" dirty="0" err="1" smtClean="0"/>
              <a:t>training</a:t>
            </a:r>
            <a:r>
              <a:rPr lang="da-DK" dirty="0" smtClean="0"/>
              <a:t>?</a:t>
            </a:r>
            <a:r>
              <a:rPr lang="en-GB" dirty="0"/>
              <a:t/>
            </a:r>
            <a:br>
              <a:rPr lang="en-GB" dirty="0"/>
            </a:br>
            <a:r>
              <a:rPr lang="da-DK" dirty="0"/>
              <a:t/>
            </a:r>
            <a:br>
              <a:rPr lang="da-DK" dirty="0"/>
            </a:br>
            <a:endParaRPr lang="en-GB" dirty="0"/>
          </a:p>
        </p:txBody>
      </p:sp>
      <p:sp>
        <p:nvSpPr>
          <p:cNvPr id="3" name="Slide Number Placeholder 2"/>
          <p:cNvSpPr>
            <a:spLocks noGrp="1"/>
          </p:cNvSpPr>
          <p:nvPr>
            <p:ph type="sldNum" sz="quarter" idx="12"/>
          </p:nvPr>
        </p:nvSpPr>
        <p:spPr/>
        <p:txBody>
          <a:bodyPr/>
          <a:lstStyle/>
          <a:p>
            <a:pPr>
              <a:defRPr/>
            </a:pPr>
            <a:fld id="{9D0831BD-D8FE-4962-9981-E2B666EA288B}" type="slidenum">
              <a:rPr lang="da-DK" smtClean="0"/>
              <a:pPr>
                <a:defRPr/>
              </a:pPr>
              <a:t>5</a:t>
            </a:fld>
            <a:endParaRPr lang="da-DK" dirty="0"/>
          </a:p>
        </p:txBody>
      </p:sp>
      <p:graphicFrame>
        <p:nvGraphicFramePr>
          <p:cNvPr id="6" name="Table 5"/>
          <p:cNvGraphicFramePr>
            <a:graphicFrameLocks noGrp="1"/>
          </p:cNvGraphicFramePr>
          <p:nvPr>
            <p:extLst>
              <p:ext uri="{D42A27DB-BD31-4B8C-83A1-F6EECF244321}">
                <p14:modId xmlns:p14="http://schemas.microsoft.com/office/powerpoint/2010/main" val="2841079535"/>
              </p:ext>
            </p:extLst>
          </p:nvPr>
        </p:nvGraphicFramePr>
        <p:xfrm>
          <a:off x="3491880" y="1700808"/>
          <a:ext cx="5256584" cy="3312368"/>
        </p:xfrm>
        <a:graphic>
          <a:graphicData uri="http://schemas.openxmlformats.org/drawingml/2006/table">
            <a:tbl>
              <a:tblPr firstRow="1" bandRow="1">
                <a:tableStyleId>{5C22544A-7EE6-4342-B048-85BDC9FD1C3A}</a:tableStyleId>
              </a:tblPr>
              <a:tblGrid>
                <a:gridCol w="5256584"/>
              </a:tblGrid>
              <a:tr h="3312368">
                <a:tc>
                  <a:txBody>
                    <a:bodyPr/>
                    <a:lstStyle/>
                    <a:p>
                      <a:pPr marL="285750" indent="-285750">
                        <a:buFont typeface="Arial" panose="020B0604020202020204" pitchFamily="34" charset="0"/>
                        <a:buChar char="•"/>
                      </a:pPr>
                      <a:endParaRPr lang="da-DK" sz="2200" b="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b="0" i="0" u="none" strike="noStrike" kern="1200" baseline="0" dirty="0" smtClean="0">
                          <a:solidFill>
                            <a:schemeClr val="lt1"/>
                          </a:solidFill>
                          <a:latin typeface="+mn-lt"/>
                          <a:ea typeface="+mn-ea"/>
                          <a:cs typeface="+mn-cs"/>
                        </a:rPr>
                        <a:t>“Some groups of trainee teachers do not necessarily recognise human rights as a framework for negotiation at school or in the world. It is by no means certain that they endorse them (human rights, ed.).” Professor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2200" b="0" i="0" u="none" strike="noStrike" kern="1200" baseline="0" dirty="0" smtClean="0">
                        <a:solidFill>
                          <a:schemeClr val="lt1"/>
                        </a:solidFill>
                        <a:latin typeface="+mn-lt"/>
                        <a:ea typeface="+mn-ea"/>
                        <a:cs typeface="+mn-cs"/>
                      </a:endParaRPr>
                    </a:p>
                    <a:p>
                      <a:pPr marL="285750" indent="-285750">
                        <a:buFont typeface="Arial" panose="020B0604020202020204" pitchFamily="34" charset="0"/>
                        <a:buChar char="•"/>
                      </a:pPr>
                      <a:endParaRPr lang="da-DK" baseline="0" dirty="0" smtClean="0"/>
                    </a:p>
                  </a:txBody>
                  <a:tcPr>
                    <a:solidFill>
                      <a:srgbClr val="03805C"/>
                    </a:solidFill>
                  </a:tcPr>
                </a:tc>
              </a:tr>
            </a:tbl>
          </a:graphicData>
        </a:graphic>
      </p:graphicFrame>
      <p:pic>
        <p:nvPicPr>
          <p:cNvPr id="8" name="Billede 7"/>
          <p:cNvPicPr>
            <a:picLocks noChangeAspect="1"/>
          </p:cNvPicPr>
          <p:nvPr/>
        </p:nvPicPr>
        <p:blipFill rotWithShape="1">
          <a:blip r:embed="rId4">
            <a:extLst>
              <a:ext uri="{28A0092B-C50C-407E-A947-70E740481C1C}">
                <a14:useLocalDpi xmlns:a14="http://schemas.microsoft.com/office/drawing/2010/main" val="0"/>
              </a:ext>
            </a:extLst>
          </a:blip>
          <a:srcRect r="23072"/>
          <a:stretch/>
        </p:blipFill>
        <p:spPr>
          <a:xfrm>
            <a:off x="383928" y="4380367"/>
            <a:ext cx="2891928" cy="2158545"/>
          </a:xfrm>
          <a:prstGeom prst="rect">
            <a:avLst/>
          </a:prstGeom>
        </p:spPr>
      </p:pic>
    </p:spTree>
    <p:custDataLst>
      <p:tags r:id="rId1"/>
    </p:custDataLst>
    <p:extLst>
      <p:ext uri="{BB962C8B-B14F-4D97-AF65-F5344CB8AC3E}">
        <p14:creationId xmlns:p14="http://schemas.microsoft.com/office/powerpoint/2010/main" val="1260565682"/>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Knowledge</a:t>
            </a:r>
            <a:r>
              <a:rPr lang="da-DK" dirty="0" smtClean="0"/>
              <a:t> &amp; attitudes </a:t>
            </a:r>
            <a:br>
              <a:rPr lang="da-DK" dirty="0" smtClean="0"/>
            </a:br>
            <a:endParaRPr lang="en-GB" dirty="0"/>
          </a:p>
        </p:txBody>
      </p:sp>
      <p:sp>
        <p:nvSpPr>
          <p:cNvPr id="3" name="Slide Number Placeholder 2"/>
          <p:cNvSpPr>
            <a:spLocks noGrp="1"/>
          </p:cNvSpPr>
          <p:nvPr>
            <p:ph type="sldNum" sz="quarter" idx="12"/>
          </p:nvPr>
        </p:nvSpPr>
        <p:spPr/>
        <p:txBody>
          <a:bodyPr/>
          <a:lstStyle/>
          <a:p>
            <a:pPr>
              <a:defRPr/>
            </a:pPr>
            <a:fld id="{9D0831BD-D8FE-4962-9981-E2B666EA288B}" type="slidenum">
              <a:rPr lang="da-DK" smtClean="0"/>
              <a:pPr>
                <a:defRPr/>
              </a:pPr>
              <a:t>6</a:t>
            </a:fld>
            <a:endParaRPr lang="da-DK" dirty="0"/>
          </a:p>
        </p:txBody>
      </p:sp>
      <p:pic>
        <p:nvPicPr>
          <p:cNvPr id="5" name="Billede 4"/>
          <p:cNvPicPr>
            <a:picLocks noChangeAspect="1"/>
          </p:cNvPicPr>
          <p:nvPr/>
        </p:nvPicPr>
        <p:blipFill rotWithShape="1">
          <a:blip r:embed="rId4" cstate="print">
            <a:extLst>
              <a:ext uri="{28A0092B-C50C-407E-A947-70E740481C1C}">
                <a14:useLocalDpi xmlns:a14="http://schemas.microsoft.com/office/drawing/2010/main" val="0"/>
              </a:ext>
            </a:extLst>
          </a:blip>
          <a:srcRect l="9051" t="4851" r="4325" b="2750"/>
          <a:stretch/>
        </p:blipFill>
        <p:spPr>
          <a:xfrm rot="5400000">
            <a:off x="625500" y="4206900"/>
            <a:ext cx="2420888" cy="2881312"/>
          </a:xfrm>
          <a:prstGeom prst="rect">
            <a:avLst/>
          </a:prstGeom>
        </p:spPr>
      </p:pic>
      <p:sp>
        <p:nvSpPr>
          <p:cNvPr id="4" name="Rectangle 3"/>
          <p:cNvSpPr/>
          <p:nvPr/>
        </p:nvSpPr>
        <p:spPr>
          <a:xfrm>
            <a:off x="3276600" y="24165"/>
            <a:ext cx="5904656" cy="6555641"/>
          </a:xfrm>
          <a:prstGeom prst="rect">
            <a:avLst/>
          </a:prstGeom>
        </p:spPr>
        <p:txBody>
          <a:bodyPr wrap="square">
            <a:spAutoFit/>
          </a:bodyPr>
          <a:lstStyle/>
          <a:p>
            <a:pPr marL="0" indent="0">
              <a:buNone/>
            </a:pPr>
            <a:endParaRPr lang="da-DK" sz="2000" dirty="0">
              <a:latin typeface="+mj-lt"/>
            </a:endParaRPr>
          </a:p>
          <a:p>
            <a:r>
              <a:rPr lang="da-DK" sz="2000" dirty="0">
                <a:latin typeface="+mj-lt"/>
              </a:rPr>
              <a:t>UNICEF, 2009: </a:t>
            </a:r>
            <a:r>
              <a:rPr lang="da-DK" sz="2000" dirty="0" smtClean="0">
                <a:latin typeface="+mj-lt"/>
              </a:rPr>
              <a:t>39% </a:t>
            </a:r>
            <a:r>
              <a:rPr lang="da-DK" sz="2000" dirty="0">
                <a:latin typeface="+mj-lt"/>
              </a:rPr>
              <a:t>of students indicate, that they have some or god knowledge about rights of the child.</a:t>
            </a:r>
          </a:p>
          <a:p>
            <a:pPr marL="0" indent="0">
              <a:buNone/>
            </a:pPr>
            <a:endParaRPr lang="da-DK" sz="2000" dirty="0">
              <a:latin typeface="+mj-lt"/>
            </a:endParaRPr>
          </a:p>
          <a:p>
            <a:r>
              <a:rPr lang="da-DK" sz="2000" dirty="0">
                <a:latin typeface="+mj-lt"/>
              </a:rPr>
              <a:t>DIHR and UNICEF, 2014: Only </a:t>
            </a:r>
            <a:r>
              <a:rPr lang="da-DK" sz="2000" dirty="0" smtClean="0">
                <a:latin typeface="+mj-lt"/>
              </a:rPr>
              <a:t>23% </a:t>
            </a:r>
            <a:r>
              <a:rPr lang="da-DK" sz="2000" dirty="0">
                <a:latin typeface="+mj-lt"/>
              </a:rPr>
              <a:t>of students indicate, that they have some or god knowledge about rights of the child.</a:t>
            </a:r>
          </a:p>
          <a:p>
            <a:pPr marL="0" indent="0">
              <a:buNone/>
            </a:pPr>
            <a:r>
              <a:rPr lang="da-DK" sz="2000" dirty="0">
                <a:latin typeface="+mj-lt"/>
              </a:rPr>
              <a:t> </a:t>
            </a:r>
          </a:p>
          <a:p>
            <a:r>
              <a:rPr lang="da-DK" sz="2000" dirty="0">
                <a:latin typeface="+mj-lt"/>
              </a:rPr>
              <a:t>IEA (2009), 2012: Danish pupils have a high score on understanding democracy and are in favour of equality in generel. However, when asked about specific cases on gender equality and equality of ethnic minorities, they are not.</a:t>
            </a:r>
          </a:p>
          <a:p>
            <a:endParaRPr lang="da-DK" sz="2000" dirty="0">
              <a:latin typeface="+mj-lt"/>
            </a:endParaRPr>
          </a:p>
          <a:p>
            <a:r>
              <a:rPr lang="da-DK" sz="2000" dirty="0">
                <a:latin typeface="+mj-lt"/>
              </a:rPr>
              <a:t>DIHR and UNICEF, 2014: 34% of the students think that torture is okay in some instances.</a:t>
            </a:r>
          </a:p>
          <a:p>
            <a:endParaRPr lang="da-DK" sz="2000" dirty="0">
              <a:latin typeface="+mj-lt"/>
            </a:endParaRPr>
          </a:p>
          <a:p>
            <a:r>
              <a:rPr lang="da-DK" sz="2000" dirty="0">
                <a:latin typeface="+mj-lt"/>
              </a:rPr>
              <a:t>The State’s Institute for Health 2010</a:t>
            </a:r>
            <a:r>
              <a:rPr lang="da-DK" sz="2000" dirty="0" smtClean="0">
                <a:latin typeface="+mj-lt"/>
              </a:rPr>
              <a:t>: 10% of pupils </a:t>
            </a:r>
            <a:r>
              <a:rPr lang="da-DK" sz="2000" dirty="0">
                <a:latin typeface="+mj-lt"/>
              </a:rPr>
              <a:t>with Danish </a:t>
            </a:r>
            <a:r>
              <a:rPr lang="da-DK" sz="2000" dirty="0" smtClean="0">
                <a:latin typeface="+mj-lt"/>
              </a:rPr>
              <a:t>ethnic </a:t>
            </a:r>
            <a:r>
              <a:rPr lang="da-DK" sz="2000" dirty="0">
                <a:latin typeface="+mj-lt"/>
              </a:rPr>
              <a:t>background feels unsafe in school </a:t>
            </a:r>
            <a:r>
              <a:rPr lang="da-DK" sz="2000" dirty="0" err="1">
                <a:latin typeface="+mj-lt"/>
              </a:rPr>
              <a:t>whereas</a:t>
            </a:r>
            <a:r>
              <a:rPr lang="da-DK" sz="2000" dirty="0" smtClean="0">
                <a:latin typeface="+mj-lt"/>
              </a:rPr>
              <a:t> 23% of pupils </a:t>
            </a:r>
            <a:r>
              <a:rPr lang="da-DK" sz="2000" dirty="0">
                <a:latin typeface="+mj-lt"/>
              </a:rPr>
              <a:t>with ethnic minority background feel unsafe.</a:t>
            </a:r>
          </a:p>
        </p:txBody>
      </p:sp>
    </p:spTree>
    <p:custDataLst>
      <p:tags r:id="rId1"/>
    </p:custDataLst>
    <p:extLst>
      <p:ext uri="{BB962C8B-B14F-4D97-AF65-F5344CB8AC3E}">
        <p14:creationId xmlns:p14="http://schemas.microsoft.com/office/powerpoint/2010/main" val="1056981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95536" y="1700808"/>
            <a:ext cx="2843808" cy="2448272"/>
          </a:xfrm>
          <a:prstGeom prst="rect">
            <a:avLst/>
          </a:prstGeom>
          <a:solidFill>
            <a:sysClr val="windowText" lastClr="000000"/>
          </a:solidFill>
        </p:spPr>
        <p:txBody>
          <a:bodyPr vert="horz" lIns="91440" tIns="108000" rIns="91440" bIns="45720" rtlCol="0" anchor="t">
            <a:normAutofit/>
          </a:bodyPr>
          <a:lstStyle>
            <a:lvl1pPr algn="l" defTabSz="914400" rtl="0" eaLnBrk="1" latinLnBrk="0" hangingPunct="1">
              <a:spcBef>
                <a:spcPts val="0"/>
              </a:spcBef>
              <a:buNone/>
              <a:defRPr sz="2400" b="0" kern="1200" cap="all" baseline="0">
                <a:solidFill>
                  <a:schemeClr val="bg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2600" dirty="0" err="1" smtClean="0">
                <a:solidFill>
                  <a:prstClr val="white"/>
                </a:solidFill>
                <a:latin typeface="Calibri"/>
              </a:rPr>
              <a:t>What’s</a:t>
            </a:r>
            <a:r>
              <a:rPr lang="da-DK" sz="2600" dirty="0" smtClean="0">
                <a:solidFill>
                  <a:prstClr val="white"/>
                </a:solidFill>
                <a:latin typeface="Calibri"/>
              </a:rPr>
              <a:t> </a:t>
            </a:r>
            <a:r>
              <a:rPr lang="da-DK" sz="2600" dirty="0" err="1" smtClean="0">
                <a:solidFill>
                  <a:prstClr val="white"/>
                </a:solidFill>
                <a:latin typeface="Calibri"/>
              </a:rPr>
              <a:t>next</a:t>
            </a:r>
            <a:r>
              <a:rPr lang="da-DK" sz="2600" dirty="0" smtClean="0">
                <a:solidFill>
                  <a:prstClr val="white"/>
                </a:solidFill>
                <a:latin typeface="Calibri"/>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2600" dirty="0">
              <a:solidFill>
                <a:prstClr val="white"/>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2600" dirty="0" smtClean="0">
              <a:solidFill>
                <a:srgbClr val="03855F"/>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2600" dirty="0">
              <a:solidFill>
                <a:srgbClr val="03855F"/>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2600" dirty="0">
              <a:solidFill>
                <a:prstClr val="white"/>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2600" b="0" i="0" u="none" strike="noStrike" kern="1200" cap="all" spc="0" normalizeH="0" baseline="0" noProof="0" dirty="0">
              <a:ln>
                <a:noFill/>
              </a:ln>
              <a:solidFill>
                <a:prstClr val="white"/>
              </a:solidFill>
              <a:effectLst/>
              <a:uLnTx/>
              <a:uFillTx/>
              <a:latin typeface="Calibri"/>
              <a:ea typeface="+mj-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2600" dirty="0" smtClean="0">
              <a:solidFill>
                <a:prstClr val="white"/>
              </a:solidFill>
              <a:latin typeface="Calibri"/>
            </a:endParaRPr>
          </a:p>
        </p:txBody>
      </p:sp>
      <p:sp>
        <p:nvSpPr>
          <p:cNvPr id="4" name="Tekstfelt 3"/>
          <p:cNvSpPr txBox="1"/>
          <p:nvPr/>
        </p:nvSpPr>
        <p:spPr>
          <a:xfrm>
            <a:off x="3296876" y="1055633"/>
            <a:ext cx="5352747" cy="4893647"/>
          </a:xfrm>
          <a:prstGeom prst="rect">
            <a:avLst/>
          </a:prstGeom>
          <a:noFill/>
        </p:spPr>
        <p:txBody>
          <a:bodyPr wrap="none" rtlCol="0">
            <a:spAutoFit/>
          </a:bodyPr>
          <a:lstStyle/>
          <a:p>
            <a:pPr lvl="0"/>
            <a:r>
              <a:rPr lang="da-DK" sz="2400" b="1" dirty="0" err="1" smtClean="0">
                <a:solidFill>
                  <a:srgbClr val="03855F"/>
                </a:solidFill>
              </a:rPr>
              <a:t>MAPPINGs</a:t>
            </a:r>
            <a:r>
              <a:rPr lang="da-DK" sz="2400" b="1" dirty="0" smtClean="0">
                <a:solidFill>
                  <a:srgbClr val="03855F"/>
                </a:solidFill>
              </a:rPr>
              <a:t> OF HRE</a:t>
            </a:r>
            <a:endParaRPr lang="da-DK" sz="2400" b="1" dirty="0">
              <a:solidFill>
                <a:srgbClr val="03855F"/>
              </a:solidFill>
            </a:endParaRPr>
          </a:p>
          <a:p>
            <a:pPr marL="342900" indent="-342900">
              <a:buFont typeface="Arial"/>
              <a:buChar char="•"/>
            </a:pPr>
            <a:r>
              <a:rPr lang="da-DK" sz="2400" dirty="0" err="1" smtClean="0"/>
              <a:t>Responding</a:t>
            </a:r>
            <a:r>
              <a:rPr lang="da-DK" sz="2400" dirty="0" smtClean="0"/>
              <a:t> to WPHRE II and III</a:t>
            </a:r>
          </a:p>
          <a:p>
            <a:endParaRPr lang="da-DK" sz="2400" dirty="0" smtClean="0"/>
          </a:p>
          <a:p>
            <a:pPr lvl="0"/>
            <a:r>
              <a:rPr lang="da-DK" sz="2400" b="1" dirty="0" smtClean="0">
                <a:solidFill>
                  <a:srgbClr val="03855F"/>
                </a:solidFill>
              </a:rPr>
              <a:t>FOLLOW UP ON REFORMS</a:t>
            </a:r>
          </a:p>
          <a:p>
            <a:pPr marL="342900" indent="-342900">
              <a:buFont typeface="Arial"/>
              <a:buChar char="•"/>
            </a:pPr>
            <a:r>
              <a:rPr lang="da-DK" sz="2400" dirty="0" smtClean="0"/>
              <a:t>10 ECTS </a:t>
            </a:r>
            <a:r>
              <a:rPr lang="da-DK" sz="2400" dirty="0" err="1" smtClean="0"/>
              <a:t>module</a:t>
            </a:r>
            <a:r>
              <a:rPr lang="da-DK" sz="2400" dirty="0"/>
              <a:t> </a:t>
            </a:r>
            <a:r>
              <a:rPr lang="da-DK" sz="2400" dirty="0" smtClean="0"/>
              <a:t>for </a:t>
            </a:r>
            <a:r>
              <a:rPr lang="da-DK" sz="2400" dirty="0" err="1" smtClean="0"/>
              <a:t>teachers</a:t>
            </a:r>
            <a:endParaRPr lang="da-DK" sz="2400" dirty="0" smtClean="0"/>
          </a:p>
          <a:p>
            <a:pPr marL="342900" indent="-342900">
              <a:buFont typeface="Arial"/>
              <a:buChar char="•"/>
            </a:pPr>
            <a:r>
              <a:rPr lang="da-DK" sz="2400" dirty="0" smtClean="0"/>
              <a:t>Learning </a:t>
            </a:r>
            <a:r>
              <a:rPr lang="da-DK" sz="2400" dirty="0" err="1" smtClean="0"/>
              <a:t>materials</a:t>
            </a:r>
            <a:r>
              <a:rPr lang="da-DK" sz="2400" dirty="0" smtClean="0"/>
              <a:t> to </a:t>
            </a:r>
            <a:r>
              <a:rPr lang="da-DK" sz="2400" dirty="0" err="1" smtClean="0"/>
              <a:t>MoE</a:t>
            </a:r>
            <a:r>
              <a:rPr lang="da-DK" sz="2400" dirty="0" smtClean="0"/>
              <a:t> portal</a:t>
            </a:r>
            <a:endParaRPr lang="da-DK" sz="2400" dirty="0"/>
          </a:p>
          <a:p>
            <a:pPr marL="342900" indent="-342900">
              <a:buFont typeface="Arial"/>
              <a:buChar char="•"/>
            </a:pPr>
            <a:endParaRPr lang="da-DK" sz="2400" b="1" dirty="0" smtClean="0">
              <a:solidFill>
                <a:srgbClr val="03855F"/>
              </a:solidFill>
            </a:endParaRPr>
          </a:p>
          <a:p>
            <a:r>
              <a:rPr lang="da-DK" sz="2400" b="1" dirty="0" smtClean="0">
                <a:solidFill>
                  <a:srgbClr val="03855F"/>
                </a:solidFill>
              </a:rPr>
              <a:t>MONITORING OF HRE</a:t>
            </a:r>
            <a:endParaRPr lang="da-DK" sz="2400" dirty="0" smtClean="0"/>
          </a:p>
          <a:p>
            <a:pPr marL="342900" indent="-342900">
              <a:buFont typeface="Arial"/>
              <a:buChar char="•"/>
            </a:pPr>
            <a:r>
              <a:rPr lang="da-DK" sz="2400" dirty="0" err="1" smtClean="0"/>
              <a:t>Strengthened</a:t>
            </a:r>
            <a:r>
              <a:rPr lang="da-DK" sz="2400" dirty="0" smtClean="0"/>
              <a:t> HRE </a:t>
            </a:r>
            <a:r>
              <a:rPr lang="da-DK" sz="2400" dirty="0"/>
              <a:t>in </a:t>
            </a:r>
            <a:r>
              <a:rPr lang="da-DK" sz="2400" dirty="0" err="1"/>
              <a:t>treaty</a:t>
            </a:r>
            <a:r>
              <a:rPr lang="da-DK" sz="2400" dirty="0"/>
              <a:t> </a:t>
            </a:r>
            <a:r>
              <a:rPr lang="da-DK" sz="2400" dirty="0" err="1"/>
              <a:t>body</a:t>
            </a:r>
            <a:r>
              <a:rPr lang="da-DK" sz="2400" dirty="0"/>
              <a:t> </a:t>
            </a:r>
            <a:endParaRPr lang="da-DK" sz="2400" dirty="0" smtClean="0"/>
          </a:p>
          <a:p>
            <a:r>
              <a:rPr lang="da-DK" sz="2400" dirty="0"/>
              <a:t> </a:t>
            </a:r>
            <a:r>
              <a:rPr lang="da-DK" sz="2400" dirty="0" smtClean="0"/>
              <a:t>    system</a:t>
            </a:r>
            <a:r>
              <a:rPr lang="da-DK" sz="2400" dirty="0"/>
              <a:t>/UPR </a:t>
            </a:r>
          </a:p>
          <a:p>
            <a:pPr marL="342900" indent="-342900">
              <a:buFont typeface="Arial"/>
              <a:buChar char="•"/>
            </a:pPr>
            <a:r>
              <a:rPr lang="da-DK" sz="2400" dirty="0" err="1" smtClean="0"/>
              <a:t>Capacity</a:t>
            </a:r>
            <a:r>
              <a:rPr lang="da-DK" sz="2400" dirty="0" smtClean="0"/>
              <a:t> </a:t>
            </a:r>
            <a:r>
              <a:rPr lang="da-DK" sz="2400" dirty="0" err="1" smtClean="0"/>
              <a:t>building</a:t>
            </a:r>
            <a:r>
              <a:rPr lang="da-DK" sz="2400" dirty="0" smtClean="0"/>
              <a:t> of </a:t>
            </a:r>
            <a:r>
              <a:rPr lang="da-DK" sz="2400" dirty="0" err="1" smtClean="0"/>
              <a:t>NHRIs</a:t>
            </a:r>
            <a:r>
              <a:rPr lang="da-DK" sz="2400" dirty="0" smtClean="0"/>
              <a:t> on HRE </a:t>
            </a:r>
          </a:p>
          <a:p>
            <a:r>
              <a:rPr lang="da-DK" sz="2400" dirty="0" smtClean="0"/>
              <a:t>    </a:t>
            </a:r>
            <a:r>
              <a:rPr lang="da-DK" sz="2400" dirty="0" err="1" smtClean="0"/>
              <a:t>across</a:t>
            </a:r>
            <a:r>
              <a:rPr lang="da-DK" sz="2400" dirty="0" smtClean="0"/>
              <a:t> all </a:t>
            </a:r>
            <a:r>
              <a:rPr lang="da-DK" sz="2400" dirty="0" err="1" smtClean="0"/>
              <a:t>mandated</a:t>
            </a:r>
            <a:r>
              <a:rPr lang="da-DK" sz="2400" dirty="0" smtClean="0"/>
              <a:t> </a:t>
            </a:r>
            <a:r>
              <a:rPr lang="da-DK" sz="2400" dirty="0" err="1" smtClean="0"/>
              <a:t>areas</a:t>
            </a:r>
            <a:endParaRPr lang="da-DK" sz="2400" dirty="0" smtClean="0"/>
          </a:p>
          <a:p>
            <a:pPr marL="342900" indent="-342900">
              <a:buFont typeface="Arial"/>
              <a:buChar char="•"/>
            </a:pPr>
            <a:endParaRPr lang="da-DK" sz="2400" dirty="0" smtClean="0"/>
          </a:p>
        </p:txBody>
      </p:sp>
      <p:pic>
        <p:nvPicPr>
          <p:cNvPr id="5"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4380367"/>
            <a:ext cx="2891928" cy="2158545"/>
          </a:xfrm>
          <a:prstGeom prst="rect">
            <a:avLst/>
          </a:prstGeom>
        </p:spPr>
      </p:pic>
    </p:spTree>
    <p:extLst>
      <p:ext uri="{BB962C8B-B14F-4D97-AF65-F5344CB8AC3E}">
        <p14:creationId xmlns:p14="http://schemas.microsoft.com/office/powerpoint/2010/main" val="217744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52F36BC99463845A0C9F3C75B45D710" ma:contentTypeVersion="1" ma:contentTypeDescription="Opret et nyt dokument." ma:contentTypeScope="" ma:versionID="cc9776cbac330ad4c6fd77be199fdea6">
  <xsd:schema xmlns:xsd="http://www.w3.org/2001/XMLSchema" xmlns:p="http://schemas.microsoft.com/office/2006/metadata/properties" xmlns:ns1="http://schemas.microsoft.com/sharepoint/v3" targetNamespace="http://schemas.microsoft.com/office/2006/metadata/properties" ma:root="true" ma:fieldsID="7936dd1fe5db3b6ba57b075a970996f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tartdato for planlægning" ma:description="" ma:internalName="PublishingStartDate">
      <xsd:simpleType>
        <xsd:restriction base="dms:Unknown"/>
      </xsd:simpleType>
    </xsd:element>
    <xsd:element name="PublishingExpirationDate" ma:index="9" nillable="true" ma:displayName="Slutdato for planlægning"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ma:readOnly="tru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2D33D84-89D1-4B9C-8688-C7A3F77A7E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AD3C2FC-B899-46C1-B4AE-C1DCCF92A499}">
  <ds:schemaRefs>
    <ds:schemaRef ds:uri="http://schemas.microsoft.com/sharepoint/v3/contenttype/forms"/>
  </ds:schemaRefs>
</ds:datastoreItem>
</file>

<file path=customXml/itemProps3.xml><?xml version="1.0" encoding="utf-8"?>
<ds:datastoreItem xmlns:ds="http://schemas.openxmlformats.org/officeDocument/2006/customXml" ds:itemID="{20C0B57E-AB1C-44A1-8684-DD9C76E1F88C}">
  <ds:schemaRefs>
    <ds:schemaRef ds:uri="http://www.w3.org/XML/1998/namespace"/>
    <ds:schemaRef ds:uri="http://schemas.microsoft.com/office/2006/documentManagement/types"/>
    <ds:schemaRef ds:uri="http://purl.org/dc/elements/1.1/"/>
    <ds:schemaRef ds:uri="http://purl.org/dc/terms/"/>
    <ds:schemaRef ds:uri="http://schemas.openxmlformats.org/package/2006/metadata/core-properties"/>
    <ds:schemaRef ds:uri="http://schemas.microsoft.com/sharepoint/v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13573</TotalTime>
  <Words>1368</Words>
  <Application>Microsoft Office PowerPoint</Application>
  <PresentationFormat>On-screen Show (4:3)</PresentationFormat>
  <Paragraphs>188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Cecilia Decara, Program manager for Education </vt:lpstr>
      <vt:lpstr>UN declaration on human rights education and training article 9 (2011)</vt:lpstr>
      <vt:lpstr>PowerPoint Presentation</vt:lpstr>
      <vt:lpstr>PowerPoint Presentation</vt:lpstr>
      <vt:lpstr>What did we discover about  HRE in schools and teacher’s training?  </vt:lpstr>
      <vt:lpstr>Knowledge &amp; attitudes  </vt:lpstr>
      <vt:lpstr>PowerPoint Presentation</vt:lpstr>
    </vt:vector>
  </TitlesOfParts>
  <Company>DCISM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præsentation fra Institut for menneskerettigheder</dc:title>
  <dc:creator>Ulla Dyrborg</dc:creator>
  <cp:lastModifiedBy>local-PDA465</cp:lastModifiedBy>
  <cp:revision>447</cp:revision>
  <cp:lastPrinted>2016-02-09T14:35:45Z</cp:lastPrinted>
  <dcterms:created xsi:type="dcterms:W3CDTF">2015-12-17T09:20:05Z</dcterms:created>
  <dcterms:modified xsi:type="dcterms:W3CDTF">2016-02-12T07:49:12Z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0x010100352F36BC99463845A0C9F3C75B45D710</vt:lpwstr>
  </property>
  <property fmtid="{D5CDD505-2E9C-101B-9397-08002B2CF9AE}" pid="3" name="ArticulateGUID">
    <vt:lpwstr>726B410E-7FDB-4601-9E88-8A014B19AB8F</vt:lpwstr>
  </property>
  <property fmtid="{D5CDD505-2E9C-101B-9397-08002B2CF9AE}" pid="4" name="ArticulatePath">
    <vt:lpwstr>2015-12-07_PP_Middelburg</vt:lpwstr>
  </property>
</Properties>
</file>