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257" r:id="rId6"/>
    <p:sldId id="259" r:id="rId7"/>
    <p:sldId id="278" r:id="rId8"/>
    <p:sldId id="269" r:id="rId9"/>
    <p:sldId id="275" r:id="rId10"/>
    <p:sldId id="284" r:id="rId11"/>
    <p:sldId id="277" r:id="rId12"/>
    <p:sldId id="276" r:id="rId13"/>
    <p:sldId id="283" r:id="rId14"/>
    <p:sldId id="263" r:id="rId15"/>
    <p:sldId id="285" r:id="rId16"/>
    <p:sldId id="279" r:id="rId17"/>
    <p:sldId id="260" r:id="rId18"/>
    <p:sldId id="273" r:id="rId19"/>
    <p:sldId id="280" r:id="rId20"/>
    <p:sldId id="281" r:id="rId21"/>
    <p:sldId id="274" r:id="rId22"/>
  </p:sldIdLst>
  <p:sldSz cx="9144000" cy="6858000" type="screen4x3"/>
  <p:notesSz cx="6748463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2037" autoAdjust="0"/>
  </p:normalViewPr>
  <p:slideViewPr>
    <p:cSldViewPr>
      <p:cViewPr>
        <p:scale>
          <a:sx n="37" d="100"/>
          <a:sy n="37" d="100"/>
        </p:scale>
        <p:origin x="-11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4334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2567" y="0"/>
            <a:ext cx="2924334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C944-11AD-45AE-924C-1C74831872C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6587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47" y="4755803"/>
            <a:ext cx="539877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4334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2567" y="9386364"/>
            <a:ext cx="2924334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57C9-FD71-4051-B905-DEE911BD9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1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7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tr-TR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57C9-FD71-4051-B905-DEE911BD9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62400" y="0"/>
            <a:ext cx="51816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2400" y="2286000"/>
            <a:ext cx="51816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9321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8120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603500"/>
            <a:ext cx="47625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98120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98120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6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86200" y="0"/>
            <a:ext cx="5257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587500"/>
            <a:ext cx="4864100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8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38862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38862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4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0" y="1409700"/>
            <a:ext cx="84836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419100"/>
            <a:ext cx="66802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363607"/>
            <a:ext cx="47625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38862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38862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8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1000"/>
            <a:ext cx="5257800" cy="685800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257800" y="0"/>
            <a:ext cx="38862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67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78F80-A27E-4AA7-8D7A-2ED6D37E4E50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4/26/2016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F209A-5EAB-4CE7-AB15-C0D8BE679B86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4/26/2016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4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178300" y="228600"/>
            <a:ext cx="4584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241800" y="1600200"/>
            <a:ext cx="4524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6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8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0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9.jpg"/><Relationship Id="rId5" Type="http://schemas.openxmlformats.org/officeDocument/2006/relationships/image" Target="../media/image25.jpeg"/><Relationship Id="rId10" Type="http://schemas.openxmlformats.org/officeDocument/2006/relationships/image" Target="../media/image5.jpg"/><Relationship Id="rId4" Type="http://schemas.openxmlformats.org/officeDocument/2006/relationships/image" Target="../media/image24.jpeg"/><Relationship Id="rId9" Type="http://schemas.openxmlformats.org/officeDocument/2006/relationships/image" Target="../media/image8.jpg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UN Women in Europe and Central Asia</a:t>
            </a:r>
            <a:endParaRPr lang="en-US" dirty="0"/>
          </a:p>
        </p:txBody>
      </p:sp>
      <p:pic>
        <p:nvPicPr>
          <p:cNvPr id="38914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0000"/>
          <a:stretch/>
        </p:blipFill>
        <p:spPr>
          <a:xfrm>
            <a:off x="1981200" y="0"/>
            <a:ext cx="1905000" cy="2209800"/>
          </a:xfrm>
        </p:spPr>
      </p:pic>
      <p:pic>
        <p:nvPicPr>
          <p:cNvPr id="38915" name="Picture Placehold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31946"/>
          <a:stretch/>
        </p:blipFill>
        <p:spPr>
          <a:xfrm>
            <a:off x="1981199" y="2303060"/>
            <a:ext cx="1905001" cy="2192740"/>
          </a:xfrm>
        </p:spPr>
      </p:pic>
      <p:pic>
        <p:nvPicPr>
          <p:cNvPr id="38916" name="Picture Placeholder 1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r="32221"/>
          <a:stretch/>
        </p:blipFill>
        <p:spPr>
          <a:xfrm>
            <a:off x="1981200" y="4589060"/>
            <a:ext cx="1905001" cy="2268940"/>
          </a:xfrm>
        </p:spPr>
      </p:pic>
      <p:pic>
        <p:nvPicPr>
          <p:cNvPr id="38917" name="Picture Placeholder 8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9334"/>
          <a:stretch/>
        </p:blipFill>
        <p:spPr>
          <a:xfrm>
            <a:off x="0" y="0"/>
            <a:ext cx="1905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8" name="Picture Placeholder 10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32389"/>
          <a:stretch/>
        </p:blipFill>
        <p:spPr>
          <a:xfrm>
            <a:off x="-1" y="2286000"/>
            <a:ext cx="1905001" cy="2209800"/>
          </a:xfrm>
        </p:spPr>
      </p:pic>
      <p:pic>
        <p:nvPicPr>
          <p:cNvPr id="38919" name="Picture Placeholder 12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/>
        </p:blipFill>
        <p:spPr>
          <a:xfrm>
            <a:off x="0" y="4572000"/>
            <a:ext cx="1905000" cy="2286000"/>
          </a:xfrm>
        </p:spPr>
      </p:pic>
      <p:sp>
        <p:nvSpPr>
          <p:cNvPr id="3" name="Rectangle 2"/>
          <p:cNvSpPr/>
          <p:nvPr/>
        </p:nvSpPr>
        <p:spPr>
          <a:xfrm>
            <a:off x="4123765" y="5105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Ingibjorg Gisladottir </a:t>
            </a:r>
          </a:p>
          <a:p>
            <a:pPr algn="ctr"/>
            <a:r>
              <a:rPr lang="en-US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Regional Director</a:t>
            </a:r>
            <a:r>
              <a:rPr lang="tr-TR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 for</a:t>
            </a:r>
          </a:p>
          <a:p>
            <a:pPr algn="ctr"/>
            <a:r>
              <a:rPr lang="tr-TR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Europe and Central Asia</a:t>
            </a:r>
            <a:r>
              <a:rPr lang="en-US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tr-TR" altLang="es-E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April</a:t>
            </a:r>
            <a:r>
              <a:rPr lang="es-ES" altLang="es-E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2016</a:t>
            </a:r>
            <a:endParaRPr lang="en-US" altLang="es-E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a typeface="ＭＳ Ｐゴシック" pitchFamily="34" charset="-128"/>
              </a:rPr>
              <a:t>Emerging Priority: Refugees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1291" y="1016000"/>
            <a:ext cx="9182417" cy="2755823"/>
          </a:xfrm>
        </p:spPr>
        <p:txBody>
          <a:bodyPr/>
          <a:lstStyle/>
          <a:p>
            <a:pPr lvl="1" indent="0">
              <a:buClr>
                <a:srgbClr val="0070C0"/>
              </a:buClr>
              <a:buNone/>
            </a:pPr>
            <a:r>
              <a:rPr lang="en-CA" b="1" u="sng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OUR C</a:t>
            </a:r>
            <a:r>
              <a:rPr lang="tr-TR" b="1" u="sng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ONC</a:t>
            </a:r>
            <a:r>
              <a:rPr lang="en-CA" b="1" u="sng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ERNS</a:t>
            </a: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Women and girls are not getting appropriate gender sensitive services and support – e.g. to address sexual and gender based violence and in support of pregnant women </a:t>
            </a: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First responders don’t have the capacities to identify women’s vulnerabilities and respond to them </a:t>
            </a: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Family reunification is increasingly limiting – having devastating effects on women who have been left behind</a:t>
            </a: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Women discouraged from making individual asylum applications - don’t have access to female interpreters and childcare during review of their applications</a:t>
            </a:r>
          </a:p>
          <a:p>
            <a:pPr lvl="1" indent="0">
              <a:buClr>
                <a:srgbClr val="0070C0"/>
              </a:buClr>
              <a:buNone/>
            </a:pPr>
            <a:r>
              <a:rPr lang="en-CA" b="1" dirty="0" smtClean="0">
                <a:solidFill>
                  <a:srgbClr val="0070C0"/>
                </a:solidFill>
                <a:ea typeface="ＭＳ Ｐゴシック" pitchFamily="34" charset="-128"/>
              </a:rPr>
              <a:t>MORE GENDER SENSITIVE ASYLUM AND AID POLICIES ARE NEEDED</a:t>
            </a:r>
          </a:p>
          <a:p>
            <a:pPr lvl="1" indent="0">
              <a:buClr>
                <a:srgbClr val="0070C0"/>
              </a:buClr>
              <a:buNone/>
            </a:pPr>
            <a:endParaRPr lang="en-CA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 indent="0">
              <a:buClr>
                <a:srgbClr val="0070C0"/>
              </a:buClr>
              <a:buNone/>
            </a:pPr>
            <a:endParaRPr lang="en-CA" dirty="0" smtClean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 indent="0">
              <a:buClr>
                <a:srgbClr val="0070C0"/>
              </a:buClr>
              <a:buNone/>
            </a:pPr>
            <a:endParaRPr lang="en-CA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 indent="0">
              <a:buClr>
                <a:srgbClr val="0070C0"/>
              </a:buClr>
              <a:buNone/>
            </a:pPr>
            <a:endParaRPr lang="en-CA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 indent="0">
              <a:buClr>
                <a:srgbClr val="0070C0"/>
              </a:buClr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1" indent="0">
              <a:buClr>
                <a:srgbClr val="0070C0"/>
              </a:buClr>
              <a:buNone/>
            </a:pPr>
            <a:r>
              <a:rPr lang="tr-TR" b="1" u="sng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WHAT WE HAVE DONE</a:t>
            </a:r>
            <a:endParaRPr lang="en-CA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Gender assesment of the refugee and migrant crisis in FYR Macedonia and Serbia</a:t>
            </a:r>
            <a:endParaRPr lang="en-CA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Distribution of non-food items (hats, scarfs, shirts, socks, shoes etc.) in collaboration with Oxfam. </a:t>
            </a:r>
            <a:endParaRPr lang="tr-TR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Identifying gaps in response to women and girl refugees in </a:t>
            </a: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Turkey</a:t>
            </a:r>
            <a:endParaRPr lang="en-US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Strategy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meeting of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CSOs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working with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</a:rPr>
              <a:t>Women on the Move,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fleeing conflict in Syria and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Iraq 16-18 May</a:t>
            </a:r>
            <a:endParaRPr lang="tr-TR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a typeface="ＭＳ Ｐゴシック" pitchFamily="34" charset="-128"/>
              </a:rPr>
              <a:t>Emerging Priority: Refugees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22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a typeface="ＭＳ Ｐゴシック" pitchFamily="34" charset="-128"/>
              </a:rPr>
              <a:t>UN Women and </a:t>
            </a:r>
            <a:r>
              <a:rPr lang="en-US" sz="3600" b="1" dirty="0" err="1" smtClean="0">
                <a:ea typeface="ＭＳ Ｐゴシック" pitchFamily="34" charset="-128"/>
              </a:rPr>
              <a:t>CoE</a:t>
            </a:r>
            <a:r>
              <a:rPr lang="en-US" sz="3600" b="1" dirty="0" smtClean="0">
                <a:ea typeface="ＭＳ Ｐゴシック" pitchFamily="34" charset="-128"/>
              </a:rPr>
              <a:t> cooperation</a:t>
            </a:r>
            <a:r>
              <a:rPr lang="tr-TR" sz="3600" b="1" dirty="0" smtClean="0">
                <a:ea typeface="ＭＳ Ｐゴシック" pitchFamily="34" charset="-128"/>
              </a:rPr>
              <a:t>:</a:t>
            </a:r>
            <a:endParaRPr lang="en-US" sz="3600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143000"/>
            <a:ext cx="8313757" cy="3848100"/>
          </a:xfrm>
        </p:spPr>
        <p:txBody>
          <a:bodyPr/>
          <a:lstStyle/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Map availability and accessiblity of support services for women &amp; girls subjected to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GBV</a:t>
            </a: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 in 5 CoE member states (Albania, BiH, FYR Macedonia, Georgia, Turkey)</a:t>
            </a: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2 more studies, supported by the Regional Office, are currently finalized in Serbia and Montenegro and CoE is initiating a similar study in Kosovo. </a:t>
            </a:r>
            <a:endParaRPr lang="tr-TR" b="1" dirty="0" smtClean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5715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A proposal is being finalized on a multi-country project which would repeat the study in 7 countries to see if there’s been any progress after the baseline study. </a:t>
            </a:r>
          </a:p>
          <a:p>
            <a:pPr lvl="1" indent="0">
              <a:buClr>
                <a:srgbClr val="0070C0"/>
              </a:buClr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9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10058400" cy="596900"/>
          </a:xfrm>
        </p:spPr>
        <p:txBody>
          <a:bodyPr/>
          <a:lstStyle/>
          <a:p>
            <a:r>
              <a:rPr lang="tr-TR" sz="3400" b="1" dirty="0" smtClean="0">
                <a:ea typeface="ＭＳ Ｐゴシック" pitchFamily="34" charset="-128"/>
              </a:rPr>
              <a:t>UN WOMEN–EU: Partners for Progress</a:t>
            </a:r>
            <a:endParaRPr lang="en-US" sz="3400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700" y="1409700"/>
            <a:ext cx="8483600" cy="5143500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MULTI-COUNTRY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Programme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: Ending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violence against women in the Western Balkan Countries and Turkey INSTRUMENT FOR PRE-ACCESSION ASSISTANCE (IPA II)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2016-2019</a:t>
            </a:r>
            <a:endParaRPr lang="tr-TR" b="1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/>
            <a:endParaRPr lang="tr-TR" b="1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de-DE" b="1" dirty="0" smtClean="0">
                <a:solidFill>
                  <a:schemeClr val="accent5">
                    <a:lumMod val="10000"/>
                  </a:schemeClr>
                </a:solidFill>
              </a:rPr>
              <a:t>Implementing </a:t>
            </a:r>
            <a:r>
              <a:rPr lang="de-DE" b="1" dirty="0">
                <a:solidFill>
                  <a:schemeClr val="accent5">
                    <a:lumMod val="10000"/>
                  </a:schemeClr>
                </a:solidFill>
              </a:rPr>
              <a:t>Norms, Changing Minds: </a:t>
            </a:r>
            <a:r>
              <a:rPr lang="de-DE" dirty="0">
                <a:solidFill>
                  <a:schemeClr val="accent5">
                    <a:lumMod val="10000"/>
                  </a:schemeClr>
                </a:solidFill>
              </a:rPr>
              <a:t>A regional intervention in Turkey and six Western Balkan countries on women's human rights and ending violence against women, targeting the most disadvantaged groups of women and addressing harmful gender stereotypes. </a:t>
            </a:r>
            <a:endParaRPr lang="tr-TR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tr-TR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r>
              <a:rPr lang="tr-TR" sz="2000" u="sng" dirty="0">
                <a:solidFill>
                  <a:schemeClr val="accent5">
                    <a:lumMod val="10000"/>
                  </a:schemeClr>
                </a:solidFill>
              </a:rPr>
              <a:t>Participating countries: </a:t>
            </a:r>
            <a:r>
              <a:rPr lang="tr-TR" sz="2000" dirty="0">
                <a:solidFill>
                  <a:schemeClr val="accent5">
                    <a:lumMod val="10000"/>
                  </a:schemeClr>
                </a:solidFill>
              </a:rPr>
              <a:t>Albania, Bosnia and Herzegonica, Kosovo, FYR Macedonia, Montenegro, Serbia and Turkey</a:t>
            </a:r>
            <a:endParaRPr lang="tr-TR" sz="20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000500" y="377567"/>
            <a:ext cx="4762500" cy="708025"/>
          </a:xfrm>
        </p:spPr>
        <p:txBody>
          <a:bodyPr>
            <a:normAutofit/>
          </a:bodyPr>
          <a:lstStyle/>
          <a:p>
            <a:r>
              <a:rPr lang="tr-TR" sz="3300" b="1" dirty="0" smtClean="0">
                <a:ea typeface="ＭＳ Ｐゴシック" pitchFamily="34" charset="-128"/>
              </a:rPr>
              <a:t>CoE as a Partner for Progress</a:t>
            </a:r>
            <a:endParaRPr lang="en-US" sz="3300" b="1" dirty="0" smtClean="0">
              <a:ea typeface="ＭＳ Ｐゴシック" pitchFamily="34" charset="-128"/>
            </a:endParaRPr>
          </a:p>
        </p:txBody>
      </p:sp>
      <p:sp>
        <p:nvSpPr>
          <p:cNvPr id="522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67200" y="1219200"/>
            <a:ext cx="4724400" cy="458368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New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programme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= new opportunity for collaboration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Focusing on p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reventing and combating violence against women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 and c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ombating gender stereotypes and sexism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Narrowing the gap between standards and their implementation:</a:t>
            </a: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Engaging in regional dialogue and knowledge-sharing on Istanbul Convention and CEDAW</a:t>
            </a: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Regional expert working group on the inter-sectionality of inequalites and discrimination</a:t>
            </a:r>
          </a:p>
        </p:txBody>
      </p:sp>
      <p:pic>
        <p:nvPicPr>
          <p:cNvPr id="52227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38"/>
            <a:ext cx="3886200" cy="2592824"/>
          </a:xfrm>
        </p:spPr>
      </p:pic>
      <p:pic>
        <p:nvPicPr>
          <p:cNvPr id="52228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038"/>
            <a:ext cx="3886200" cy="2592824"/>
          </a:xfrm>
        </p:spPr>
      </p:pic>
      <p:grpSp>
        <p:nvGrpSpPr>
          <p:cNvPr id="52229" name="Group 12"/>
          <p:cNvGrpSpPr>
            <a:grpSpLocks/>
          </p:cNvGrpSpPr>
          <p:nvPr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2231" name="Picture 4" descr="UN_Women_English_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592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000500" y="377567"/>
            <a:ext cx="4762500" cy="708025"/>
          </a:xfrm>
        </p:spPr>
        <p:txBody>
          <a:bodyPr>
            <a:normAutofit/>
          </a:bodyPr>
          <a:lstStyle/>
          <a:p>
            <a:r>
              <a:rPr lang="tr-TR" sz="3300" b="1" dirty="0" smtClean="0">
                <a:ea typeface="ＭＳ Ｐゴシック" pitchFamily="34" charset="-128"/>
              </a:rPr>
              <a:t>CoE as a Partner for Progress</a:t>
            </a:r>
            <a:endParaRPr lang="en-US" sz="3300" b="1" dirty="0" smtClean="0">
              <a:ea typeface="ＭＳ Ｐゴシック" pitchFamily="34" charset="-128"/>
            </a:endParaRPr>
          </a:p>
        </p:txBody>
      </p:sp>
      <p:sp>
        <p:nvSpPr>
          <p:cNvPr id="522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67200" y="1981200"/>
            <a:ext cx="4724400" cy="382168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Promoting favourable social norms and attitudes to promote gender equality and prevent discrimination of and violence against women: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SzPct val="100000"/>
            </a:pPr>
            <a:endParaRPr lang="tr-TR" sz="800" b="1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HeForShe Campaign</a:t>
            </a: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UNiTE Campaign</a:t>
            </a:r>
          </a:p>
        </p:txBody>
      </p:sp>
      <p:pic>
        <p:nvPicPr>
          <p:cNvPr id="52227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38"/>
            <a:ext cx="3886200" cy="2592824"/>
          </a:xfrm>
        </p:spPr>
      </p:pic>
      <p:grpSp>
        <p:nvGrpSpPr>
          <p:cNvPr id="52229" name="Group 12"/>
          <p:cNvGrpSpPr>
            <a:grpSpLocks/>
          </p:cNvGrpSpPr>
          <p:nvPr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2231" name="Picture 4" descr="UN_Women_English_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592"/>
            <a:ext cx="38862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38"/>
            <a:ext cx="3874036" cy="2604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2413" r="-7265" b="-2413"/>
          <a:stretch/>
        </p:blipFill>
        <p:spPr>
          <a:xfrm>
            <a:off x="-16615" y="3733800"/>
            <a:ext cx="4234415" cy="26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000500" y="377567"/>
            <a:ext cx="4762500" cy="708025"/>
          </a:xfrm>
        </p:spPr>
        <p:txBody>
          <a:bodyPr>
            <a:normAutofit/>
          </a:bodyPr>
          <a:lstStyle/>
          <a:p>
            <a:r>
              <a:rPr lang="tr-TR" sz="3300" b="1" dirty="0" smtClean="0">
                <a:ea typeface="ＭＳ Ｐゴシック" pitchFamily="34" charset="-128"/>
              </a:rPr>
              <a:t>CoE as a Partner for Progress</a:t>
            </a:r>
            <a:endParaRPr lang="en-US" sz="3300" b="1" dirty="0" smtClean="0">
              <a:ea typeface="ＭＳ Ｐゴシック" pitchFamily="34" charset="-128"/>
            </a:endParaRPr>
          </a:p>
        </p:txBody>
      </p:sp>
      <p:sp>
        <p:nvSpPr>
          <p:cNvPr id="522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67200" y="1981200"/>
            <a:ext cx="4724400" cy="382168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Empowering women &amp; girls that experienced discrimination or violence to advocate for and use available, accessible and quality services: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SzPct val="100000"/>
            </a:pPr>
            <a:endParaRPr lang="tr-TR" sz="800" b="1" dirty="0" smtClean="0">
              <a:solidFill>
                <a:schemeClr val="accent3">
                  <a:lumMod val="75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Engaging in evidence-based regional advocacy initiatives as follow-up to the multi-country study</a:t>
            </a:r>
          </a:p>
          <a:p>
            <a:pPr lvl="3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Finalization of a framework to measure women’s access to justice</a:t>
            </a:r>
          </a:p>
        </p:txBody>
      </p:sp>
      <p:pic>
        <p:nvPicPr>
          <p:cNvPr id="52227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38"/>
            <a:ext cx="3886200" cy="2592824"/>
          </a:xfrm>
        </p:spPr>
      </p:pic>
      <p:grpSp>
        <p:nvGrpSpPr>
          <p:cNvPr id="52229" name="Group 12"/>
          <p:cNvGrpSpPr>
            <a:grpSpLocks/>
          </p:cNvGrpSpPr>
          <p:nvPr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2231" name="Picture 4" descr="UN_Women_English_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592"/>
            <a:ext cx="38862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38"/>
            <a:ext cx="3874036" cy="2604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2413" r="-7265" b="-2413"/>
          <a:stretch/>
        </p:blipFill>
        <p:spPr>
          <a:xfrm>
            <a:off x="-16615" y="3733800"/>
            <a:ext cx="4234415" cy="264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98"/>
            <a:ext cx="3886200" cy="259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" y="3732530"/>
            <a:ext cx="3911332" cy="26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90800"/>
            <a:ext cx="4762500" cy="170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smtClean="0"/>
              <a:t>Thank You</a:t>
            </a:r>
            <a:endParaRPr lang="en-US" dirty="0"/>
          </a:p>
        </p:txBody>
      </p:sp>
      <p:pic>
        <p:nvPicPr>
          <p:cNvPr id="47106" name="Picture Placeholder 9" descr="crowd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r="17673"/>
          <a:stretch>
            <a:fillRect/>
          </a:stretch>
        </p:blipFill>
        <p:spPr/>
      </p:pic>
      <p:pic>
        <p:nvPicPr>
          <p:cNvPr id="47107" name="Picture Placeholder 11" descr="bachelet-speaking.jp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9" t="339" r="1270" b="40878"/>
          <a:stretch>
            <a:fillRect/>
          </a:stretch>
        </p:blipFill>
        <p:spPr/>
      </p:pic>
      <p:pic>
        <p:nvPicPr>
          <p:cNvPr id="47108" name="Picture Placeholder 13" descr="womaningroup.jpg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22166"/>
          <a:stretch>
            <a:fillRect/>
          </a:stretch>
        </p:blipFill>
        <p:spPr/>
      </p:pic>
      <p:pic>
        <p:nvPicPr>
          <p:cNvPr id="47109" name="Picture Placeholder 8" descr="speaker.jpg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33549"/>
          <a:stretch>
            <a:fillRect/>
          </a:stretch>
        </p:blipFill>
        <p:spPr/>
      </p:pic>
      <p:pic>
        <p:nvPicPr>
          <p:cNvPr id="47110" name="Picture Placeholder 10" descr="contest.jpg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21294"/>
          <a:stretch>
            <a:fillRect/>
          </a:stretch>
        </p:blipFill>
        <p:spPr/>
      </p:pic>
      <p:pic>
        <p:nvPicPr>
          <p:cNvPr id="47111" name="Picture Placeholder 12" descr="cadets.jpg"/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r="22333"/>
          <a:stretch>
            <a:fillRect/>
          </a:stretch>
        </p:blipFill>
        <p:spPr/>
      </p:pic>
      <p:pic>
        <p:nvPicPr>
          <p:cNvPr id="9" name="Picture Placeholder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9334"/>
          <a:stretch/>
        </p:blipFill>
        <p:spPr bwMode="auto">
          <a:xfrm>
            <a:off x="0" y="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0000"/>
          <a:stretch/>
        </p:blipFill>
        <p:spPr bwMode="auto">
          <a:xfrm>
            <a:off x="1981200" y="0"/>
            <a:ext cx="190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32389"/>
          <a:stretch/>
        </p:blipFill>
        <p:spPr bwMode="auto">
          <a:xfrm>
            <a:off x="-1" y="2286000"/>
            <a:ext cx="19050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31946"/>
          <a:stretch/>
        </p:blipFill>
        <p:spPr bwMode="auto">
          <a:xfrm>
            <a:off x="1981199" y="2303060"/>
            <a:ext cx="1905001" cy="219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/>
        </p:blipFill>
        <p:spPr bwMode="auto">
          <a:xfrm>
            <a:off x="0" y="45720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Placeholder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r="32221"/>
          <a:stretch/>
        </p:blipFill>
        <p:spPr bwMode="auto">
          <a:xfrm>
            <a:off x="1981200" y="4589060"/>
            <a:ext cx="1905001" cy="226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49387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Ingibjorg Gisladottir </a:t>
            </a:r>
          </a:p>
          <a:p>
            <a:pPr algn="ctr"/>
            <a:r>
              <a:rPr lang="en-US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Regional Director</a:t>
            </a:r>
            <a:r>
              <a:rPr lang="tr-TR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 for</a:t>
            </a:r>
          </a:p>
          <a:p>
            <a:pPr algn="ctr"/>
            <a:r>
              <a:rPr lang="tr-TR" alt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Europe and Central Asia</a:t>
            </a:r>
            <a:r>
              <a:rPr lang="en-US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tr-TR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April</a:t>
            </a:r>
            <a:r>
              <a:rPr lang="es-ES" altLang="es-ES" sz="2400" dirty="0">
                <a:solidFill>
                  <a:srgbClr val="FFFFFF"/>
                </a:solidFill>
                <a:latin typeface="Calibri" panose="020F0502020204030204" pitchFamily="34" charset="0"/>
              </a:rPr>
              <a:t> 2016</a:t>
            </a:r>
            <a:endParaRPr lang="en-US" altLang="es-E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a typeface="ＭＳ Ｐゴシック" pitchFamily="34" charset="-128"/>
              </a:rPr>
              <a:t>Our </a:t>
            </a:r>
            <a:r>
              <a:rPr lang="en-US" b="1" dirty="0" smtClean="0">
                <a:ea typeface="ＭＳ Ｐゴシック" pitchFamily="34" charset="-128"/>
              </a:rPr>
              <a:t>Unique </a:t>
            </a:r>
            <a:r>
              <a:rPr lang="tr-TR" b="1" dirty="0" smtClean="0">
                <a:ea typeface="ＭＳ Ｐゴシック" pitchFamily="34" charset="-128"/>
              </a:rPr>
              <a:t>Mandate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0400" y="1143000"/>
            <a:ext cx="8483600" cy="5219700"/>
          </a:xfrm>
        </p:spPr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457200" indent="-457200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Lead agency on Gender Equality and Women’s Empowerment</a:t>
            </a:r>
            <a:endParaRPr lang="en-US" sz="2800" dirty="0" smtClean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 </a:t>
            </a: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Work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ing</a:t>
            </a:r>
            <a:r>
              <a:rPr lang="tr-TR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across the three pillars of the UN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1092200" lvl="3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Political</a:t>
            </a:r>
            <a:endParaRPr lang="tr-TR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1092200" lvl="3" indent="-342900"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Development</a:t>
            </a:r>
            <a:endParaRPr lang="en-US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marL="1092200" lvl="3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</a:rPr>
              <a:t>Humanitarian</a:t>
            </a:r>
            <a:endParaRPr lang="en-US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 </a:t>
            </a: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Key </a:t>
            </a:r>
            <a:r>
              <a:rPr lang="tr-TR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coordination role 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in the UN system</a:t>
            </a:r>
            <a:endParaRPr lang="tr-TR" sz="2800" b="1" dirty="0">
              <a:solidFill>
                <a:schemeClr val="accent5">
                  <a:lumMod val="1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Support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ing</a:t>
            </a:r>
            <a:r>
              <a:rPr lang="tr-TR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 normative and policy frameworks</a:t>
            </a:r>
          </a:p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a typeface="ＭＳ Ｐゴシック" pitchFamily="34" charset="-128"/>
              </a:rPr>
              <a:t>UN Women in the World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649730" y="38480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205689" y="40386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610600" y="4114801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198998" y="51054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772400" y="54102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9031078" y="50291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992978" y="5486401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124200" y="46482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338723" y="4826305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86380" y="49148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376823" y="513891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343465" y="4432605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334000" y="5503844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943600" y="4948408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019799" y="5177010"/>
            <a:ext cx="76199" cy="7620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359944" y="5177010"/>
            <a:ext cx="76201" cy="8079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820"/>
          <a:stretch/>
        </p:blipFill>
        <p:spPr>
          <a:xfrm>
            <a:off x="-1" y="1343025"/>
            <a:ext cx="9169497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9" b="12488"/>
          <a:stretch/>
        </p:blipFill>
        <p:spPr>
          <a:xfrm>
            <a:off x="6927" y="-13855"/>
            <a:ext cx="3879273" cy="2528455"/>
          </a:xfrm>
          <a:effectLst>
            <a:outerShdw blurRad="50800" dist="38100" algn="l" rotWithShape="0">
              <a:srgbClr val="000000">
                <a:alpha val="39999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867400" cy="596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dirty="0" smtClean="0"/>
              <a:t>  </a:t>
            </a:r>
            <a:r>
              <a:rPr lang="tr-TR" sz="2900" b="1" dirty="0" smtClean="0"/>
              <a:t>Europe &amp; Central Asia Regional Office</a:t>
            </a:r>
            <a:endParaRPr lang="en-US" sz="29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67200" y="1752600"/>
            <a:ext cx="4724400" cy="4394200"/>
          </a:xfrm>
        </p:spPr>
        <p:txBody>
          <a:bodyPr/>
          <a:lstStyle/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Established in Istanbul in January 2014</a:t>
            </a: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Transitioned from 2 sub-regional offices: in Kazakhstan and Slovakia</a:t>
            </a: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Support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ing</a:t>
            </a:r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 1</a:t>
            </a:r>
            <a:r>
              <a:rPr lang="tr-TR" dirty="0">
                <a:solidFill>
                  <a:schemeClr val="accent5">
                    <a:lumMod val="10000"/>
                  </a:schemeClr>
                </a:solidFill>
              </a:rPr>
              <a:t>4</a:t>
            </a:r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 countries in the region 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UNW in the region: 1 multi-country office,  5 country offices and 5 programme offices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6927" y="2486025"/>
            <a:ext cx="3886200" cy="2362200"/>
          </a:xfrm>
          <a:effectLst>
            <a:outerShdw blurRad="50800" dist="38100" algn="l" rotWithShape="0">
              <a:srgbClr val="000000">
                <a:alpha val="39999"/>
              </a:srgbClr>
            </a:outerShdw>
          </a:effectLst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14706"/>
          <a:stretch/>
        </p:blipFill>
        <p:spPr>
          <a:xfrm>
            <a:off x="0" y="4876800"/>
            <a:ext cx="3886200" cy="1981200"/>
          </a:xfrm>
          <a:effectLst>
            <a:outerShdw blurRad="50800" dist="38100" algn="l" rotWithShape="0">
              <a:srgbClr val="000000">
                <a:alpha val="39999"/>
              </a:srgbClr>
            </a:outerShdw>
          </a:effectLst>
        </p:spPr>
      </p:pic>
      <p:grpSp>
        <p:nvGrpSpPr>
          <p:cNvPr id="51206" name="Group 12"/>
          <p:cNvGrpSpPr>
            <a:grpSpLocks/>
          </p:cNvGrpSpPr>
          <p:nvPr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1208" name="Picture 4" descr="UN_Women_English_Whi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133600" y="419100"/>
            <a:ext cx="6858000" cy="596900"/>
          </a:xfrm>
        </p:spPr>
        <p:txBody>
          <a:bodyPr/>
          <a:lstStyle/>
          <a:p>
            <a:r>
              <a:rPr lang="tr-TR" b="1" dirty="0" smtClean="0">
                <a:ea typeface="ＭＳ Ｐゴシック" pitchFamily="34" charset="-128"/>
              </a:rPr>
              <a:t>Europe and Central Asia Region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649730" y="38480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205689" y="40386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610600" y="4114801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198998" y="51054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772400" y="54102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9031078" y="50291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992978" y="5486401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124200" y="464820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338723" y="4826305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86380" y="4914899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376823" y="5138910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343465" y="4432605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334000" y="5503844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943600" y="4948408"/>
            <a:ext cx="76199" cy="7620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019799" y="5177010"/>
            <a:ext cx="76199" cy="7620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359944" y="5177010"/>
            <a:ext cx="76201" cy="8079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91440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9" y="1828800"/>
            <a:ext cx="2106821" cy="1754326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Programme presence is supported in Kosovo, fYR Macedonia, Serbia, Turkey and Ukraine 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00" y="1447800"/>
            <a:ext cx="4152900" cy="92333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5">
                    <a:lumMod val="10000"/>
                  </a:schemeClr>
                </a:solidFill>
              </a:rPr>
              <a:t>Multi-countrty office in Kazakhstan covering Kazakhstan, Turkmenistan and Tajikistan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UN Women Impact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1215456"/>
            <a:ext cx="8483600" cy="5219700"/>
          </a:xfrm>
        </p:spPr>
        <p:txBody>
          <a:bodyPr/>
          <a:lstStyle/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430390" y="1412253"/>
            <a:ext cx="3294010" cy="1931146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Governance and national planning 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reflect gender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equality commitments and priorities</a:t>
            </a:r>
            <a:endParaRPr lang="nl-NL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526394" y="3048392"/>
            <a:ext cx="2840913" cy="1226468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Women and girls live a life free from violence 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477898" y="2667000"/>
            <a:ext cx="2465702" cy="2054225"/>
          </a:xfrm>
          <a:prstGeom prst="ellipse">
            <a:avLst/>
          </a:prstGeom>
          <a:solidFill>
            <a:schemeClr val="tx1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Strategic Plan on GE/WE</a:t>
            </a:r>
            <a:endParaRPr lang="tr-TR" sz="2400" b="1" dirty="0" smtClean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8" name="CuadroTexto 11"/>
          <p:cNvSpPr txBox="1">
            <a:spLocks noChangeArrowheads="1"/>
          </p:cNvSpPr>
          <p:nvPr/>
        </p:nvSpPr>
        <p:spPr bwMode="auto">
          <a:xfrm>
            <a:off x="638175" y="6202363"/>
            <a:ext cx="841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579673" y="1684732"/>
            <a:ext cx="3163341" cy="1591868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Women </a:t>
            </a: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l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ead and </a:t>
            </a: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p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articipate in </a:t>
            </a: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ecision</a:t>
            </a:r>
            <a:r>
              <a:rPr lang="tr-TR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-</a:t>
            </a: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m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aking at all levels.  </a:t>
            </a:r>
            <a:endParaRPr lang="nl-NL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en-GB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356838" y="3886200"/>
            <a:ext cx="2186962" cy="2286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Women are </a:t>
            </a:r>
            <a:r>
              <a:rPr lang="tr-TR" b="1" dirty="0" smtClean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conomically </a:t>
            </a:r>
            <a:r>
              <a:rPr lang="tr-TR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mpowered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benefit </a:t>
            </a:r>
            <a:r>
              <a:rPr lang="en-US" b="1" dirty="0">
                <a:solidFill>
                  <a:srgbClr val="002060"/>
                </a:solidFill>
              </a:rPr>
              <a:t>from </a:t>
            </a:r>
            <a:r>
              <a:rPr lang="en-US" b="1" dirty="0" smtClean="0">
                <a:solidFill>
                  <a:srgbClr val="002060"/>
                </a:solidFill>
              </a:rPr>
              <a:t>development </a:t>
            </a:r>
            <a:endParaRPr lang="nl-NL" b="1" dirty="0">
              <a:solidFill>
                <a:srgbClr val="002060"/>
              </a:solidFill>
              <a:ea typeface="ＭＳ Ｐゴシック" pitchFamily="1" charset="-128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104132" y="4267200"/>
            <a:ext cx="2763268" cy="2305050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Peace and security and humanitarian action are shaped by 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women</a:t>
            </a:r>
            <a:r>
              <a:rPr lang="tr-TR" b="1" dirty="0" smtClean="0">
                <a:solidFill>
                  <a:schemeClr val="accent5">
                    <a:lumMod val="10000"/>
                  </a:schemeClr>
                </a:solidFill>
              </a:rPr>
              <a:t>’s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leadership and participation</a:t>
            </a:r>
            <a:endParaRPr lang="nl-NL" b="1" dirty="0">
              <a:solidFill>
                <a:schemeClr val="accent5">
                  <a:lumMod val="1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884238" y="2971800"/>
            <a:ext cx="2773362" cy="2634857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sz="1600" b="1" dirty="0">
                <a:solidFill>
                  <a:schemeClr val="accent5">
                    <a:lumMod val="10000"/>
                  </a:schemeClr>
                </a:solidFill>
              </a:rPr>
              <a:t>G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lobal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norms, policies and standards on </a:t>
            </a:r>
            <a:r>
              <a:rPr lang="tr-TR" sz="1600" b="1" dirty="0" smtClean="0">
                <a:solidFill>
                  <a:schemeClr val="accent5">
                    <a:lumMod val="10000"/>
                  </a:schemeClr>
                </a:solidFill>
              </a:rPr>
              <a:t>GE&amp;WE are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in place and 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applied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through action by Governments and other 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stakeholders</a:t>
            </a:r>
            <a:endParaRPr lang="nl-NL" sz="16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a typeface="ＭＳ Ｐゴシック" pitchFamily="34" charset="-128"/>
              </a:rPr>
              <a:t>CoE Gender Equality Strategy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0400" y="1143000"/>
            <a:ext cx="8483600" cy="5219700"/>
          </a:xfrm>
        </p:spPr>
        <p:txBody>
          <a:bodyPr/>
          <a:lstStyle/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571500" lvl="1" indent="-342900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SzPct val="100000"/>
              <a:buFontTx/>
              <a:buChar char="•"/>
            </a:pP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011238" y="3273426"/>
            <a:ext cx="2814637" cy="234156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 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Achieving gender mainstreaming in all policies and measures</a:t>
            </a:r>
            <a:endParaRPr lang="nl-NL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nl-NL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575379" y="1121569"/>
            <a:ext cx="2497137" cy="2100263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>
              <a:buSzPct val="100000"/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Combating gender stereotypes and sexism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nl-NL" sz="15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181600" y="2862720"/>
            <a:ext cx="3633787" cy="1658937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Guaranteeing equal access of women to justice</a:t>
            </a:r>
            <a:endParaRPr lang="en-GB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096898" y="2381251"/>
            <a:ext cx="2743200" cy="2225675"/>
          </a:xfrm>
          <a:prstGeom prst="ellipse">
            <a:avLst/>
          </a:prstGeom>
          <a:solidFill>
            <a:schemeClr val="tx1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Gender</a:t>
            </a:r>
          </a:p>
          <a:p>
            <a:pPr algn="ctr" eaLnBrk="1" hangingPunct="1">
              <a:defRPr/>
            </a:pP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Equality</a:t>
            </a:r>
          </a:p>
          <a:p>
            <a:pPr algn="ctr" eaLnBrk="1" hangingPunct="1">
              <a:defRPr/>
            </a:pPr>
            <a:r>
              <a:rPr lang="tr-TR" sz="28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Strategy</a:t>
            </a:r>
            <a:endParaRPr lang="nl-NL" sz="28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8" name="CuadroTexto 11"/>
          <p:cNvSpPr txBox="1">
            <a:spLocks noChangeArrowheads="1"/>
          </p:cNvSpPr>
          <p:nvPr/>
        </p:nvSpPr>
        <p:spPr bwMode="auto">
          <a:xfrm>
            <a:off x="638175" y="6202363"/>
            <a:ext cx="841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305207" y="1143000"/>
            <a:ext cx="3611562" cy="1622425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Preventing and combating violence against women</a:t>
            </a:r>
            <a:endParaRPr lang="en-GB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556740" y="4319240"/>
            <a:ext cx="3529860" cy="241811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Achieving balanced participation of women and men in political and public decision-making</a:t>
            </a:r>
            <a:endParaRPr lang="nl-NL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nl-NL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3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696200" cy="596900"/>
          </a:xfrm>
        </p:spPr>
        <p:txBody>
          <a:bodyPr/>
          <a:lstStyle/>
          <a:p>
            <a:r>
              <a:rPr lang="tr-TR" sz="3100" b="1" dirty="0" smtClean="0">
                <a:ea typeface="ＭＳ Ｐゴシック" pitchFamily="34" charset="-128"/>
              </a:rPr>
              <a:t>Women in the region: A challenging context</a:t>
            </a:r>
            <a:endParaRPr lang="en-US" sz="3100" b="1" dirty="0" smtClean="0">
              <a:ea typeface="ＭＳ Ｐゴシック" pitchFamily="34" charset="-128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454150" y="1804988"/>
            <a:ext cx="2760663" cy="2366962"/>
          </a:xfrm>
          <a:prstGeom prst="ellips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16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Social Norms and Traditions</a:t>
            </a:r>
          </a:p>
          <a:p>
            <a:pPr algn="ctr" eaLnBrk="1" hangingPunct="1">
              <a:defRPr/>
            </a:pPr>
            <a:r>
              <a:rPr lang="nl-NL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Growing conservatism reinforcing discriminatory gender stereotypes</a:t>
            </a:r>
          </a:p>
          <a:p>
            <a:pPr algn="ctr" eaLnBrk="1" hangingPunct="1">
              <a:defRPr/>
            </a:pPr>
            <a:endParaRPr lang="nl-NL" sz="1600" b="1" dirty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827088" y="3846513"/>
            <a:ext cx="4964112" cy="2305050"/>
          </a:xfrm>
          <a:prstGeom prst="ellipse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Economic &amp; political environment:</a:t>
            </a:r>
          </a:p>
          <a:p>
            <a:pPr algn="ctr" eaLnBrk="1" hangingPunct="1">
              <a:defRPr/>
            </a:pPr>
            <a:r>
              <a:rPr lang="is-I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Lack of political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will for change,</a:t>
            </a:r>
          </a:p>
          <a:p>
            <a:pPr algn="ctr" eaLnBrk="1" hangingPunct="1"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Growing </a:t>
            </a:r>
            <a:r>
              <a:rPr lang="is-I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financial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crises,</a:t>
            </a:r>
          </a:p>
          <a:p>
            <a:pPr algn="ctr" eaLnBrk="1" hangingPunct="1"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Underrepresentation in women’s political and economic participation, depleted natural resources, natural disasters, and migration 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(women left behind without access to remittances)</a:t>
            </a:r>
            <a:endParaRPr lang="nl-NL" sz="1500" dirty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002088" y="2047875"/>
            <a:ext cx="4938712" cy="2455863"/>
          </a:xfrm>
          <a:prstGeom prst="ellipse">
            <a:avLst/>
          </a:prstGeom>
          <a:solidFill>
            <a:schemeClr val="tx1">
              <a:lumMod val="40000"/>
              <a:lumOff val="60000"/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Laws Framework &amp; Practices </a:t>
            </a:r>
          </a:p>
          <a:p>
            <a:pPr eaLnBrk="1" hangingPunct="1"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Strong normative gender equality frameworks but large implementation gaps: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s-I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Lack of access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to services, information &amp; resources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is-I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Lack of access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to justice </a:t>
            </a:r>
            <a:endParaRPr lang="en-GB" sz="1500" b="1" dirty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27088" y="1128713"/>
            <a:ext cx="8218487" cy="682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SzPct val="100000"/>
              <a:defRPr/>
            </a:pPr>
            <a:r>
              <a:rPr lang="en-GB" altLang="es-ES" sz="16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Conflict</a:t>
            </a:r>
          </a:p>
          <a:p>
            <a:pPr eaLnBrk="1" hangingPunct="1">
              <a:buSzPct val="100000"/>
              <a:defRPr/>
            </a:pPr>
            <a:r>
              <a:rPr lang="en-GB" altLang="es-E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Unresolved and active conflicts result in large numbers of women refugees and internally displaced, humanitarian crisis, obstacles to economic development, </a:t>
            </a:r>
            <a:r>
              <a:rPr lang="tr-TR" altLang="es-ES" sz="1500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tourism, </a:t>
            </a:r>
            <a:r>
              <a:rPr lang="en-GB" altLang="es-ES" sz="1500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trade </a:t>
            </a:r>
            <a:r>
              <a:rPr lang="en-GB" altLang="es-ES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and access to rights.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6146800" y="4338638"/>
            <a:ext cx="2525713" cy="1320800"/>
          </a:xfrm>
          <a:prstGeom prst="ellipse">
            <a:avLst/>
          </a:prstGeom>
          <a:solidFill>
            <a:schemeClr val="bg2">
              <a:lumMod val="60000"/>
              <a:lumOff val="40000"/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Weak </a:t>
            </a:r>
            <a:r>
              <a:rPr lang="is-IS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national GE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mechanisms</a:t>
            </a:r>
            <a:r>
              <a:rPr lang="nl-NL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 (national gender machinery)</a:t>
            </a:r>
          </a:p>
        </p:txBody>
      </p:sp>
      <p:sp>
        <p:nvSpPr>
          <p:cNvPr id="17" name="CuadroTexto 11"/>
          <p:cNvSpPr txBox="1">
            <a:spLocks noChangeArrowheads="1"/>
          </p:cNvSpPr>
          <p:nvPr/>
        </p:nvSpPr>
        <p:spPr bwMode="auto">
          <a:xfrm>
            <a:off x="638175" y="6202363"/>
            <a:ext cx="841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" name="CuadroTexto 22"/>
          <p:cNvSpPr txBox="1"/>
          <p:nvPr/>
        </p:nvSpPr>
        <p:spPr>
          <a:xfrm>
            <a:off x="827088" y="6173788"/>
            <a:ext cx="8218487" cy="569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Measuring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Progress</a:t>
            </a:r>
          </a:p>
          <a:p>
            <a:pPr algn="ctr" eaLnBrk="1" hangingPunct="1"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Gaps remain in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sex disaggregated data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and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gender sensitive indicators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654425" y="2989263"/>
            <a:ext cx="1336675" cy="1111250"/>
          </a:xfrm>
          <a:prstGeom prst="ellipse">
            <a:avLst/>
          </a:prstGeom>
          <a:solidFill>
            <a:schemeClr val="accent1">
              <a:lumMod val="75000"/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tr-TR" sz="1600" b="1" dirty="0" smtClean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VAWG</a:t>
            </a:r>
            <a:endParaRPr lang="nl-NL" sz="1600" b="1" dirty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1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7696200" cy="596900"/>
          </a:xfrm>
        </p:spPr>
        <p:txBody>
          <a:bodyPr/>
          <a:lstStyle/>
          <a:p>
            <a:r>
              <a:rPr lang="fr-CH" altLang="es-ES" sz="2800" b="1" dirty="0"/>
              <a:t>Strategic Regional Partnerships</a:t>
            </a:r>
            <a:endParaRPr lang="en-US" altLang="es-ES" sz="2800" b="1" dirty="0">
              <a:solidFill>
                <a:srgbClr val="92D050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730375" y="4191000"/>
            <a:ext cx="1927225" cy="1350962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 Private</a:t>
            </a:r>
          </a:p>
          <a:p>
            <a:pPr algn="ctr" eaLnBrk="1" hangingPunct="1">
              <a:defRPr/>
            </a:pPr>
            <a:r>
              <a:rPr lang="nl-NL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sector</a:t>
            </a:r>
          </a:p>
          <a:p>
            <a:pPr algn="ctr" eaLnBrk="1" hangingPunct="1">
              <a:defRPr/>
            </a:pPr>
            <a:endParaRPr lang="nl-NL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69863" y="1254125"/>
            <a:ext cx="3667125" cy="2995613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sz="2000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European</a:t>
            </a:r>
            <a:r>
              <a:rPr lang="es-ES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 </a:t>
            </a:r>
            <a:r>
              <a:rPr lang="es-ES" sz="2000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Union</a:t>
            </a:r>
            <a:endParaRPr lang="es-E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endParaRPr lang="es-E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Organizia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t</a:t>
            </a:r>
            <a:r>
              <a:rPr lang="tr-TR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ion for Security and Cooperation in Europe (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OSCE</a:t>
            </a:r>
            <a:r>
              <a:rPr lang="tr-TR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)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>
              <a:lnSpc>
                <a:spcPct val="70000"/>
              </a:lnSpc>
              <a:buSzPct val="100000"/>
              <a:defRPr/>
            </a:pPr>
            <a:endParaRPr lang="es-E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sz="20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UNECE</a:t>
            </a:r>
            <a:endParaRPr lang="es-E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endParaRPr lang="es-ES" sz="20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marL="285750" indent="-285750">
              <a:lnSpc>
                <a:spcPct val="7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Council of Europe (</a:t>
            </a:r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CoE</a:t>
            </a:r>
            <a:r>
              <a:rPr lang="tr-TR" sz="2000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)</a:t>
            </a:r>
            <a:endParaRPr lang="en-US" sz="2000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>
              <a:lnSpc>
                <a:spcPct val="70000"/>
              </a:lnSpc>
              <a:buSzPct val="100000"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nl-NL" sz="15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410200" y="2466976"/>
            <a:ext cx="3135947" cy="1266824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CIVIL SOCIETY</a:t>
            </a:r>
          </a:p>
          <a:p>
            <a:pPr algn="ctr" eaLnBrk="1" hangingPunct="1">
              <a:defRPr/>
            </a:pPr>
            <a:r>
              <a:rPr lang="en-GB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Civil Society Advisory Group (CSAG)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200400" y="2820988"/>
            <a:ext cx="2743200" cy="2225675"/>
          </a:xfrm>
          <a:prstGeom prst="ellipse">
            <a:avLst/>
          </a:prstGeom>
          <a:solidFill>
            <a:schemeClr val="tx1">
              <a:alpha val="2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Outcomes for</a:t>
            </a:r>
          </a:p>
          <a:p>
            <a:pPr algn="ctr" eaLnBrk="1" hangingPunct="1">
              <a:defRPr/>
            </a:pPr>
            <a:r>
              <a:rPr lang="nl-NL" sz="28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WOMEN</a:t>
            </a:r>
          </a:p>
        </p:txBody>
      </p:sp>
      <p:sp>
        <p:nvSpPr>
          <p:cNvPr id="23" name="CuadroTexto 11"/>
          <p:cNvSpPr txBox="1">
            <a:spLocks noChangeArrowheads="1"/>
          </p:cNvSpPr>
          <p:nvPr/>
        </p:nvSpPr>
        <p:spPr bwMode="auto">
          <a:xfrm>
            <a:off x="638175" y="6202363"/>
            <a:ext cx="841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3733800" y="1066800"/>
            <a:ext cx="2328863" cy="1877855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Bilateral: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Sida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, SDC, ADA, EU, Norway,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DFiD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  <a:cs typeface="Arial" panose="020B0604020202020204" pitchFamily="34" charset="0"/>
              </a:rPr>
              <a:t>Finland, etc.</a:t>
            </a:r>
            <a:endParaRPr lang="en-GB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52800" y="4784725"/>
            <a:ext cx="2760662" cy="1746250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20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UN Women National Committees in the region</a:t>
            </a:r>
          </a:p>
          <a:p>
            <a:pPr algn="ctr" eaLnBrk="1" hangingPunct="1">
              <a:defRPr/>
            </a:pPr>
            <a:endParaRPr lang="nl-NL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13388" y="3733800"/>
            <a:ext cx="2030412" cy="1552576"/>
          </a:xfrm>
          <a:prstGeom prst="ellipse">
            <a:avLst/>
          </a:prstGeom>
          <a:solidFill>
            <a:srgbClr val="7030A0">
              <a:alpha val="25000"/>
            </a:srgb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nl-NL" sz="1900" b="1" dirty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 </a:t>
            </a:r>
            <a:r>
              <a:rPr lang="tr-TR" sz="1900" b="1" dirty="0" smtClean="0">
                <a:solidFill>
                  <a:schemeClr val="accent5">
                    <a:lumMod val="10000"/>
                  </a:schemeClr>
                </a:solidFill>
                <a:ea typeface="ＭＳ Ｐゴシック" pitchFamily="1" charset="-128"/>
              </a:rPr>
              <a:t>National gender machineries</a:t>
            </a:r>
            <a:endParaRPr lang="nl-NL" sz="1900" b="1" dirty="0">
              <a:solidFill>
                <a:schemeClr val="accent5">
                  <a:lumMod val="10000"/>
                </a:schemeClr>
              </a:solidFill>
              <a:ea typeface="ＭＳ Ｐゴシック" pitchFamily="1" charset="-128"/>
            </a:endParaRPr>
          </a:p>
          <a:p>
            <a:pPr algn="ctr" eaLnBrk="1" hangingPunct="1">
              <a:defRPr/>
            </a:pPr>
            <a:endParaRPr lang="nl-NL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cation_x0020_Date xmlns="56adb953-e64c-42d5-ac56-00c87ad1b741">2013-08-29T00:00:00-05:00</Publication_x0020_Date>
    <Resource_x0020_TypesTaxHTField1 xmlns="56adb953-e64c-42d5-ac56-00c87ad1b741">
      <Terms xmlns="http://schemas.microsoft.com/office/infopath/2007/PartnerControls">
        <TermInfo>
          <TermName>Guidelines</TermName>
          <TermId>7903eb50-b574-46b2-a366-4a47b2edb471</TermId>
        </TermInfo>
      </Terms>
    </Resource_x0020_TypesTaxHTField1>
    <Communications_x0020_Task xmlns="D17CE190-49CF-4822-9E8F-1370BB2D70D6">5</Communications_x0020_Task>
    <ThematicTaxHTField1 xmlns="56adb953-e64c-42d5-ac56-00c87ad1b741">
      <Terms xmlns="http://schemas.microsoft.com/office/infopath/2007/PartnerControls">
        <TermInfo>
          <TermName>Communications and Media</TermName>
          <TermId>8a516359-ea9c-470f-91b2-bff2ca744fe2</TermId>
        </TermInfo>
      </Terms>
    </ThematicTaxHTField1>
    <KpiDescription xmlns="http://schemas.microsoft.com/sharepoint/v3" xsi:nil="true"/>
    <IconOverlay xmlns="http://schemas.microsoft.com/sharepoint/v4" xsi:nil="true"/>
    <Document_x0020_Type xmlns="D17CE190-49CF-4822-9E8F-1370BB2D70D6">2</Document_x0020_Type>
    <FunctionalTaxHTField1 xmlns="56adb953-e64c-42d5-ac56-00c87ad1b741">
      <Terms xmlns="http://schemas.microsoft.com/office/infopath/2007/PartnerControls">
        <TermInfo>
          <TermName>Corporate Guidance</TermName>
          <TermId>64e57d2e-a617-4c09-aaa4-90223d4061bb</TermId>
        </TermInfo>
      </Terms>
    </FunctionalTaxHTField1>
    <TaxCatchAll xmlns="56adb953-e64c-42d5-ac56-00c87ad1b741">
      <Value>65</Value>
      <Value>15</Value>
      <Value>377</Value>
      <Value>1</Value>
    </TaxCatchAll>
    <Geo_x0020_CoverageTaxHTField1 xmlns="56adb953-e64c-42d5-ac56-00c87ad1b741">
      <Terms xmlns="http://schemas.microsoft.com/office/infopath/2007/PartnerControls">
        <TermInfo>
          <TermName>Global</TermName>
          <TermId>cba6f8e6-e37d-47b4-8d89-0137b471d7e7</TermId>
        </TermInfo>
      </Terms>
    </Geo_x0020_CoverageTaxHTField1>
    <Partners xmlns="a15e0e0f-4f4a-4916-abd0-83d6a9ed7276">No</Partners>
    <Websio_x0020_Document_x0020_Preview xmlns="56adb953-e64c-42d5-ac56-00c87ad1b741">/Intergovernmental-Support/Communications/_layouts/WebsioPreviewField/preview.aspx?ID=0a3a3294-95d7-4cd6-b94e-e8a336a45bcf&amp;WebID=94b87aec-6024-4833-9812-9f40f1559d7d&amp;SiteID=2651aae4-a096-43fe-a0db-b441b2f37e40</Websio_x0020_Document_x0020_Preview>
    <_dlc_DocId xmlns="56adb953-e64c-42d5-ac56-00c87ad1b741">UNWOMEN-829-88</_dlc_DocId>
    <_dlc_DocIdUrl xmlns="56adb953-e64c-42d5-ac56-00c87ad1b741">
      <Url>https://intra.unwomen.org/Intergovernmental-Support/Communications/_layouts/DocIdRedir.aspx?ID=UNWOMEN-829-88</Url>
      <Description>UNWOMEN-829-88</Description>
    </_dlc_DocIdUrl>
    <Resource_x0020_Types xmlns="56adb953-e64c-42d5-ac56-00c87ad1b741">77</Resource_x0020_Types>
    <Thematic xmlns="56adb953-e64c-42d5-ac56-00c87ad1b741">9</Thematic>
    <Organization_x002f_Author xmlns="56adb953-e64c-42d5-ac56-00c87ad1b741"/>
    <Geo_x0020_Coverage xmlns="56adb953-e64c-42d5-ac56-00c87ad1b741">7</Geo_x0020_Coverage>
    <_x0037_E05C71DB4034BDFA89CE79F8C26D2F7 xmlns="a15e0e0f-4f4a-4916-abd0-83d6a9ed7276">
      <Terms xmlns="http://schemas.microsoft.com/office/infopath/2007/PartnerControls">
        <TermInfo>
          <TermName>Communications and Media</TermName>
          <TermId>8a516359-ea9c-470f-91b2-bff2ca744fe2</TermId>
        </TermInfo>
      </Terms>
    </_x0037_E05C71DB4034BDFA89CE79F8C26D2F7>
    <Functional xmlns="56adb953-e64c-42d5-ac56-00c87ad1b741">389</Functional>
    <F3E3D1B019B84078931A33CF6481A798 xmlns="a15e0e0f-4f4a-4916-abd0-83d6a9ed7276">
      <Terms xmlns="http://schemas.microsoft.com/office/infopath/2007/PartnerControls">
        <TermInfo>
          <TermName>Guidance:Guidelines</TermName>
          <TermId>7903eb50-b574-46b2-a366-4a47b2edb471</TermId>
        </TermInfo>
      </Terms>
    </F3E3D1B019B84078931A33CF6481A798>
    <Communications_x0020_Task0 xmlns="D17CE190-49CF-4822-9E8F-1370BB2D70D6">5</Communications_x0020_Task0>
    <d005416fced9454aaf7937757ad56c02 xmlns="a15e0e0f-4f4a-4916-abd0-83d6a9ed7276">
      <Terms xmlns="http://schemas.microsoft.com/office/infopath/2007/PartnerControls">
        <TermInfo>
          <TermName>Corporate Guidance</TermName>
          <TermId>64e57d2e-a617-4c09-aaa4-90223d4061bb</TermId>
        </TermInfo>
      </Terms>
    </d005416fced9454aaf7937757ad56c02>
    <Document_x0020_Type0 xmlns="D17CE190-49CF-4822-9E8F-1370BB2D70D6">2</Document_x0020_Type0>
    <_x0030_CDCB5E4FA6C4BF3A38F13886B08B5F4 xmlns="a15e0e0f-4f4a-4916-abd0-83d6a9ed7276">
      <Terms xmlns="http://schemas.microsoft.com/office/infopath/2007/PartnerControls">
        <TermInfo>
          <TermName>Global</TermName>
          <TermId>cba6f8e6-e37d-47b4-8d89-0137b471d7e7</TermId>
        </TermInfo>
      </Terms>
    </_x0030_CDCB5E4FA6C4BF3A38F13886B08B5F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 Women Resource Document Library Content Type" ma:contentTypeID="0x01010041200768A411F14EAB8D2A457F5B5CE5007EABBDDD7D134043B7D683007E88E5EE" ma:contentTypeVersion="52" ma:contentTypeDescription="UN Women Resource Document Library Content Type" ma:contentTypeScope="" ma:versionID="2449cb33f178366b752c116d486ffc0e">
  <xsd:schema xmlns:xsd="http://www.w3.org/2001/XMLSchema" xmlns:xs="http://www.w3.org/2001/XMLSchema" xmlns:p="http://schemas.microsoft.com/office/2006/metadata/properties" xmlns:ns1="http://schemas.microsoft.com/sharepoint/v3" xmlns:ns2="56adb953-e64c-42d5-ac56-00c87ad1b741" xmlns:ns3="ae2c6682-77dd-47b1-b3af-d00d9ff8ef0c" xmlns:ns4="http://schemas.microsoft.com/sharepoint/v4" targetNamespace="http://schemas.microsoft.com/office/2006/metadata/properties" ma:root="true" ma:fieldsID="8089d6205c7d762ca92f6b5b9988c097" ns1:_="" ns2:_="" ns3:_="" ns4:_="">
    <xsd:import namespace="http://schemas.microsoft.com/sharepoint/v3"/>
    <xsd:import namespace="56adb953-e64c-42d5-ac56-00c87ad1b741"/>
    <xsd:import namespace="ae2c6682-77dd-47b1-b3af-d00d9ff8ef0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Partners" minOccurs="0"/>
                <xsd:element ref="ns2:Pub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ThematicTaxHTField1" minOccurs="0"/>
                <xsd:element ref="ns2:TaxCatchAll" minOccurs="0"/>
                <xsd:element ref="ns2:TaxCatchAllLabel" minOccurs="0"/>
                <xsd:element ref="ns2:FunctionalTaxHTField1" minOccurs="0"/>
                <xsd:element ref="ns2:Resource_x0020_TypesTaxHTField1" minOccurs="0"/>
                <xsd:element ref="ns2:Geo_x0020_CoverageTaxHTField1" minOccurs="0"/>
                <xsd:element ref="ns3:Communications_x0020_Task" minOccurs="0"/>
                <xsd:element ref="ns3:Document_x0020_Type" minOccurs="0"/>
                <xsd:element ref="ns4:IconOverlay" minOccurs="0"/>
                <xsd:element ref="ns2:Websio_x0020_Document_x0020_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Long description of the document, if needed." ma:internalName="Kpi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b953-e64c-42d5-ac56-00c87ad1b741" elementFormDefault="qualified">
    <xsd:import namespace="http://schemas.microsoft.com/office/2006/documentManagement/types"/>
    <xsd:import namespace="http://schemas.microsoft.com/office/infopath/2007/PartnerControls"/>
    <xsd:element name="Partners" ma:index="7" nillable="true" ma:displayName="Partners" ma:default="No" ma:description="Should this document be accessible to partners?" ma:format="RadioButtons" ma:internalName="Partners">
      <xsd:simpleType>
        <xsd:restriction base="dms:Choice">
          <xsd:enumeration value="Yes"/>
          <xsd:enumeration value="No"/>
        </xsd:restriction>
      </xsd:simpleType>
    </xsd:element>
    <xsd:element name="Publication_x0020_Date" ma:index="8" nillable="true" ma:displayName="Publication Date" ma:format="DateOnly" ma:internalName="Publication_x0020_Date">
      <xsd:simpleType>
        <xsd:restriction base="dms:DateTime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hematicTaxHTField1" ma:index="14" ma:taxonomy="true" ma:internalName="ThematicTaxHTField1" ma:taxonomyFieldName="Thematic" ma:displayName="Thematic" ma:readOnly="false" ma:default="" ma:fieldId="{c2842b24-3fa7-4c72-bd2d-095184671510}" ma:taxonomyMulti="true" ma:sspId="953419a2-fa4a-45b4-acc4-ae14be512d4d" ma:termSetId="f14cdee4-40be-435b-bbd5-86a933fdc4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c90ebd97-676d-422a-afe9-60dc8f2b1b28}" ma:internalName="TaxCatchAll" ma:showField="CatchAllData" ma:web="56adb953-e64c-42d5-ac56-00c87ad1b7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c90ebd97-676d-422a-afe9-60dc8f2b1b28}" ma:internalName="TaxCatchAllLabel" ma:readOnly="true" ma:showField="CatchAllDataLabel" ma:web="56adb953-e64c-42d5-ac56-00c87ad1b7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unctionalTaxHTField1" ma:index="17" ma:taxonomy="true" ma:internalName="FunctionalTaxHTField1" ma:taxonomyFieldName="Functional" ma:displayName="Functional" ma:readOnly="false" ma:default="" ma:fieldId="{a37de926-3425-430a-a3af-49ce44f8f9fb}" ma:taxonomyMulti="true" ma:sspId="953419a2-fa4a-45b4-acc4-ae14be512d4d" ma:termSetId="5968d7ef-31bc-49e6-be4a-767dec8f6c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_x0020_TypesTaxHTField1" ma:index="18" ma:taxonomy="true" ma:internalName="Resource_x0020_TypesTaxHTField1" ma:taxonomyFieldName="Resource_x0020_Types" ma:displayName="Resource Types" ma:default="" ma:fieldId="{32bfa0b7-6ad4-4e79-a4ce-c9367ecd2865}" ma:taxonomyMulti="true" ma:sspId="953419a2-fa4a-45b4-acc4-ae14be512d4d" ma:termSetId="3dc615cc-bad3-4e10-8bb7-e08f30a2f2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o_x0020_CoverageTaxHTField1" ma:index="19" ma:taxonomy="true" ma:internalName="Geo_x0020_CoverageTaxHTField1" ma:taxonomyFieldName="Geo_x0020_Coverage" ma:displayName="Geo Coverage" ma:readOnly="false" ma:default="" ma:fieldId="{1f225362-cf59-41df-8047-e7e0445eac7c}" ma:taxonomyMulti="true" ma:sspId="953419a2-fa4a-45b4-acc4-ae14be512d4d" ma:termSetId="1ff15ef9-9446-4280-a2be-7e852d2cf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ebsio_x0020_Document_x0020_Preview" ma:index="27" nillable="true" ma:displayName="Websio Document Preview" ma:hidden="true" ma:internalName="Websio_x0020_Document_x0020_Preview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c6682-77dd-47b1-b3af-d00d9ff8ef0c" elementFormDefault="qualified">
    <xsd:import namespace="http://schemas.microsoft.com/office/2006/documentManagement/types"/>
    <xsd:import namespace="http://schemas.microsoft.com/office/infopath/2007/PartnerControls"/>
    <xsd:element name="Communications_x0020_Task" ma:index="24" nillable="true" ma:displayName="Communications Task" ma:list="{96e64c3b-35f2-45ef-b343-af74889785d2}" ma:internalName="Communications_x0020_Task" ma:showField="Title">
      <xsd:simpleType>
        <xsd:restriction base="dms:Lookup"/>
      </xsd:simpleType>
    </xsd:element>
    <xsd:element name="Document_x0020_Type" ma:index="25" nillable="true" ma:displayName="Document Type" ma:list="{bef163d6-cab7-47bf-a80a-d28ffb1530fc}" ma:internalName="Document_x0020_Typ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E12F0-CBEF-4384-B17D-539FA0C5906C}">
  <ds:schemaRefs>
    <ds:schemaRef ds:uri="http://schemas.microsoft.com/office/2006/metadata/properties"/>
    <ds:schemaRef ds:uri="http://schemas.microsoft.com/office/infopath/2007/PartnerControls"/>
    <ds:schemaRef ds:uri="56adb953-e64c-42d5-ac56-00c87ad1b741"/>
    <ds:schemaRef ds:uri="D17CE190-49CF-4822-9E8F-1370BB2D70D6"/>
    <ds:schemaRef ds:uri="http://schemas.microsoft.com/sharepoint/v3"/>
    <ds:schemaRef ds:uri="http://schemas.microsoft.com/sharepoint/v4"/>
    <ds:schemaRef ds:uri="a15e0e0f-4f4a-4916-abd0-83d6a9ed7276"/>
  </ds:schemaRefs>
</ds:datastoreItem>
</file>

<file path=customXml/itemProps2.xml><?xml version="1.0" encoding="utf-8"?>
<ds:datastoreItem xmlns:ds="http://schemas.openxmlformats.org/officeDocument/2006/customXml" ds:itemID="{CEAC2B71-1510-49CA-853C-15A169D64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adb953-e64c-42d5-ac56-00c87ad1b741"/>
    <ds:schemaRef ds:uri="ae2c6682-77dd-47b1-b3af-d00d9ff8ef0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02C4E3-4FD3-4AAE-903F-E86F191CEA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85259C-1197-4D92-A45E-78952977F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1000</Words>
  <Application>Microsoft Office PowerPoint</Application>
  <PresentationFormat>On-screen Show (4:3)</PresentationFormat>
  <Paragraphs>154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3_Median</vt:lpstr>
      <vt:lpstr>UN Women in Europe and Central Asia</vt:lpstr>
      <vt:lpstr>Our Unique Mandate</vt:lpstr>
      <vt:lpstr>UN Women in the World</vt:lpstr>
      <vt:lpstr>  Europe &amp; Central Asia Regional Office</vt:lpstr>
      <vt:lpstr>Europe and Central Asia Region</vt:lpstr>
      <vt:lpstr>UN Women Impact Areas</vt:lpstr>
      <vt:lpstr>CoE Gender Equality Strategy</vt:lpstr>
      <vt:lpstr>Women in the region: A challenging context</vt:lpstr>
      <vt:lpstr>Strategic Regional Partnerships</vt:lpstr>
      <vt:lpstr>Emerging Priority: Refugees</vt:lpstr>
      <vt:lpstr>Emerging Priority: Refugees</vt:lpstr>
      <vt:lpstr>UN Women and CoE cooperation:</vt:lpstr>
      <vt:lpstr>UN WOMEN–EU: Partners for Progress</vt:lpstr>
      <vt:lpstr>CoE as a Partner for Progress</vt:lpstr>
      <vt:lpstr>CoE as a Partner for Progress</vt:lpstr>
      <vt:lpstr>CoE as a Partner for Progress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with UN Women branding</dc:title>
  <dc:creator>Beatrice Frey</dc:creator>
  <cp:lastModifiedBy>INGLEDOW Adrienne</cp:lastModifiedBy>
  <cp:revision>131</cp:revision>
  <cp:lastPrinted>2016-04-26T08:27:01Z</cp:lastPrinted>
  <dcterms:created xsi:type="dcterms:W3CDTF">2013-08-29T17:18:42Z</dcterms:created>
  <dcterms:modified xsi:type="dcterms:W3CDTF">2016-04-26T11:59:56Z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0x010100BC3009D6354044EF864EC9E8008D223000F67AB73DD8CB6F42AD92C7C80310D69C</vt:lpwstr>
  </property>
  <property fmtid="{D5CDD505-2E9C-101B-9397-08002B2CF9AE}" pid="3" name="_dlc_DocIdItemGuid">
    <vt:lpwstr>0a3a3294-95d7-4cd6-b94e-e8a336a45bcf</vt:lpwstr>
  </property>
  <property fmtid="{D5CDD505-2E9C-101B-9397-08002B2CF9AE}" pid="4" name="Resource Types">
    <vt:lpwstr>65;#Guidelines|7903eb50-b574-46b2-a366-4a47b2edb471</vt:lpwstr>
  </property>
  <property fmtid="{D5CDD505-2E9C-101B-9397-08002B2CF9AE}" pid="5" name="Functional">
    <vt:lpwstr>377;#Corporate Guidance|64e57d2e-a617-4c09-aaa4-90223d4061bb</vt:lpwstr>
  </property>
  <property fmtid="{D5CDD505-2E9C-101B-9397-08002B2CF9AE}" pid="6" name="Geo Coverage">
    <vt:lpwstr>15;#Global|cba6f8e6-e37d-47b4-8d89-0137b471d7e7</vt:lpwstr>
  </property>
  <property fmtid="{D5CDD505-2E9C-101B-9397-08002B2CF9AE}" pid="7" name="Thematic">
    <vt:lpwstr>1;#Communications and Media|8a516359-ea9c-470f-91b2-bff2ca744fe2</vt:lpwstr>
  </property>
</Properties>
</file>