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0" r:id="rId13"/>
    <p:sldId id="271" r:id="rId14"/>
    <p:sldId id="272" r:id="rId15"/>
    <p:sldId id="269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Objects="1">
      <p:cViewPr>
        <p:scale>
          <a:sx n="73" d="100"/>
          <a:sy n="73" d="100"/>
        </p:scale>
        <p:origin x="-688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85865-3DC6-A941-B63B-CE2963D03B83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224-FF16-3543-8981-CB27DFFC3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919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03224-FF16-3543-8981-CB27DFFC3A8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3047999"/>
          </a:xfrm>
        </p:spPr>
        <p:txBody>
          <a:bodyPr>
            <a:normAutofit/>
          </a:bodyPr>
          <a:lstStyle/>
          <a:p>
            <a:r>
              <a:rPr lang="en-US" dirty="0" smtClean="0"/>
              <a:t>Media Coverage of Elections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International Principles &amp;</a:t>
            </a:r>
            <a:br>
              <a:rPr lang="en-US" dirty="0" smtClean="0"/>
            </a:br>
            <a:r>
              <a:rPr lang="en-US" dirty="0" smtClean="0"/>
              <a:t>the United Kingdom approach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495800"/>
            <a:ext cx="8458200" cy="1752600"/>
          </a:xfrm>
        </p:spPr>
        <p:txBody>
          <a:bodyPr/>
          <a:lstStyle/>
          <a:p>
            <a:r>
              <a:rPr lang="en-US" dirty="0" smtClean="0"/>
              <a:t>Peter Wardle</a:t>
            </a:r>
            <a:endParaRPr lang="en-US" dirty="0" smtClean="0"/>
          </a:p>
          <a:p>
            <a:r>
              <a:rPr lang="en-US" dirty="0" smtClean="0"/>
              <a:t>Venice Commission expert, Former </a:t>
            </a:r>
            <a:r>
              <a:rPr lang="en-US" dirty="0" smtClean="0"/>
              <a:t>Chief Executive, UK Electoral Commission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Impartiality &amp; balance –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not </a:t>
            </a:r>
            <a:r>
              <a:rPr lang="en-US" dirty="0" err="1" smtClean="0"/>
              <a:t>favour</a:t>
            </a:r>
            <a:r>
              <a:rPr lang="en-US" dirty="0" smtClean="0"/>
              <a:t> one party over another</a:t>
            </a:r>
          </a:p>
          <a:p>
            <a:r>
              <a:rPr lang="en-US" dirty="0" smtClean="0"/>
              <a:t>Report views from the range of those seeking election</a:t>
            </a:r>
          </a:p>
          <a:p>
            <a:r>
              <a:rPr lang="en-US" dirty="0" smtClean="0"/>
              <a:t>Report each party’s arguments, and report debates between parties</a:t>
            </a:r>
          </a:p>
          <a:p>
            <a:r>
              <a:rPr lang="en-US" dirty="0" smtClean="0"/>
              <a:t>Report the full list of those standing for election</a:t>
            </a:r>
          </a:p>
          <a:p>
            <a:r>
              <a:rPr lang="en-US" dirty="0" smtClean="0"/>
              <a:t>Explore different voter perspectives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Impartiality &amp; balance – journalistic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Ensure accuracy (including when comments are translated from one language to another)</a:t>
            </a:r>
          </a:p>
          <a:p>
            <a:r>
              <a:rPr lang="en-US" dirty="0" smtClean="0"/>
              <a:t>Distinguish between facts and opinions</a:t>
            </a:r>
          </a:p>
          <a:p>
            <a:r>
              <a:rPr lang="en-US" dirty="0" smtClean="0"/>
              <a:t>Take care when reporting opinion polls and surveys</a:t>
            </a:r>
          </a:p>
          <a:p>
            <a:r>
              <a:rPr lang="en-US" dirty="0" smtClean="0"/>
              <a:t>Take care when candidates also have other roles (</a:t>
            </a:r>
            <a:r>
              <a:rPr lang="en-US" dirty="0" err="1" smtClean="0"/>
              <a:t>eg</a:t>
            </a:r>
            <a:r>
              <a:rPr lang="en-US" dirty="0" smtClean="0"/>
              <a:t> hold existing governmental posts)</a:t>
            </a:r>
          </a:p>
          <a:p>
            <a:r>
              <a:rPr lang="en-US" dirty="0" smtClean="0"/>
              <a:t>Do not allow journalists’ personal views to intrude (and be open about any past activities/views)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UK: Impartiality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Broadcast coverage carefully planned and carefully recorded, to ensure overall balance</a:t>
            </a:r>
          </a:p>
          <a:p>
            <a:r>
              <a:rPr lang="en-GB" dirty="0" smtClean="0"/>
              <a:t>Broadcasters can use these plans and records to defend themselves when faced with pressure from one party or another</a:t>
            </a:r>
          </a:p>
          <a:p>
            <a:r>
              <a:rPr lang="en-GB" dirty="0" smtClean="0"/>
              <a:t>Parties will inevitably complain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UK: Advertising &amp; Election Broadcasts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Long-standing ban on political advertising on TV or radio (but advertising is allowed in print media, and online)</a:t>
            </a:r>
          </a:p>
          <a:p>
            <a:r>
              <a:rPr lang="en-US" dirty="0" smtClean="0"/>
              <a:t>Instead, parties get between 1 and 5 free short broadcast slots on TV and radio in which they can set out their arguments for voters – allocation depends on the party’s previous electoral success, etc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UK: Silence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broadcast reporting on campaign arguments on polling day</a:t>
            </a:r>
          </a:p>
          <a:p>
            <a:endParaRPr lang="en-US" dirty="0" smtClean="0"/>
          </a:p>
          <a:p>
            <a:r>
              <a:rPr lang="en-US" dirty="0" smtClean="0"/>
              <a:t>No publication of exit polls (predicting results) until polling stations close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UK: Sanctions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Requiring a broadcaster to broadcast the regulator’s verdict in relation to a complaint</a:t>
            </a:r>
          </a:p>
          <a:p>
            <a:pPr lvl="0"/>
            <a:r>
              <a:rPr lang="en-GB" dirty="0" smtClean="0"/>
              <a:t>Requiring a broadcaster not to repeat a particular broadcast</a:t>
            </a:r>
          </a:p>
          <a:p>
            <a:pPr lvl="0"/>
            <a:r>
              <a:rPr lang="en-GB" dirty="0" smtClean="0"/>
              <a:t>Imposing a fine on a broadcaster</a:t>
            </a:r>
          </a:p>
          <a:p>
            <a:pPr lvl="0"/>
            <a:r>
              <a:rPr lang="en-GB" dirty="0" smtClean="0"/>
              <a:t>As a last resort, taking away a broadcaster’s licence to broadcast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UK experience (and that of other Council of Europe member states) offers ideas for how to</a:t>
            </a:r>
          </a:p>
          <a:p>
            <a:pPr lvl="1"/>
            <a:r>
              <a:rPr lang="en-US" dirty="0" smtClean="0"/>
              <a:t>Focus on the role of the media in informing voters at election time</a:t>
            </a:r>
          </a:p>
          <a:p>
            <a:pPr lvl="1"/>
            <a:r>
              <a:rPr lang="en-US" dirty="0" smtClean="0"/>
              <a:t>Develop the role of public service broadcasters</a:t>
            </a:r>
          </a:p>
          <a:p>
            <a:pPr lvl="1"/>
            <a:r>
              <a:rPr lang="en-US" dirty="0" smtClean="0"/>
              <a:t>Strengthen media regulation </a:t>
            </a:r>
            <a:endParaRPr lang="en-GB" dirty="0" smtClean="0"/>
          </a:p>
          <a:p>
            <a:r>
              <a:rPr lang="en-US" dirty="0" smtClean="0"/>
              <a:t>But of course, not every aspect of experience in one member state will be directly transferable to that of another member state 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professional and accurate reporting from the media to give them the information to decide how to vote: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Candidates’ arguments</a:t>
            </a:r>
          </a:p>
          <a:p>
            <a:pPr lvl="1"/>
            <a:r>
              <a:rPr lang="en-US" dirty="0" smtClean="0"/>
              <a:t>The events of the election campaign</a:t>
            </a:r>
          </a:p>
          <a:p>
            <a:pPr lvl="1"/>
            <a:r>
              <a:rPr lang="en-US" dirty="0" smtClean="0"/>
              <a:t>What they must do to vote</a:t>
            </a:r>
          </a:p>
          <a:p>
            <a:pPr lvl="1"/>
            <a:r>
              <a:rPr lang="en-US" dirty="0" smtClean="0"/>
              <a:t>The outcome of the election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Parties and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be able to communicate their arguments through the media, with the media providing an arena for the election debate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Should not face unfair access restrictions</a:t>
            </a:r>
          </a:p>
          <a:p>
            <a:pPr lvl="1"/>
            <a:r>
              <a:rPr lang="en-US" dirty="0" smtClean="0"/>
              <a:t>Should have the right to reply to arguments</a:t>
            </a:r>
          </a:p>
          <a:p>
            <a:pPr lvl="1"/>
            <a:r>
              <a:rPr lang="en-US" dirty="0" smtClean="0"/>
              <a:t>But should </a:t>
            </a:r>
            <a:r>
              <a:rPr lang="en-US" b="1" dirty="0" smtClean="0"/>
              <a:t>not</a:t>
            </a:r>
            <a:r>
              <a:rPr lang="en-US" dirty="0" smtClean="0"/>
              <a:t> try to  limit journalists’ freedom of expression and editorial independence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be free to report all aspects of the election campaign</a:t>
            </a:r>
          </a:p>
          <a:p>
            <a:endParaRPr lang="en-US" dirty="0" smtClean="0"/>
          </a:p>
          <a:p>
            <a:r>
              <a:rPr lang="en-US" dirty="0" smtClean="0"/>
              <a:t>Need to have editorial independence, without pressure from government or commercial sources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role of Public Media &amp; Broadcasters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Public media have a particular responsibility to provide balanced coverage at all times</a:t>
            </a:r>
          </a:p>
          <a:p>
            <a:endParaRPr lang="en-US" dirty="0" smtClean="0"/>
          </a:p>
          <a:p>
            <a:r>
              <a:rPr lang="en-US" dirty="0" smtClean="0"/>
              <a:t>Broadcast messages are seen as more powerful and immediate, so broadcasters are expected to be balanced and impartial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Media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Reporting opinion polls in the run-up to polling</a:t>
            </a:r>
          </a:p>
          <a:p>
            <a:r>
              <a:rPr lang="en-US" dirty="0" smtClean="0"/>
              <a:t>Electoral silence period in the run-up to polling</a:t>
            </a:r>
          </a:p>
          <a:p>
            <a:r>
              <a:rPr lang="en-US" dirty="0" smtClean="0"/>
              <a:t>Requiring media to offer space/time to all parties/candidates to present their arguments</a:t>
            </a:r>
          </a:p>
          <a:p>
            <a:r>
              <a:rPr lang="en-US" dirty="0" smtClean="0"/>
              <a:t>Ensuring equal access to advertising space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May be the Election Management Body, or a separate regulator</a:t>
            </a:r>
          </a:p>
          <a:p>
            <a:endParaRPr lang="en-US" dirty="0" smtClean="0"/>
          </a:p>
          <a:p>
            <a:r>
              <a:rPr lang="en-US" dirty="0" smtClean="0"/>
              <a:t>Regulator should</a:t>
            </a:r>
          </a:p>
          <a:p>
            <a:pPr lvl="1"/>
            <a:r>
              <a:rPr lang="en-US" dirty="0" smtClean="0"/>
              <a:t>have a balanced composition</a:t>
            </a:r>
          </a:p>
          <a:p>
            <a:pPr lvl="1"/>
            <a:r>
              <a:rPr lang="en-US" dirty="0" smtClean="0"/>
              <a:t>act impartially, independently and transparently</a:t>
            </a:r>
          </a:p>
          <a:p>
            <a:pPr lvl="1"/>
            <a:r>
              <a:rPr lang="en-US" dirty="0" smtClean="0"/>
              <a:t>investigate breaches and reach decisions quickly</a:t>
            </a:r>
          </a:p>
          <a:p>
            <a:pPr lvl="1"/>
            <a:r>
              <a:rPr lang="en-US" dirty="0" smtClean="0"/>
              <a:t>have reasonable, proportionate and effective sanctions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Voters do not get the information they need</a:t>
            </a:r>
          </a:p>
          <a:p>
            <a:pPr lvl="0"/>
            <a:r>
              <a:rPr lang="en-GB" dirty="0" smtClean="0"/>
              <a:t>Parties/candidates not treated on an equal basis</a:t>
            </a:r>
          </a:p>
          <a:p>
            <a:pPr lvl="0"/>
            <a:r>
              <a:rPr lang="en-GB" dirty="0" smtClean="0"/>
              <a:t>Unequal access to advertising</a:t>
            </a:r>
          </a:p>
          <a:p>
            <a:pPr lvl="0"/>
            <a:r>
              <a:rPr lang="en-GB" dirty="0" smtClean="0"/>
              <a:t>Candidates’ arguments inaccurately reported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Journalists or media outlets intimidated</a:t>
            </a:r>
          </a:p>
          <a:p>
            <a:pPr lvl="0"/>
            <a:r>
              <a:rPr lang="en-GB" dirty="0" smtClean="0"/>
              <a:t>Interference with media distribution</a:t>
            </a:r>
          </a:p>
          <a:p>
            <a:pPr lvl="0"/>
            <a:r>
              <a:rPr lang="en-GB" dirty="0" smtClean="0"/>
              <a:t>Media self-censorship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Ineffective media regulator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Kingdom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Strong regulation for TV and radio – not so much for print and online media</a:t>
            </a:r>
          </a:p>
          <a:p>
            <a:endParaRPr lang="en-US" dirty="0" smtClean="0"/>
          </a:p>
          <a:p>
            <a:r>
              <a:rPr lang="en-US" dirty="0" smtClean="0"/>
              <a:t>Independent TV &amp; radio regulators publish codes of practice for impartiality and balance, and deal with breaches of the codes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707</Words>
  <Application>Microsoft Macintosh PowerPoint</Application>
  <PresentationFormat>On-screen Show (4:3)</PresentationFormat>
  <Paragraphs>91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Media Coverage of Elections  International Principles &amp; the United Kingdom approach</vt:lpstr>
      <vt:lpstr>Voters</vt:lpstr>
      <vt:lpstr>Parties and Candidates</vt:lpstr>
      <vt:lpstr>The Media</vt:lpstr>
      <vt:lpstr>Special role of Public Media &amp; Broadcasters</vt:lpstr>
      <vt:lpstr>Common Media Restrictions</vt:lpstr>
      <vt:lpstr>Media Regulation</vt:lpstr>
      <vt:lpstr>Common Problems</vt:lpstr>
      <vt:lpstr>United Kingdom Experience</vt:lpstr>
      <vt:lpstr>Impartiality &amp; balance – reporting</vt:lpstr>
      <vt:lpstr>Impartiality &amp; balance – journalistic standards</vt:lpstr>
      <vt:lpstr>UK: Impartiality in practice</vt:lpstr>
      <vt:lpstr>UK: Advertising &amp; Election Broadcasts</vt:lpstr>
      <vt:lpstr>UK: Silence Period</vt:lpstr>
      <vt:lpstr>UK: Sanctions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Coverage of Elections  International Principles &amp; the United Kingdom approach</dc:title>
  <dc:creator>Peter Wardle</dc:creator>
  <cp:lastModifiedBy>Inna Zubar</cp:lastModifiedBy>
  <cp:revision>19</cp:revision>
  <dcterms:created xsi:type="dcterms:W3CDTF">2016-04-04T22:25:08Z</dcterms:created>
  <dcterms:modified xsi:type="dcterms:W3CDTF">2016-04-04T22:55:12Z</dcterms:modified>
</cp:coreProperties>
</file>