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9.xml" ContentType="application/vnd.openxmlformats-officedocument.presentationml.slide+xml"/>
  <Default Extension="xml" ContentType="application/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autoCompressPictures="0">
  <p:sldMasterIdLst>
    <p:sldMasterId id="2147483840" r:id="rId1"/>
  </p:sldMasterIdLst>
  <p:sldIdLst>
    <p:sldId id="258" r:id="rId2"/>
    <p:sldId id="259" r:id="rId3"/>
    <p:sldId id="260" r:id="rId4"/>
    <p:sldId id="261" r:id="rId5"/>
    <p:sldId id="262" r:id="rId6"/>
    <p:sldId id="265" r:id="rId7"/>
    <p:sldId id="266" r:id="rId8"/>
    <p:sldId id="267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  <p:ext uri="{FD5EFAAD-0ECE-453E-9831-46B23BE46B34}">
      <p15:chartTrackingRefBased xmlns=""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 vertBarState="minimized" horzBarState="maximized">
    <p:restoredLeft sz="15515" autoAdjust="0"/>
    <p:restoredTop sz="94660"/>
  </p:normalViewPr>
  <p:slideViewPr>
    <p:cSldViewPr snapToGrid="0">
      <p:cViewPr>
        <p:scale>
          <a:sx n="76" d="100"/>
          <a:sy n="76" d="100"/>
        </p:scale>
        <p:origin x="-88" y="-7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a-DK"/>
              <a:t>Klik for at redigere undertiteltypografien i masteren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4/5/16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4/5/16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4/5/16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4/5/16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4/5/16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4/5/16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4/5/16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/>
              <a:t>Klik på ikonet for at tilføje et billede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4/5/16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4/5/16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/>
              <a:t>Media and </a:t>
            </a:r>
            <a:r>
              <a:rPr lang="en-GB" dirty="0"/>
              <a:t>elections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Jacob Mollerup </a:t>
            </a:r>
            <a:endParaRPr lang="en-US" dirty="0"/>
          </a:p>
          <a:p>
            <a:r>
              <a:rPr lang="en-US" dirty="0"/>
              <a:t>Kyiv April 5. 2016.</a:t>
            </a:r>
            <a:endParaRPr lang="da-DK" dirty="0"/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15977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Starting</a:t>
            </a:r>
            <a:r>
              <a:rPr lang="da-DK" dirty="0"/>
              <a:t> </a:t>
            </a:r>
            <a:br>
              <a:rPr lang="da-DK" dirty="0"/>
            </a:br>
            <a:r>
              <a:rPr lang="da-DK" dirty="0"/>
              <a:t>with a </a:t>
            </a:r>
            <a:r>
              <a:rPr lang="en-GB" dirty="0"/>
              <a:t>few</a:t>
            </a:r>
            <a:r>
              <a:rPr lang="da-DK" dirty="0"/>
              <a:t> </a:t>
            </a:r>
            <a:br>
              <a:rPr lang="da-DK" dirty="0"/>
            </a:br>
            <a:r>
              <a:rPr lang="en-GB" dirty="0"/>
              <a:t>personal</a:t>
            </a:r>
            <a:r>
              <a:rPr lang="da-DK" dirty="0"/>
              <a:t> </a:t>
            </a:r>
            <a:br>
              <a:rPr lang="da-DK" dirty="0"/>
            </a:br>
            <a:r>
              <a:rPr lang="da-DK" dirty="0"/>
              <a:t>notes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 sz="2800" dirty="0"/>
          </a:p>
          <a:p>
            <a:r>
              <a:rPr lang="da-DK" sz="2800" dirty="0"/>
              <a:t>On the power of </a:t>
            </a:r>
            <a:r>
              <a:rPr lang="en-GB" sz="2800" dirty="0"/>
              <a:t>good</a:t>
            </a:r>
            <a:r>
              <a:rPr lang="da-DK" sz="2800" dirty="0"/>
              <a:t> </a:t>
            </a:r>
            <a:r>
              <a:rPr lang="da-DK" sz="2800" dirty="0" err="1"/>
              <a:t>journalism</a:t>
            </a:r>
            <a:endParaRPr lang="da-DK" sz="2800" dirty="0"/>
          </a:p>
          <a:p>
            <a:r>
              <a:rPr lang="da-DK" sz="2800" dirty="0"/>
              <a:t>On Denmarks </a:t>
            </a:r>
            <a:r>
              <a:rPr lang="da-DK" sz="2800" dirty="0" err="1"/>
              <a:t>weak</a:t>
            </a:r>
            <a:r>
              <a:rPr lang="da-DK" sz="2800" dirty="0"/>
              <a:t> media </a:t>
            </a:r>
            <a:r>
              <a:rPr lang="da-DK" sz="2800" dirty="0" err="1"/>
              <a:t>legislation</a:t>
            </a:r>
            <a:endParaRPr lang="da-DK" sz="2800" dirty="0"/>
          </a:p>
          <a:p>
            <a:r>
              <a:rPr lang="da-DK" sz="2800" dirty="0"/>
              <a:t>On the </a:t>
            </a:r>
            <a:r>
              <a:rPr lang="da-DK" sz="2800" dirty="0" err="1"/>
              <a:t>self-regulation</a:t>
            </a:r>
            <a:r>
              <a:rPr lang="da-DK" sz="2800" dirty="0"/>
              <a:t> </a:t>
            </a:r>
            <a:r>
              <a:rPr lang="da-DK" sz="2800" dirty="0" err="1"/>
              <a:t>experience</a:t>
            </a:r>
            <a:endParaRPr lang="da-DK" sz="2800" dirty="0"/>
          </a:p>
          <a:p>
            <a:r>
              <a:rPr lang="da-DK" sz="2800" dirty="0"/>
              <a:t>On </a:t>
            </a:r>
            <a:r>
              <a:rPr lang="da-DK" sz="2800" dirty="0" err="1"/>
              <a:t>Fukuyama’s</a:t>
            </a:r>
            <a:r>
              <a:rPr lang="da-DK" sz="2800" dirty="0"/>
              <a:t>: How to </a:t>
            </a:r>
            <a:r>
              <a:rPr lang="da-DK" sz="2800" dirty="0" err="1"/>
              <a:t>get</a:t>
            </a:r>
            <a:r>
              <a:rPr lang="da-DK" sz="2800" dirty="0"/>
              <a:t> to ‘Denmark’</a:t>
            </a: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44963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New media </a:t>
            </a:r>
            <a:r>
              <a:rPr lang="da-DK" dirty="0" err="1"/>
              <a:t>laws</a:t>
            </a:r>
            <a:r>
              <a:rPr lang="da-DK" dirty="0"/>
              <a:t> – the </a:t>
            </a:r>
            <a:r>
              <a:rPr lang="da-DK" dirty="0" err="1"/>
              <a:t>context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2800" dirty="0"/>
              <a:t>A </a:t>
            </a:r>
            <a:r>
              <a:rPr lang="da-DK" sz="2800" dirty="0" err="1"/>
              <a:t>corrupt</a:t>
            </a:r>
            <a:r>
              <a:rPr lang="da-DK" sz="2800" dirty="0"/>
              <a:t> media scene</a:t>
            </a:r>
          </a:p>
          <a:p>
            <a:r>
              <a:rPr lang="da-DK" sz="2800" dirty="0" err="1"/>
              <a:t>Oligarchs</a:t>
            </a:r>
            <a:r>
              <a:rPr lang="da-DK" sz="2800" dirty="0"/>
              <a:t> </a:t>
            </a:r>
            <a:r>
              <a:rPr lang="da-DK" sz="2800" dirty="0" err="1"/>
              <a:t>promoting</a:t>
            </a:r>
            <a:r>
              <a:rPr lang="da-DK" sz="2800" dirty="0"/>
              <a:t> </a:t>
            </a:r>
            <a:r>
              <a:rPr lang="da-DK" sz="2800" dirty="0" err="1"/>
              <a:t>own</a:t>
            </a:r>
            <a:r>
              <a:rPr lang="da-DK" sz="2800" dirty="0"/>
              <a:t> agendas</a:t>
            </a:r>
          </a:p>
          <a:p>
            <a:r>
              <a:rPr lang="da-DK" sz="2800" dirty="0" err="1"/>
              <a:t>Lack</a:t>
            </a:r>
            <a:r>
              <a:rPr lang="da-DK" sz="2800" dirty="0"/>
              <a:t> of </a:t>
            </a:r>
            <a:r>
              <a:rPr lang="da-DK" sz="2800" dirty="0" err="1"/>
              <a:t>respected</a:t>
            </a:r>
            <a:r>
              <a:rPr lang="da-DK" sz="2800" dirty="0"/>
              <a:t> standards for fairness, </a:t>
            </a:r>
            <a:r>
              <a:rPr lang="da-DK" sz="2800" dirty="0" err="1"/>
              <a:t>accuracy</a:t>
            </a:r>
            <a:r>
              <a:rPr lang="da-DK" sz="2800" dirty="0"/>
              <a:t> and balance</a:t>
            </a:r>
          </a:p>
          <a:p>
            <a:r>
              <a:rPr lang="da-DK" sz="2800" dirty="0" err="1"/>
              <a:t>Existing</a:t>
            </a:r>
            <a:r>
              <a:rPr lang="da-DK" sz="2800" dirty="0"/>
              <a:t> </a:t>
            </a:r>
            <a:r>
              <a:rPr lang="da-DK" sz="2800" dirty="0" err="1"/>
              <a:t>legislation</a:t>
            </a:r>
            <a:r>
              <a:rPr lang="da-DK" sz="2800" dirty="0"/>
              <a:t> </a:t>
            </a:r>
            <a:r>
              <a:rPr lang="da-DK" sz="2800" dirty="0" err="1"/>
              <a:t>are</a:t>
            </a:r>
            <a:r>
              <a:rPr lang="da-DK" sz="2800" dirty="0"/>
              <a:t> not </a:t>
            </a:r>
            <a:r>
              <a:rPr lang="da-DK" sz="2800" dirty="0" err="1"/>
              <a:t>respected</a:t>
            </a:r>
            <a:endParaRPr lang="da-DK" sz="2800" dirty="0"/>
          </a:p>
          <a:p>
            <a:r>
              <a:rPr lang="da-DK" sz="2800" dirty="0" err="1"/>
              <a:t>Weak</a:t>
            </a:r>
            <a:r>
              <a:rPr lang="da-DK" sz="2800" dirty="0"/>
              <a:t> regulators</a:t>
            </a:r>
          </a:p>
          <a:p>
            <a:r>
              <a:rPr lang="da-DK" sz="2800" dirty="0"/>
              <a:t>A </a:t>
            </a:r>
            <a:r>
              <a:rPr lang="da-DK" sz="2800" dirty="0" err="1"/>
              <a:t>tiny</a:t>
            </a:r>
            <a:r>
              <a:rPr lang="da-DK" sz="2800" dirty="0"/>
              <a:t> public service broadcaster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90078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Big problems – a </a:t>
            </a:r>
            <a:r>
              <a:rPr lang="da-DK" dirty="0" err="1"/>
              <a:t>need</a:t>
            </a:r>
            <a:r>
              <a:rPr lang="da-DK" dirty="0"/>
              <a:t> for </a:t>
            </a:r>
            <a:r>
              <a:rPr lang="da-DK" dirty="0" err="1"/>
              <a:t>strong</a:t>
            </a:r>
            <a:r>
              <a:rPr lang="da-DK" dirty="0"/>
              <a:t> intervention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2800" dirty="0"/>
              <a:t>How to stop </a:t>
            </a:r>
            <a:r>
              <a:rPr lang="da-DK" sz="2800" dirty="0" err="1"/>
              <a:t>hidden</a:t>
            </a:r>
            <a:r>
              <a:rPr lang="da-DK" sz="2800" dirty="0"/>
              <a:t> </a:t>
            </a:r>
            <a:r>
              <a:rPr lang="da-DK" sz="2800" dirty="0" err="1"/>
              <a:t>advertising</a:t>
            </a:r>
            <a:r>
              <a:rPr lang="da-DK" sz="2800" dirty="0"/>
              <a:t>?</a:t>
            </a:r>
          </a:p>
          <a:p>
            <a:pPr marL="0" indent="0">
              <a:buNone/>
            </a:pPr>
            <a:r>
              <a:rPr lang="da-DK" sz="2800" dirty="0"/>
              <a:t>   1. Clear and </a:t>
            </a:r>
            <a:r>
              <a:rPr lang="da-DK" sz="2800" dirty="0" err="1"/>
              <a:t>strong</a:t>
            </a:r>
            <a:r>
              <a:rPr lang="da-DK" sz="2800" dirty="0"/>
              <a:t> </a:t>
            </a:r>
            <a:r>
              <a:rPr lang="da-DK" sz="2800" dirty="0" err="1"/>
              <a:t>legislation</a:t>
            </a:r>
            <a:endParaRPr lang="da-DK" sz="2800" dirty="0"/>
          </a:p>
          <a:p>
            <a:pPr marL="0" indent="0">
              <a:buNone/>
            </a:pPr>
            <a:r>
              <a:rPr lang="da-DK" sz="2800" dirty="0"/>
              <a:t>   2. An </a:t>
            </a:r>
            <a:r>
              <a:rPr lang="da-DK" sz="2800" dirty="0" err="1"/>
              <a:t>efficient</a:t>
            </a:r>
            <a:r>
              <a:rPr lang="da-DK" sz="2800" dirty="0"/>
              <a:t> and </a:t>
            </a:r>
            <a:r>
              <a:rPr lang="da-DK" sz="2800" dirty="0" err="1"/>
              <a:t>uncorrupt</a:t>
            </a:r>
            <a:r>
              <a:rPr lang="da-DK" sz="2800" dirty="0"/>
              <a:t> regulator </a:t>
            </a:r>
          </a:p>
          <a:p>
            <a:pPr marL="0" indent="0">
              <a:buNone/>
            </a:pPr>
            <a:r>
              <a:rPr lang="da-DK" sz="2800" dirty="0"/>
              <a:t>   3. </a:t>
            </a:r>
            <a:r>
              <a:rPr lang="da-DK" sz="2800" dirty="0" err="1"/>
              <a:t>Escalating</a:t>
            </a:r>
            <a:r>
              <a:rPr lang="da-DK" sz="2800" dirty="0"/>
              <a:t> </a:t>
            </a:r>
            <a:r>
              <a:rPr lang="en-GB" sz="2800" dirty="0"/>
              <a:t>sanctions</a:t>
            </a:r>
            <a:r>
              <a:rPr lang="da-DK" sz="2800" dirty="0"/>
              <a:t>!</a:t>
            </a:r>
          </a:p>
          <a:p>
            <a:pPr marL="0" indent="0">
              <a:buNone/>
            </a:pPr>
            <a:r>
              <a:rPr lang="da-DK" sz="2800" dirty="0"/>
              <a:t>   4. Second </a:t>
            </a:r>
            <a:r>
              <a:rPr lang="da-DK" sz="2800" dirty="0" err="1"/>
              <a:t>level</a:t>
            </a:r>
            <a:r>
              <a:rPr lang="da-DK" sz="2800" dirty="0"/>
              <a:t>: Heavy fines </a:t>
            </a:r>
          </a:p>
          <a:p>
            <a:pPr marL="0" indent="0">
              <a:buNone/>
            </a:pPr>
            <a:r>
              <a:rPr lang="da-DK" sz="2800" dirty="0"/>
              <a:t>   5. Third </a:t>
            </a:r>
            <a:r>
              <a:rPr lang="da-DK" sz="2800" dirty="0" err="1"/>
              <a:t>level</a:t>
            </a:r>
            <a:r>
              <a:rPr lang="da-DK" sz="2800" dirty="0"/>
              <a:t>: </a:t>
            </a:r>
            <a:r>
              <a:rPr lang="da-DK" sz="2800" dirty="0" err="1"/>
              <a:t>Withdravel</a:t>
            </a:r>
            <a:r>
              <a:rPr lang="da-DK" sz="2800" dirty="0"/>
              <a:t> of </a:t>
            </a:r>
            <a:r>
              <a:rPr lang="da-DK" sz="2800" dirty="0" err="1"/>
              <a:t>license</a:t>
            </a:r>
            <a:r>
              <a:rPr lang="da-DK" sz="2800" dirty="0"/>
              <a:t>  </a:t>
            </a:r>
          </a:p>
          <a:p>
            <a:pPr marL="0" indent="0">
              <a:buNone/>
            </a:pPr>
            <a:r>
              <a:rPr lang="da-DK" sz="2800" dirty="0"/>
              <a:t>   6. Total </a:t>
            </a:r>
            <a:r>
              <a:rPr lang="da-DK" sz="2800" dirty="0" err="1"/>
              <a:t>transparency</a:t>
            </a:r>
            <a:r>
              <a:rPr lang="da-DK" sz="2800" dirty="0"/>
              <a:t> – open meetings 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29527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Political</a:t>
            </a:r>
            <a:r>
              <a:rPr lang="da-DK" dirty="0"/>
              <a:t> </a:t>
            </a:r>
            <a:r>
              <a:rPr lang="da-DK" dirty="0" err="1"/>
              <a:t>advertising</a:t>
            </a:r>
            <a:r>
              <a:rPr lang="da-DK" dirty="0"/>
              <a:t> – </a:t>
            </a:r>
            <a:r>
              <a:rPr lang="da-DK" dirty="0" err="1"/>
              <a:t>different</a:t>
            </a:r>
            <a:r>
              <a:rPr lang="da-DK" dirty="0"/>
              <a:t> traditions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da-DK" sz="2800" dirty="0"/>
          </a:p>
          <a:p>
            <a:endParaRPr lang="da-DK" sz="2800" dirty="0"/>
          </a:p>
          <a:p>
            <a:endParaRPr lang="da-DK" sz="2800" dirty="0"/>
          </a:p>
          <a:p>
            <a:endParaRPr lang="da-DK" sz="2800" dirty="0"/>
          </a:p>
          <a:p>
            <a:endParaRPr lang="da-DK" sz="2800" dirty="0"/>
          </a:p>
          <a:p>
            <a:r>
              <a:rPr lang="da-DK" sz="2800" dirty="0" err="1"/>
              <a:t>Different</a:t>
            </a:r>
            <a:r>
              <a:rPr lang="da-DK" sz="2800" dirty="0"/>
              <a:t> </a:t>
            </a:r>
            <a:r>
              <a:rPr lang="da-DK" sz="2800" dirty="0" err="1"/>
              <a:t>practise</a:t>
            </a:r>
            <a:r>
              <a:rPr lang="da-DK" sz="2800" dirty="0"/>
              <a:t> </a:t>
            </a:r>
            <a:r>
              <a:rPr lang="da-DK" sz="2800" dirty="0" err="1"/>
              <a:t>among</a:t>
            </a:r>
            <a:r>
              <a:rPr lang="da-DK" sz="2800" dirty="0"/>
              <a:t> old </a:t>
            </a:r>
            <a:r>
              <a:rPr lang="da-DK" sz="2800" dirty="0" err="1"/>
              <a:t>democracies</a:t>
            </a:r>
            <a:endParaRPr lang="da-DK" sz="2800" dirty="0"/>
          </a:p>
          <a:p>
            <a:r>
              <a:rPr lang="da-DK" sz="2800" dirty="0"/>
              <a:t>The </a:t>
            </a:r>
            <a:r>
              <a:rPr lang="da-DK" sz="2800" dirty="0" err="1"/>
              <a:t>cautious</a:t>
            </a:r>
            <a:r>
              <a:rPr lang="da-DK" sz="2800" dirty="0"/>
              <a:t> approach!</a:t>
            </a:r>
          </a:p>
          <a:p>
            <a:r>
              <a:rPr lang="da-DK" sz="2800" dirty="0" err="1"/>
              <a:t>Political</a:t>
            </a:r>
            <a:r>
              <a:rPr lang="da-DK" sz="2800" dirty="0"/>
              <a:t> </a:t>
            </a:r>
            <a:r>
              <a:rPr lang="da-DK" sz="2800" dirty="0" err="1"/>
              <a:t>ads</a:t>
            </a:r>
            <a:r>
              <a:rPr lang="da-DK" sz="2800" dirty="0"/>
              <a:t> on tv: A </a:t>
            </a:r>
            <a:r>
              <a:rPr lang="da-DK" sz="2800" dirty="0" err="1"/>
              <a:t>powerful</a:t>
            </a:r>
            <a:r>
              <a:rPr lang="da-DK" sz="2800" dirty="0"/>
              <a:t> </a:t>
            </a:r>
            <a:r>
              <a:rPr lang="da-DK" sz="2800" dirty="0" err="1"/>
              <a:t>tool</a:t>
            </a:r>
            <a:endParaRPr lang="da-DK" sz="2800" dirty="0"/>
          </a:p>
          <a:p>
            <a:r>
              <a:rPr lang="da-DK" sz="2800" dirty="0" err="1"/>
              <a:t>Many</a:t>
            </a:r>
            <a:r>
              <a:rPr lang="da-DK" sz="2800" dirty="0"/>
              <a:t> negative </a:t>
            </a:r>
            <a:r>
              <a:rPr lang="da-DK" sz="2800" dirty="0" err="1"/>
              <a:t>effects</a:t>
            </a:r>
            <a:endParaRPr lang="da-DK" sz="2800" dirty="0"/>
          </a:p>
          <a:p>
            <a:r>
              <a:rPr lang="da-DK" sz="2800" dirty="0" err="1"/>
              <a:t>Consider</a:t>
            </a:r>
            <a:r>
              <a:rPr lang="da-DK" sz="2800" dirty="0"/>
              <a:t> a total ban</a:t>
            </a:r>
          </a:p>
          <a:p>
            <a:endParaRPr lang="da-DK" sz="2800" dirty="0"/>
          </a:p>
          <a:p>
            <a:endParaRPr lang="da-DK" sz="2800" dirty="0"/>
          </a:p>
          <a:p>
            <a:endParaRPr lang="da-DK" sz="2800" dirty="0"/>
          </a:p>
          <a:p>
            <a:endParaRPr lang="da-DK" sz="2800" dirty="0"/>
          </a:p>
          <a:p>
            <a:endParaRPr lang="da-DK" sz="28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937927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Regulatory</a:t>
            </a:r>
            <a:r>
              <a:rPr lang="da-DK" dirty="0"/>
              <a:t> </a:t>
            </a:r>
            <a:r>
              <a:rPr lang="da-DK" dirty="0" err="1"/>
              <a:t>bodies</a:t>
            </a:r>
            <a:r>
              <a:rPr lang="da-DK" dirty="0"/>
              <a:t>?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a-DK" sz="2800" dirty="0"/>
          </a:p>
          <a:p>
            <a:r>
              <a:rPr lang="da-DK" sz="2800" dirty="0" err="1"/>
              <a:t>Strong</a:t>
            </a:r>
            <a:r>
              <a:rPr lang="da-DK" sz="2800" dirty="0"/>
              <a:t> arguments for </a:t>
            </a:r>
            <a:r>
              <a:rPr lang="da-DK" sz="2800" dirty="0" err="1"/>
              <a:t>having</a:t>
            </a:r>
            <a:r>
              <a:rPr lang="da-DK" sz="2800" dirty="0"/>
              <a:t> a </a:t>
            </a:r>
            <a:r>
              <a:rPr lang="da-DK" sz="2800" dirty="0" err="1"/>
              <a:t>special</a:t>
            </a:r>
            <a:r>
              <a:rPr lang="da-DK" sz="2800" dirty="0"/>
              <a:t> media </a:t>
            </a:r>
            <a:r>
              <a:rPr lang="da-DK" sz="2800" dirty="0" err="1"/>
              <a:t>body</a:t>
            </a:r>
            <a:r>
              <a:rPr lang="da-DK" sz="2800" dirty="0"/>
              <a:t> </a:t>
            </a:r>
          </a:p>
          <a:p>
            <a:r>
              <a:rPr lang="da-DK" sz="2800" dirty="0"/>
              <a:t>The media problems </a:t>
            </a:r>
            <a:r>
              <a:rPr lang="da-DK" sz="2800" dirty="0" err="1"/>
              <a:t>requires</a:t>
            </a:r>
            <a:r>
              <a:rPr lang="da-DK" sz="2800" dirty="0"/>
              <a:t> </a:t>
            </a:r>
            <a:r>
              <a:rPr lang="da-DK" sz="2800" dirty="0" err="1"/>
              <a:t>expertise</a:t>
            </a:r>
            <a:r>
              <a:rPr lang="da-DK" sz="2800" dirty="0"/>
              <a:t> and </a:t>
            </a:r>
            <a:r>
              <a:rPr lang="da-DK" sz="2800" dirty="0" err="1"/>
              <a:t>quick</a:t>
            </a:r>
            <a:r>
              <a:rPr lang="da-DK" sz="2800" dirty="0"/>
              <a:t> action</a:t>
            </a:r>
          </a:p>
          <a:p>
            <a:r>
              <a:rPr lang="da-DK" sz="2800" dirty="0" err="1"/>
              <a:t>Important</a:t>
            </a:r>
            <a:r>
              <a:rPr lang="da-DK" sz="2800" dirty="0"/>
              <a:t> to have a regional </a:t>
            </a:r>
            <a:r>
              <a:rPr lang="da-DK" sz="2800" dirty="0" err="1"/>
              <a:t>level</a:t>
            </a:r>
            <a:r>
              <a:rPr lang="da-DK" sz="2800" dirty="0"/>
              <a:t> of the media </a:t>
            </a:r>
            <a:r>
              <a:rPr lang="da-DK" sz="2800" dirty="0" err="1"/>
              <a:t>body</a:t>
            </a:r>
            <a:endParaRPr lang="da-DK" sz="2800" dirty="0"/>
          </a:p>
          <a:p>
            <a:r>
              <a:rPr lang="da-DK" sz="2800" dirty="0" err="1"/>
              <a:t>Self-regulation</a:t>
            </a:r>
            <a:r>
              <a:rPr lang="da-DK" sz="2800" dirty="0"/>
              <a:t> – an </a:t>
            </a:r>
            <a:r>
              <a:rPr lang="da-DK" sz="2800" dirty="0" err="1"/>
              <a:t>important</a:t>
            </a:r>
            <a:r>
              <a:rPr lang="da-DK" sz="2800" dirty="0"/>
              <a:t> </a:t>
            </a:r>
            <a:r>
              <a:rPr lang="da-DK" sz="2800" dirty="0" err="1"/>
              <a:t>way</a:t>
            </a:r>
            <a:r>
              <a:rPr lang="da-DK" sz="2800" dirty="0"/>
              <a:t> forward – but </a:t>
            </a:r>
            <a:r>
              <a:rPr lang="da-DK" sz="2800" dirty="0" err="1"/>
              <a:t>don’t</a:t>
            </a:r>
            <a:r>
              <a:rPr lang="da-DK" sz="2800" dirty="0"/>
              <a:t> </a:t>
            </a:r>
            <a:r>
              <a:rPr lang="da-DK" sz="2800" dirty="0" err="1"/>
              <a:t>rely</a:t>
            </a:r>
            <a:r>
              <a:rPr lang="da-DK" sz="2800" dirty="0"/>
              <a:t> on it </a:t>
            </a:r>
            <a:r>
              <a:rPr lang="da-DK" sz="2800" dirty="0" err="1"/>
              <a:t>now</a:t>
            </a:r>
            <a:endParaRPr lang="da-DK" sz="28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99308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Insisting</a:t>
            </a:r>
            <a:r>
              <a:rPr lang="da-DK" dirty="0"/>
              <a:t> on </a:t>
            </a:r>
            <a:r>
              <a:rPr lang="da-DK" dirty="0" err="1"/>
              <a:t>transparency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2800" dirty="0" err="1"/>
              <a:t>Openness</a:t>
            </a:r>
            <a:r>
              <a:rPr lang="da-DK" sz="2800" dirty="0"/>
              <a:t> and </a:t>
            </a:r>
            <a:r>
              <a:rPr lang="da-DK" sz="2800" dirty="0" err="1"/>
              <a:t>transparency</a:t>
            </a:r>
            <a:r>
              <a:rPr lang="da-DK" sz="2800" dirty="0"/>
              <a:t> </a:t>
            </a:r>
            <a:r>
              <a:rPr lang="da-DK" sz="2800" dirty="0" err="1"/>
              <a:t>can</a:t>
            </a:r>
            <a:r>
              <a:rPr lang="da-DK" sz="2800" dirty="0"/>
              <a:t> </a:t>
            </a:r>
            <a:r>
              <a:rPr lang="da-DK" sz="2800" dirty="0" err="1"/>
              <a:t>be</a:t>
            </a:r>
            <a:r>
              <a:rPr lang="da-DK" sz="2800" dirty="0"/>
              <a:t> </a:t>
            </a:r>
            <a:r>
              <a:rPr lang="da-DK" sz="2800" dirty="0" err="1"/>
              <a:t>powerful</a:t>
            </a:r>
            <a:r>
              <a:rPr lang="da-DK" sz="2800" dirty="0"/>
              <a:t> </a:t>
            </a:r>
            <a:r>
              <a:rPr lang="da-DK" sz="2800" dirty="0" err="1"/>
              <a:t>tools</a:t>
            </a:r>
            <a:endParaRPr lang="da-DK" sz="2800" dirty="0"/>
          </a:p>
          <a:p>
            <a:r>
              <a:rPr lang="da-DK" sz="2800" dirty="0" err="1"/>
              <a:t>Demand</a:t>
            </a:r>
            <a:r>
              <a:rPr lang="da-DK" sz="2800" dirty="0"/>
              <a:t> total </a:t>
            </a:r>
            <a:r>
              <a:rPr lang="da-DK" sz="2800" dirty="0" err="1"/>
              <a:t>openness</a:t>
            </a:r>
            <a:r>
              <a:rPr lang="da-DK" sz="2800" dirty="0"/>
              <a:t> on </a:t>
            </a:r>
            <a:r>
              <a:rPr lang="da-DK" sz="2800" dirty="0" err="1"/>
              <a:t>ownership</a:t>
            </a:r>
            <a:r>
              <a:rPr lang="da-DK" sz="2800" dirty="0"/>
              <a:t> and </a:t>
            </a:r>
            <a:r>
              <a:rPr lang="da-DK" sz="2800" dirty="0" err="1"/>
              <a:t>funding</a:t>
            </a:r>
            <a:endParaRPr lang="da-DK" sz="2800" dirty="0"/>
          </a:p>
          <a:p>
            <a:r>
              <a:rPr lang="da-DK" sz="2800" dirty="0"/>
              <a:t>Make the </a:t>
            </a:r>
            <a:r>
              <a:rPr lang="da-DK" sz="2800" dirty="0" err="1"/>
              <a:t>regulatory</a:t>
            </a:r>
            <a:r>
              <a:rPr lang="da-DK" sz="2800" dirty="0"/>
              <a:t> </a:t>
            </a:r>
            <a:r>
              <a:rPr lang="da-DK" sz="2800" dirty="0" err="1"/>
              <a:t>process</a:t>
            </a:r>
            <a:r>
              <a:rPr lang="da-DK" sz="2800" dirty="0"/>
              <a:t> </a:t>
            </a:r>
            <a:r>
              <a:rPr lang="da-DK" sz="2800" dirty="0" err="1"/>
              <a:t>totally</a:t>
            </a:r>
            <a:r>
              <a:rPr lang="da-DK" sz="2800" dirty="0"/>
              <a:t> transparent</a:t>
            </a:r>
          </a:p>
          <a:p>
            <a:r>
              <a:rPr lang="da-DK" sz="2800" dirty="0"/>
              <a:t>Have clear </a:t>
            </a:r>
            <a:r>
              <a:rPr lang="da-DK" sz="2800" dirty="0" err="1"/>
              <a:t>mechanisms</a:t>
            </a:r>
            <a:r>
              <a:rPr lang="da-DK" sz="2800" dirty="0"/>
              <a:t> for </a:t>
            </a:r>
            <a:r>
              <a:rPr lang="da-DK" sz="2800" dirty="0" err="1"/>
              <a:t>solving</a:t>
            </a:r>
            <a:r>
              <a:rPr lang="da-DK" sz="2800" dirty="0"/>
              <a:t> </a:t>
            </a:r>
            <a:r>
              <a:rPr lang="da-DK" sz="2800" dirty="0" err="1"/>
              <a:t>disputes</a:t>
            </a:r>
            <a:endParaRPr lang="da-DK" sz="2800" dirty="0"/>
          </a:p>
          <a:p>
            <a:r>
              <a:rPr lang="da-DK" sz="2800" dirty="0" err="1"/>
              <a:t>Corruption</a:t>
            </a:r>
            <a:r>
              <a:rPr lang="da-DK" sz="2800" dirty="0"/>
              <a:t> </a:t>
            </a:r>
            <a:r>
              <a:rPr lang="da-DK" sz="2800" dirty="0" err="1"/>
              <a:t>should</a:t>
            </a:r>
            <a:r>
              <a:rPr lang="da-DK" sz="2800" dirty="0"/>
              <a:t> </a:t>
            </a:r>
            <a:r>
              <a:rPr lang="da-DK" sz="2800" dirty="0" err="1"/>
              <a:t>be</a:t>
            </a:r>
            <a:r>
              <a:rPr lang="da-DK" sz="2800" dirty="0"/>
              <a:t> </a:t>
            </a:r>
            <a:r>
              <a:rPr lang="da-DK" sz="2800" dirty="0" err="1"/>
              <a:t>exposed</a:t>
            </a:r>
            <a:r>
              <a:rPr lang="da-DK" sz="2800" dirty="0"/>
              <a:t>! </a:t>
            </a:r>
          </a:p>
          <a:p>
            <a:r>
              <a:rPr lang="da-DK" sz="2800" dirty="0" err="1"/>
              <a:t>It’s</a:t>
            </a:r>
            <a:r>
              <a:rPr lang="da-DK" sz="2800" dirty="0"/>
              <a:t> </a:t>
            </a:r>
            <a:r>
              <a:rPr lang="da-DK" sz="2800" dirty="0" err="1"/>
              <a:t>possible</a:t>
            </a:r>
            <a:r>
              <a:rPr lang="da-DK" sz="2800" dirty="0"/>
              <a:t> - </a:t>
            </a:r>
            <a:r>
              <a:rPr lang="da-DK" sz="2800" dirty="0" err="1"/>
              <a:t>history</a:t>
            </a:r>
            <a:r>
              <a:rPr lang="da-DK" sz="2800" dirty="0"/>
              <a:t> shows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061559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Insisting</a:t>
            </a:r>
            <a:r>
              <a:rPr lang="da-DK" dirty="0"/>
              <a:t> on public service </a:t>
            </a:r>
            <a:r>
              <a:rPr lang="da-DK" dirty="0" err="1"/>
              <a:t>broadcasting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a-DK" sz="2800" dirty="0"/>
          </a:p>
          <a:p>
            <a:r>
              <a:rPr lang="da-DK" sz="2800" dirty="0"/>
              <a:t>A </a:t>
            </a:r>
            <a:r>
              <a:rPr lang="da-DK" sz="2800" dirty="0" err="1"/>
              <a:t>strong</a:t>
            </a:r>
            <a:r>
              <a:rPr lang="da-DK" sz="2800" dirty="0"/>
              <a:t> and </a:t>
            </a:r>
            <a:r>
              <a:rPr lang="da-DK" sz="2800" dirty="0" err="1"/>
              <a:t>financially</a:t>
            </a:r>
            <a:r>
              <a:rPr lang="da-DK" sz="2800" dirty="0"/>
              <a:t> and </a:t>
            </a:r>
            <a:r>
              <a:rPr lang="da-DK" sz="2800" dirty="0" err="1"/>
              <a:t>politically</a:t>
            </a:r>
            <a:r>
              <a:rPr lang="da-DK" sz="2800" dirty="0"/>
              <a:t> PSB is an </a:t>
            </a:r>
            <a:r>
              <a:rPr lang="da-DK" sz="2800" dirty="0" err="1"/>
              <a:t>important</a:t>
            </a:r>
            <a:r>
              <a:rPr lang="da-DK" sz="2800" dirty="0"/>
              <a:t> part of the solution</a:t>
            </a:r>
          </a:p>
          <a:p>
            <a:r>
              <a:rPr lang="da-DK" sz="2800" dirty="0" err="1"/>
              <a:t>PSB’s</a:t>
            </a:r>
            <a:r>
              <a:rPr lang="da-DK" sz="2800" dirty="0"/>
              <a:t> </a:t>
            </a:r>
            <a:r>
              <a:rPr lang="da-DK" sz="2800" dirty="0" err="1"/>
              <a:t>are</a:t>
            </a:r>
            <a:r>
              <a:rPr lang="da-DK" sz="2800" dirty="0"/>
              <a:t> </a:t>
            </a:r>
            <a:r>
              <a:rPr lang="da-DK" sz="2800" dirty="0" err="1"/>
              <a:t>cornerstones</a:t>
            </a:r>
            <a:r>
              <a:rPr lang="da-DK" sz="2800" dirty="0"/>
              <a:t> in </a:t>
            </a:r>
            <a:r>
              <a:rPr lang="da-DK" sz="2800" dirty="0" err="1"/>
              <a:t>many</a:t>
            </a:r>
            <a:r>
              <a:rPr lang="da-DK" sz="2800" dirty="0"/>
              <a:t> European </a:t>
            </a:r>
            <a:r>
              <a:rPr lang="da-DK" sz="2800" dirty="0" err="1"/>
              <a:t>democracies</a:t>
            </a:r>
            <a:endParaRPr lang="da-DK" sz="2800" dirty="0"/>
          </a:p>
          <a:p>
            <a:r>
              <a:rPr lang="da-DK" sz="2800" dirty="0"/>
              <a:t>The present NPBU-plan </a:t>
            </a:r>
            <a:r>
              <a:rPr lang="da-DK" sz="2800" dirty="0" err="1"/>
              <a:t>could</a:t>
            </a:r>
            <a:r>
              <a:rPr lang="da-DK" sz="2800" dirty="0"/>
              <a:t> have a positive </a:t>
            </a:r>
            <a:r>
              <a:rPr lang="da-DK" sz="2800" dirty="0" err="1"/>
              <a:t>impact</a:t>
            </a:r>
            <a:r>
              <a:rPr lang="da-DK" sz="2800" dirty="0"/>
              <a:t> on the </a:t>
            </a:r>
            <a:r>
              <a:rPr lang="da-DK" sz="2800" dirty="0" err="1"/>
              <a:t>democratic</a:t>
            </a:r>
            <a:r>
              <a:rPr lang="da-DK" sz="2800" dirty="0"/>
              <a:t> </a:t>
            </a:r>
            <a:r>
              <a:rPr lang="da-DK" sz="2800" dirty="0" err="1"/>
              <a:t>process</a:t>
            </a:r>
            <a:r>
              <a:rPr lang="da-DK" sz="2800" dirty="0"/>
              <a:t> and </a:t>
            </a:r>
            <a:r>
              <a:rPr lang="da-DK" sz="2800" dirty="0" err="1"/>
              <a:t>improve</a:t>
            </a:r>
            <a:r>
              <a:rPr lang="da-DK" sz="2800" dirty="0"/>
              <a:t> </a:t>
            </a:r>
            <a:r>
              <a:rPr lang="da-DK" sz="2800" dirty="0" err="1"/>
              <a:t>other</a:t>
            </a:r>
            <a:r>
              <a:rPr lang="da-DK" sz="2800" dirty="0"/>
              <a:t> media </a:t>
            </a:r>
          </a:p>
          <a:p>
            <a:endParaRPr lang="da-DK" sz="28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77736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Summing</a:t>
            </a:r>
            <a:r>
              <a:rPr lang="da-DK" dirty="0"/>
              <a:t> up: A long fight for real </a:t>
            </a:r>
            <a:r>
              <a:rPr lang="da-DK" dirty="0" err="1"/>
              <a:t>democratic</a:t>
            </a:r>
            <a:r>
              <a:rPr lang="da-DK" dirty="0"/>
              <a:t> </a:t>
            </a:r>
            <a:r>
              <a:rPr lang="da-DK" dirty="0" err="1"/>
              <a:t>values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a-DK" sz="2800" dirty="0"/>
          </a:p>
          <a:p>
            <a:endParaRPr lang="da-DK" sz="2800" dirty="0"/>
          </a:p>
          <a:p>
            <a:r>
              <a:rPr lang="da-DK" sz="2800" dirty="0"/>
              <a:t>Fair </a:t>
            </a:r>
            <a:r>
              <a:rPr lang="da-DK" sz="2800" dirty="0" err="1"/>
              <a:t>election</a:t>
            </a:r>
            <a:r>
              <a:rPr lang="da-DK" sz="2800" dirty="0"/>
              <a:t> </a:t>
            </a:r>
            <a:r>
              <a:rPr lang="da-DK" sz="2800" dirty="0" err="1"/>
              <a:t>coverage</a:t>
            </a:r>
            <a:r>
              <a:rPr lang="da-DK" sz="2800" dirty="0"/>
              <a:t> is </a:t>
            </a:r>
            <a:r>
              <a:rPr lang="da-DK" sz="2800" dirty="0" err="1"/>
              <a:t>key</a:t>
            </a:r>
            <a:r>
              <a:rPr lang="da-DK" sz="2800" dirty="0"/>
              <a:t> to </a:t>
            </a:r>
            <a:r>
              <a:rPr lang="da-DK" sz="2800" dirty="0" err="1"/>
              <a:t>democracy</a:t>
            </a:r>
            <a:endParaRPr lang="da-DK" sz="2800" dirty="0"/>
          </a:p>
          <a:p>
            <a:r>
              <a:rPr lang="da-DK" sz="2800" dirty="0"/>
              <a:t>If </a:t>
            </a:r>
            <a:r>
              <a:rPr lang="da-DK" sz="2800" dirty="0" err="1"/>
              <a:t>it’s</a:t>
            </a:r>
            <a:r>
              <a:rPr lang="da-DK" sz="2800" dirty="0"/>
              <a:t> </a:t>
            </a:r>
            <a:r>
              <a:rPr lang="da-DK" sz="2800" dirty="0" err="1"/>
              <a:t>obstructed</a:t>
            </a:r>
            <a:r>
              <a:rPr lang="da-DK" sz="2800" dirty="0"/>
              <a:t> society must strike back</a:t>
            </a:r>
          </a:p>
          <a:p>
            <a:r>
              <a:rPr lang="da-DK" sz="2800" dirty="0"/>
              <a:t>It </a:t>
            </a:r>
            <a:r>
              <a:rPr lang="da-DK" sz="2800" dirty="0" err="1"/>
              <a:t>takes</a:t>
            </a:r>
            <a:r>
              <a:rPr lang="da-DK" sz="2800" dirty="0"/>
              <a:t> </a:t>
            </a:r>
            <a:r>
              <a:rPr lang="da-DK" sz="2800" dirty="0" err="1"/>
              <a:t>strong</a:t>
            </a:r>
            <a:r>
              <a:rPr lang="da-DK" sz="2800" dirty="0"/>
              <a:t> </a:t>
            </a:r>
            <a:r>
              <a:rPr lang="da-DK" sz="2800" dirty="0" err="1"/>
              <a:t>legislation</a:t>
            </a:r>
            <a:r>
              <a:rPr lang="da-DK" sz="2800" dirty="0"/>
              <a:t> and a new </a:t>
            </a:r>
            <a:r>
              <a:rPr lang="da-DK" sz="2800" dirty="0" err="1"/>
              <a:t>mindset</a:t>
            </a:r>
            <a:r>
              <a:rPr lang="da-DK" sz="2800" dirty="0"/>
              <a:t> in </a:t>
            </a:r>
            <a:r>
              <a:rPr lang="da-DK" sz="2800" dirty="0" err="1"/>
              <a:t>politics</a:t>
            </a:r>
            <a:endParaRPr lang="da-DK" sz="2800" dirty="0"/>
          </a:p>
          <a:p>
            <a:r>
              <a:rPr lang="da-DK" sz="2800" dirty="0" err="1"/>
              <a:t>Also</a:t>
            </a:r>
            <a:r>
              <a:rPr lang="da-DK" sz="2800" dirty="0"/>
              <a:t> fairness and </a:t>
            </a:r>
            <a:r>
              <a:rPr lang="da-DK" sz="2800" dirty="0" err="1"/>
              <a:t>accuracy</a:t>
            </a:r>
            <a:r>
              <a:rPr lang="da-DK" sz="2800" dirty="0"/>
              <a:t> </a:t>
            </a:r>
            <a:r>
              <a:rPr lang="da-DK" sz="2800" dirty="0" err="1"/>
              <a:t>when</a:t>
            </a:r>
            <a:r>
              <a:rPr lang="da-DK" sz="2800" dirty="0"/>
              <a:t> </a:t>
            </a:r>
            <a:r>
              <a:rPr lang="da-DK" sz="2800" dirty="0" err="1"/>
              <a:t>covering</a:t>
            </a:r>
            <a:r>
              <a:rPr lang="da-DK" sz="2800" dirty="0"/>
              <a:t> </a:t>
            </a:r>
            <a:r>
              <a:rPr lang="da-DK" sz="2800" dirty="0" err="1"/>
              <a:t>conflicts</a:t>
            </a:r>
            <a:endParaRPr lang="da-DK" sz="2800" dirty="0"/>
          </a:p>
          <a:p>
            <a:r>
              <a:rPr lang="da-DK" sz="2800" dirty="0"/>
              <a:t>New </a:t>
            </a:r>
            <a:r>
              <a:rPr lang="da-DK" sz="2800" dirty="0" err="1"/>
              <a:t>legislation</a:t>
            </a:r>
            <a:r>
              <a:rPr lang="da-DK" sz="2800" dirty="0"/>
              <a:t> </a:t>
            </a:r>
            <a:r>
              <a:rPr lang="da-DK" sz="2800" dirty="0" err="1"/>
              <a:t>can’t</a:t>
            </a:r>
            <a:r>
              <a:rPr lang="da-DK" sz="2800" dirty="0"/>
              <a:t> stand </a:t>
            </a:r>
            <a:r>
              <a:rPr lang="da-DK" sz="2800" dirty="0" err="1"/>
              <a:t>alone</a:t>
            </a:r>
            <a:r>
              <a:rPr lang="da-DK" sz="2800" dirty="0"/>
              <a:t> – </a:t>
            </a:r>
            <a:r>
              <a:rPr lang="da-DK" sz="2800" dirty="0" err="1"/>
              <a:t>it’s</a:t>
            </a:r>
            <a:r>
              <a:rPr lang="da-DK" sz="2800" dirty="0"/>
              <a:t> a long </a:t>
            </a:r>
            <a:r>
              <a:rPr lang="da-DK" sz="2800" dirty="0" err="1"/>
              <a:t>battle</a:t>
            </a:r>
            <a:r>
              <a:rPr lang="da-DK" sz="2800" dirty="0"/>
              <a:t> </a:t>
            </a:r>
            <a:r>
              <a:rPr lang="da-DK" sz="2800" dirty="0" err="1"/>
              <a:t>about</a:t>
            </a:r>
            <a:r>
              <a:rPr lang="da-DK" sz="2800" dirty="0"/>
              <a:t> </a:t>
            </a:r>
            <a:r>
              <a:rPr lang="da-DK" sz="2800" dirty="0" err="1"/>
              <a:t>values</a:t>
            </a:r>
            <a:endParaRPr lang="da-DK" sz="2800" dirty="0"/>
          </a:p>
          <a:p>
            <a:endParaRPr lang="da-DK" sz="2800" dirty="0"/>
          </a:p>
          <a:p>
            <a:endParaRPr lang="da-DK" sz="28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69914867"/>
      </p:ext>
    </p:extLst>
  </p:cSld>
  <p:clrMapOvr>
    <a:masterClrMapping/>
  </p:clrMapOvr>
</p:sld>
</file>

<file path=ppt/theme/theme1.xml><?xml version="1.0" encoding="utf-8"?>
<a:theme xmlns:a="http://schemas.openxmlformats.org/drawingml/2006/main" name="Ram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xmlns:a="http://schemas.openxmlformats.org/drawingml/2006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TM03457475[[fn=Ramme]]</Template>
  <TotalTime>167</TotalTime>
  <Words>352</Words>
  <Application>Microsoft Macintosh PowerPoint</Application>
  <PresentationFormat>Custom</PresentationFormat>
  <Paragraphs>64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Ramme</vt:lpstr>
      <vt:lpstr>Media and elections</vt:lpstr>
      <vt:lpstr>Starting  with a few  personal  notes</vt:lpstr>
      <vt:lpstr>New media laws – the context</vt:lpstr>
      <vt:lpstr>Big problems – a need for strong intervention</vt:lpstr>
      <vt:lpstr>Political advertising – different traditions</vt:lpstr>
      <vt:lpstr>Regulatory bodies?</vt:lpstr>
      <vt:lpstr>Insisting on transparency</vt:lpstr>
      <vt:lpstr>Insisting on public service broadcasting</vt:lpstr>
      <vt:lpstr>Summing up: A long fight for real democratic values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Kyiv</dc:title>
  <dc:creator>Jacob</dc:creator>
  <cp:lastModifiedBy>Inna Zubar</cp:lastModifiedBy>
  <cp:revision>31</cp:revision>
  <dcterms:created xsi:type="dcterms:W3CDTF">2016-04-04T22:11:40Z</dcterms:created>
  <dcterms:modified xsi:type="dcterms:W3CDTF">2016-04-04T22:20:40Z</dcterms:modified>
</cp:coreProperties>
</file>