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varScale="1">
        <p:scale>
          <a:sx n="70" d="100"/>
          <a:sy n="70" d="100"/>
        </p:scale>
        <p:origin x="178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56654E-4007-473B-82F8-D6DB9A314F5A}" type="datetimeFigureOut">
              <a:rPr lang="en-GB" smtClean="0"/>
              <a:pPr/>
              <a:t>05/04/2016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B37D97-103C-4F40-BE9E-62F6225C2779}" type="slidenum">
              <a:rPr lang="en-GB" smtClean="0"/>
              <a:pPr/>
              <a:t>‹#›</a:t>
            </a:fld>
            <a:endParaRPr lang="en-GB" dirty="0"/>
          </a:p>
        </p:txBody>
      </p:sp>
    </p:spTree>
    <p:extLst>
      <p:ext uri="{BB962C8B-B14F-4D97-AF65-F5344CB8AC3E}">
        <p14:creationId xmlns:p14="http://schemas.microsoft.com/office/powerpoint/2010/main" val="2029482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8B37D97-103C-4F40-BE9E-62F6225C2779}" type="slidenum">
              <a:rPr lang="en-GB" smtClean="0"/>
              <a:pPr/>
              <a:t>1</a:t>
            </a:fld>
            <a:endParaRPr lang="en-GB" dirty="0"/>
          </a:p>
        </p:txBody>
      </p:sp>
    </p:spTree>
    <p:extLst>
      <p:ext uri="{BB962C8B-B14F-4D97-AF65-F5344CB8AC3E}">
        <p14:creationId xmlns:p14="http://schemas.microsoft.com/office/powerpoint/2010/main" val="649737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58B37D97-103C-4F40-BE9E-62F6225C2779}" type="slidenum">
              <a:rPr lang="en-GB" smtClean="0"/>
              <a:pPr/>
              <a:t>6</a:t>
            </a:fld>
            <a:endParaRPr lang="en-GB" dirty="0"/>
          </a:p>
        </p:txBody>
      </p:sp>
    </p:spTree>
    <p:extLst>
      <p:ext uri="{BB962C8B-B14F-4D97-AF65-F5344CB8AC3E}">
        <p14:creationId xmlns:p14="http://schemas.microsoft.com/office/powerpoint/2010/main" val="3556683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ECEA6135-62A0-4167-A9E5-EC7E1C6AADD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A731ED7-7ED2-4696-9F8B-735AF022470F}" type="datetimeFigureOut">
              <a:rPr lang="ru-RU" smtClean="0"/>
              <a:pPr/>
              <a:t>вт 05.04.16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ECEA6135-62A0-4167-A9E5-EC7E1C6AADD0}"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731ED7-7ED2-4696-9F8B-735AF022470F}" type="datetimeFigureOut">
              <a:rPr lang="ru-RU" smtClean="0"/>
              <a:pPr/>
              <a:t>вт 05.04.16</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CEA6135-62A0-4167-A9E5-EC7E1C6AADD0}"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700808"/>
            <a:ext cx="7851648" cy="1828800"/>
          </a:xfrm>
        </p:spPr>
        <p:txBody>
          <a:bodyPr>
            <a:noAutofit/>
          </a:bodyPr>
          <a:lstStyle/>
          <a:p>
            <a:r>
              <a:rPr lang="en-GB" sz="3600" dirty="0" smtClean="0">
                <a:latin typeface="+mn-lt"/>
                <a:cs typeface="Arial" pitchFamily="34" charset="0"/>
              </a:rPr>
              <a:t>National Television and Radio Broadcasting Council of Ukraine: </a:t>
            </a:r>
            <a:r>
              <a:rPr lang="en-GB" sz="3600" dirty="0" smtClean="0">
                <a:latin typeface="+mn-lt"/>
                <a:cs typeface="Arial" pitchFamily="34" charset="0"/>
              </a:rPr>
              <a:t>operation </a:t>
            </a:r>
            <a:r>
              <a:rPr lang="en-GB" sz="3600" dirty="0" smtClean="0">
                <a:latin typeface="+mn-lt"/>
                <a:cs typeface="Arial" pitchFamily="34" charset="0"/>
              </a:rPr>
              <a:t>with  regards to  electoral legislation of Ukraine</a:t>
            </a:r>
            <a:endParaRPr lang="ru-RU" sz="3600" dirty="0">
              <a:latin typeface="+mn-lt"/>
              <a:cs typeface="Arial" pitchFamily="34" charset="0"/>
            </a:endParaRPr>
          </a:p>
        </p:txBody>
      </p:sp>
      <p:sp>
        <p:nvSpPr>
          <p:cNvPr id="3" name="Подзаголовок 2"/>
          <p:cNvSpPr>
            <a:spLocks noGrp="1"/>
          </p:cNvSpPr>
          <p:nvPr>
            <p:ph type="subTitle" idx="1"/>
          </p:nvPr>
        </p:nvSpPr>
        <p:spPr>
          <a:xfrm>
            <a:off x="611560" y="4437112"/>
            <a:ext cx="7854696" cy="832056"/>
          </a:xfrm>
        </p:spPr>
        <p:txBody>
          <a:bodyPr>
            <a:normAutofit fontScale="25000" lnSpcReduction="20000"/>
          </a:bodyPr>
          <a:lstStyle/>
          <a:p>
            <a:endParaRPr lang="en-US" sz="2000" dirty="0" smtClean="0"/>
          </a:p>
          <a:p>
            <a:endParaRPr lang="en-US" sz="2000" dirty="0" smtClean="0"/>
          </a:p>
          <a:p>
            <a:endParaRPr lang="en-GB" sz="2000" dirty="0" smtClean="0"/>
          </a:p>
          <a:p>
            <a:endParaRPr lang="en-GB" sz="12000" dirty="0"/>
          </a:p>
          <a:p>
            <a:r>
              <a:rPr lang="en-GB" sz="6200" dirty="0" smtClean="0"/>
              <a:t>Kyiv</a:t>
            </a:r>
            <a:r>
              <a:rPr lang="uk-UA" sz="6200" dirty="0" smtClean="0"/>
              <a:t>, </a:t>
            </a:r>
            <a:r>
              <a:rPr lang="en-GB" sz="6200" dirty="0" smtClean="0"/>
              <a:t>Ukraine  </a:t>
            </a:r>
            <a:r>
              <a:rPr lang="uk-UA" sz="6200" dirty="0" smtClean="0"/>
              <a:t> 2016 </a:t>
            </a:r>
            <a:endParaRPr lang="ru-RU" sz="6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648072"/>
          </a:xfrm>
        </p:spPr>
        <p:txBody>
          <a:bodyPr>
            <a:normAutofit/>
          </a:bodyPr>
          <a:lstStyle/>
          <a:p>
            <a:r>
              <a:rPr lang="en-GB" sz="2400" b="1" dirty="0" smtClean="0">
                <a:latin typeface="+mn-lt"/>
              </a:rPr>
              <a:t>Monitoring TV and radio programmes</a:t>
            </a:r>
            <a:endParaRPr lang="ru-RU" sz="2400" b="1" dirty="0">
              <a:latin typeface="+mn-lt"/>
            </a:endParaRPr>
          </a:p>
        </p:txBody>
      </p:sp>
      <p:sp>
        <p:nvSpPr>
          <p:cNvPr id="3" name="Содержимое 2"/>
          <p:cNvSpPr>
            <a:spLocks noGrp="1"/>
          </p:cNvSpPr>
          <p:nvPr>
            <p:ph idx="1"/>
          </p:nvPr>
        </p:nvSpPr>
        <p:spPr>
          <a:xfrm>
            <a:off x="457200" y="1700808"/>
            <a:ext cx="8229600" cy="4623792"/>
          </a:xfrm>
        </p:spPr>
        <p:txBody>
          <a:bodyPr>
            <a:normAutofit fontScale="55000" lnSpcReduction="20000"/>
          </a:bodyPr>
          <a:lstStyle/>
          <a:p>
            <a:pPr algn="just">
              <a:buNone/>
            </a:pPr>
            <a:r>
              <a:rPr lang="en-GB" sz="3300" dirty="0" smtClean="0"/>
              <a:t>The main criteria for assessing information are:</a:t>
            </a:r>
            <a:endParaRPr lang="uk-UA" sz="3300" dirty="0" smtClean="0"/>
          </a:p>
          <a:p>
            <a:pPr algn="just">
              <a:buNone/>
            </a:pPr>
            <a:endParaRPr lang="ru-RU" sz="3300" dirty="0" smtClean="0"/>
          </a:p>
          <a:p>
            <a:pPr lvl="0" algn="just"/>
            <a:r>
              <a:rPr lang="en-GB" sz="3300" dirty="0" smtClean="0"/>
              <a:t>Direct/indirect time, where direct time is when a person speaks directly to the camera and microphone, and we hear his/her voice. In all other cases, the appropriate amount of time for representing that person through the media is considered indirect communication. For example, </a:t>
            </a:r>
            <a:r>
              <a:rPr lang="en-GB" sz="3300" dirty="0"/>
              <a:t>representing a </a:t>
            </a:r>
            <a:r>
              <a:rPr lang="en-GB" sz="3300" dirty="0" smtClean="0"/>
              <a:t>person by another person.</a:t>
            </a:r>
            <a:r>
              <a:rPr lang="uk-UA" sz="3300" dirty="0" smtClean="0"/>
              <a:t> </a:t>
            </a:r>
          </a:p>
          <a:p>
            <a:pPr lvl="0" algn="just">
              <a:buNone/>
            </a:pPr>
            <a:endParaRPr lang="ru-RU" sz="3300" dirty="0" smtClean="0"/>
          </a:p>
          <a:p>
            <a:pPr lvl="0" algn="just"/>
            <a:r>
              <a:rPr lang="en-GB" sz="3300" dirty="0" smtClean="0"/>
              <a:t>The tone of statements (positive, negative or neutral in terms of contents)</a:t>
            </a:r>
            <a:endParaRPr lang="uk-UA" sz="3300" dirty="0" smtClean="0"/>
          </a:p>
          <a:p>
            <a:pPr lvl="0" algn="just">
              <a:buNone/>
            </a:pPr>
            <a:endParaRPr lang="ru-RU" sz="3300" dirty="0" smtClean="0"/>
          </a:p>
          <a:p>
            <a:pPr algn="just"/>
            <a:r>
              <a:rPr lang="en-GB" sz="3300" dirty="0" smtClean="0"/>
              <a:t>The rating of positive or negative content is associated with viewer’s positive or negative impression of a certain candidate – subject of electoral process. The tone of coverage of an event is positive if the person’s message is delivered in a positive way and the character of such message is perceived positively. Accordingly, when both factors are negative, the tone is negative. Neutral tone results from the neutrality of the two factors. If the way of delivery does not match with the context of message, those doing the monitoring can determine the tone by the dominant factor (it is wither history or the context).</a:t>
            </a:r>
            <a:r>
              <a:rPr lang="uk-UA" sz="3300" dirty="0" smtClean="0"/>
              <a:t> 	</a:t>
            </a:r>
            <a:endParaRPr lang="ru-RU" sz="3300"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en-GB" sz="2400" b="1" dirty="0" smtClean="0">
                <a:latin typeface="+mn-lt"/>
              </a:rPr>
              <a:t>Monitoring TV and radio programmes</a:t>
            </a:r>
            <a:endParaRPr lang="ru-RU" sz="2400" b="1" dirty="0">
              <a:latin typeface="+mn-lt"/>
            </a:endParaRPr>
          </a:p>
        </p:txBody>
      </p:sp>
      <p:sp>
        <p:nvSpPr>
          <p:cNvPr id="3" name="Содержимое 2"/>
          <p:cNvSpPr>
            <a:spLocks noGrp="1"/>
          </p:cNvSpPr>
          <p:nvPr>
            <p:ph idx="1"/>
          </p:nvPr>
        </p:nvSpPr>
        <p:spPr>
          <a:xfrm>
            <a:off x="457200" y="908720"/>
            <a:ext cx="8229600" cy="5760640"/>
          </a:xfrm>
        </p:spPr>
        <p:txBody>
          <a:bodyPr>
            <a:noAutofit/>
          </a:bodyPr>
          <a:lstStyle/>
          <a:p>
            <a:pPr algn="just"/>
            <a:r>
              <a:rPr lang="en-GB" sz="1800" dirty="0" smtClean="0">
                <a:cs typeface="Arial" pitchFamily="34" charset="0"/>
              </a:rPr>
              <a:t>According to the criteria of the methodology, during the monitoring of nationwide broadcasters, quantitative analysis was applied to news broadcasts during evening prime time from 17:00 to 01:00 to study compliance with requirements of national election legislation from 5 October 2015 (the last day of registration of candidates in local elections) to 25 October 2015, the first round, and from 5 November to 15 November during the second round of the race. </a:t>
            </a:r>
            <a:endParaRPr lang="uk-UA" sz="1800" dirty="0" smtClean="0">
              <a:cs typeface="Arial" pitchFamily="34" charset="0"/>
            </a:endParaRPr>
          </a:p>
          <a:p>
            <a:pPr algn="just"/>
            <a:r>
              <a:rPr lang="en-GB" sz="1800" dirty="0" smtClean="0">
                <a:cs typeface="Arial" pitchFamily="34" charset="0"/>
              </a:rPr>
              <a:t>The monitoring period is representative and provides the possibility to draw conclusions on compliance or non-compliance with the criteria of balance, fairness, and impartiality in the airtime content of </a:t>
            </a:r>
            <a:r>
              <a:rPr lang="en-GB" sz="1800" dirty="0">
                <a:cs typeface="Arial" pitchFamily="34" charset="0"/>
              </a:rPr>
              <a:t>nationwide </a:t>
            </a:r>
            <a:r>
              <a:rPr lang="en-GB" sz="1800" dirty="0" smtClean="0">
                <a:cs typeface="Arial" pitchFamily="34" charset="0"/>
              </a:rPr>
              <a:t>broadcasters. </a:t>
            </a:r>
            <a:endParaRPr lang="uk-UA" sz="1800" dirty="0" smtClean="0">
              <a:cs typeface="Arial" pitchFamily="34" charset="0"/>
            </a:endParaRPr>
          </a:p>
          <a:p>
            <a:pPr algn="just"/>
            <a:r>
              <a:rPr lang="en-GB" sz="1800" dirty="0" smtClean="0">
                <a:cs typeface="Arial" pitchFamily="34" charset="0"/>
              </a:rPr>
              <a:t>Given the requirements of electoral legislation on equal access by participants of election process to the media, similar situation with the duration of airtime provided evidences the signs of disproportionality in presenting </a:t>
            </a:r>
            <a:r>
              <a:rPr lang="en-GB" sz="1800" dirty="0">
                <a:cs typeface="Arial" pitchFamily="34" charset="0"/>
              </a:rPr>
              <a:t>information about </a:t>
            </a:r>
            <a:r>
              <a:rPr lang="en-GB" sz="1800" dirty="0" smtClean="0">
                <a:cs typeface="Arial" pitchFamily="34" charset="0"/>
              </a:rPr>
              <a:t>candidates by broadcaster. </a:t>
            </a:r>
          </a:p>
          <a:p>
            <a:pPr algn="just"/>
            <a:r>
              <a:rPr lang="en-GB" sz="1800" dirty="0" smtClean="0"/>
              <a:t>After processing the results of monitoring in accordance with the Methodology relevant charts were created that contain graphic information about time (timing), tone (positive, negative, neutral), and direct and indirect speech of subjects of electoral process at each of the broadcasters during the first and second rounds of local elections separately (see Report).</a:t>
            </a:r>
          </a:p>
          <a:p>
            <a:pPr algn="just">
              <a:buNone/>
            </a:pPr>
            <a:r>
              <a:rPr lang="uk-UA" sz="1800" dirty="0" smtClean="0"/>
              <a:t>	</a:t>
            </a:r>
            <a:endParaRPr lang="ru-RU" sz="1800" dirty="0" smtClean="0"/>
          </a:p>
          <a:p>
            <a:pPr algn="just"/>
            <a:endParaRPr lang="uk-UA" sz="1800" dirty="0" smtClean="0">
              <a:cs typeface="Arial" pitchFamily="34" charset="0"/>
            </a:endParaRPr>
          </a:p>
          <a:p>
            <a:pPr algn="just">
              <a:buNone/>
            </a:pPr>
            <a:r>
              <a:rPr lang="uk-UA" sz="1600" dirty="0" smtClean="0"/>
              <a:t>    </a:t>
            </a:r>
            <a:endParaRPr lang="uk-UA"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8229600" cy="1656184"/>
          </a:xfrm>
        </p:spPr>
        <p:txBody>
          <a:bodyPr>
            <a:noAutofit/>
          </a:bodyPr>
          <a:lstStyle/>
          <a:p>
            <a:r>
              <a:rPr lang="uk-UA" sz="1800" dirty="0" smtClean="0">
                <a:cs typeface="Arial" pitchFamily="34" charset="0"/>
              </a:rPr>
              <a:t/>
            </a:r>
            <a:br>
              <a:rPr lang="uk-UA" sz="1800" dirty="0" smtClean="0">
                <a:cs typeface="Arial" pitchFamily="34" charset="0"/>
              </a:rPr>
            </a:br>
            <a:r>
              <a:rPr lang="uk-UA" sz="1800" dirty="0" smtClean="0">
                <a:cs typeface="Arial" pitchFamily="34" charset="0"/>
              </a:rPr>
              <a:t/>
            </a:r>
            <a:br>
              <a:rPr lang="uk-UA" sz="1800" dirty="0" smtClean="0">
                <a:cs typeface="Arial" pitchFamily="34" charset="0"/>
              </a:rPr>
            </a:br>
            <a:r>
              <a:rPr lang="uk-UA" sz="1800" dirty="0" smtClean="0">
                <a:cs typeface="Arial" pitchFamily="34" charset="0"/>
              </a:rPr>
              <a:t/>
            </a:r>
            <a:br>
              <a:rPr lang="uk-UA" sz="1800" dirty="0" smtClean="0">
                <a:cs typeface="Arial" pitchFamily="34" charset="0"/>
              </a:rPr>
            </a:br>
            <a:r>
              <a:rPr lang="uk-UA" sz="1800" dirty="0" smtClean="0">
                <a:cs typeface="Arial" pitchFamily="34" charset="0"/>
              </a:rPr>
              <a:t/>
            </a:r>
            <a:br>
              <a:rPr lang="uk-UA" sz="1800" dirty="0" smtClean="0">
                <a:cs typeface="Arial" pitchFamily="34" charset="0"/>
              </a:rPr>
            </a:br>
            <a:r>
              <a:rPr lang="en-GB" sz="1800" dirty="0" smtClean="0">
                <a:cs typeface="Arial" pitchFamily="34" charset="0"/>
              </a:rPr>
              <a:t>For example, the final releases of the programme </a:t>
            </a:r>
            <a:r>
              <a:rPr lang="en-GB" sz="1800" i="1" dirty="0" smtClean="0">
                <a:cs typeface="Arial" pitchFamily="34" charset="0"/>
              </a:rPr>
              <a:t>Facts</a:t>
            </a:r>
            <a:r>
              <a:rPr lang="en-GB" sz="1800" dirty="0" smtClean="0">
                <a:cs typeface="Arial" pitchFamily="34" charset="0"/>
              </a:rPr>
              <a:t> on the air of TV channel ICTV provided information about candidates from 14 political parties in the elections, but the vast majority of airtime was given to candidates of two parties, </a:t>
            </a:r>
            <a:r>
              <a:rPr lang="lt-LT" sz="1800" dirty="0"/>
              <a:t>Bloc Petro </a:t>
            </a:r>
            <a:r>
              <a:rPr lang="lt-LT" sz="1800" dirty="0" smtClean="0"/>
              <a:t>Poroshenko Solidarnist</a:t>
            </a:r>
            <a:r>
              <a:rPr lang="en-US" sz="1800" dirty="0" smtClean="0"/>
              <a:t> </a:t>
            </a:r>
            <a:r>
              <a:rPr lang="en-GB" sz="1800" dirty="0" smtClean="0">
                <a:cs typeface="Arial" pitchFamily="34" charset="0"/>
              </a:rPr>
              <a:t>and Opposition Bloc</a:t>
            </a:r>
            <a:endParaRPr lang="ru-RU" sz="1800" dirty="0"/>
          </a:p>
        </p:txBody>
      </p:sp>
      <p:pic>
        <p:nvPicPr>
          <p:cNvPr id="1026" name="Диаграмма 1"/>
          <p:cNvPicPr>
            <a:picLocks noChangeArrowheads="1"/>
          </p:cNvPicPr>
          <p:nvPr/>
        </p:nvPicPr>
        <p:blipFill>
          <a:blip r:embed="rId2" cstate="print"/>
          <a:srcRect b="-53"/>
          <a:stretch>
            <a:fillRect/>
          </a:stretch>
        </p:blipFill>
        <p:spPr bwMode="auto">
          <a:xfrm>
            <a:off x="395536" y="2132856"/>
            <a:ext cx="8424936"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r>
              <a:rPr lang="en-GB" sz="2400" b="1" dirty="0" smtClean="0">
                <a:latin typeface="+mn-lt"/>
              </a:rPr>
              <a:t>Drawbacks of the Methodology in the Context of Ukraine</a:t>
            </a:r>
            <a:endParaRPr lang="ru-RU" sz="2400" b="1" dirty="0">
              <a:latin typeface="+mn-lt"/>
            </a:endParaRPr>
          </a:p>
        </p:txBody>
      </p:sp>
      <p:sp>
        <p:nvSpPr>
          <p:cNvPr id="3" name="Содержимое 2"/>
          <p:cNvSpPr>
            <a:spLocks noGrp="1"/>
          </p:cNvSpPr>
          <p:nvPr>
            <p:ph idx="1"/>
          </p:nvPr>
        </p:nvSpPr>
        <p:spPr>
          <a:xfrm>
            <a:off x="457200" y="1700808"/>
            <a:ext cx="8229600" cy="4623792"/>
          </a:xfrm>
        </p:spPr>
        <p:txBody>
          <a:bodyPr>
            <a:normAutofit/>
          </a:bodyPr>
          <a:lstStyle/>
          <a:p>
            <a:pPr lvl="0" algn="just"/>
            <a:r>
              <a:rPr lang="en-GB" sz="2100" dirty="0" smtClean="0"/>
              <a:t>The methodology focuses on information programmes, especially current news, but the monitoring results confirmed the need for the dissemination of its major principles into other formats of Ukrainian TV and radio broadcasts, since programme content of Ukrainian broadcasters does not highlight the process of elections, but often contains information about the candidates or parties, participants of elections, which may affect the position of a voter.</a:t>
            </a:r>
            <a:endParaRPr lang="uk-UA" sz="2100" dirty="0" smtClean="0"/>
          </a:p>
          <a:p>
            <a:pPr lvl="0" algn="just">
              <a:buNone/>
            </a:pPr>
            <a:r>
              <a:rPr lang="uk-UA" sz="2100" dirty="0" smtClean="0"/>
              <a:t>	</a:t>
            </a:r>
            <a:endParaRPr lang="ru-RU" sz="2100" dirty="0" smtClean="0"/>
          </a:p>
          <a:p>
            <a:pPr lvl="0" algn="just"/>
            <a:r>
              <a:rPr lang="en-GB" sz="2100" dirty="0" smtClean="0"/>
              <a:t>The methodology reflects the quantitative and qualitative parameters of the information regarding the main principles of information support of elections in terms of fairness, balance and impartiality, but in the absence of legal interpretation of these categories, it does not correspond to electoral legislation.</a:t>
            </a:r>
            <a:endParaRPr lang="uk-UA" sz="2100" dirty="0" smtClean="0"/>
          </a:p>
          <a:p>
            <a:pPr lvl="0" algn="just">
              <a:buNone/>
            </a:pPr>
            <a:endParaRPr lang="ru-RU" sz="21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76640"/>
          </a:xfrm>
        </p:spPr>
        <p:txBody>
          <a:bodyPr>
            <a:normAutofit fontScale="90000"/>
          </a:bodyPr>
          <a:lstStyle/>
          <a:p>
            <a:r>
              <a:rPr lang="en-GB" sz="2400" b="1" dirty="0" smtClean="0">
                <a:latin typeface="+mn-lt"/>
              </a:rPr>
              <a:t>National Council work</a:t>
            </a:r>
            <a:r>
              <a:rPr lang="en-US" sz="2400" b="1" dirty="0" smtClean="0">
                <a:latin typeface="+mn-lt"/>
              </a:rPr>
              <a:t>ing </a:t>
            </a:r>
            <a:r>
              <a:rPr lang="en-GB" sz="2400" b="1" dirty="0" smtClean="0">
                <a:latin typeface="+mn-lt"/>
              </a:rPr>
              <a:t>group</a:t>
            </a:r>
            <a:endParaRPr lang="ru-RU" sz="2400" b="1" dirty="0">
              <a:latin typeface="+mn-lt"/>
            </a:endParaRPr>
          </a:p>
        </p:txBody>
      </p:sp>
      <p:sp>
        <p:nvSpPr>
          <p:cNvPr id="3" name="Содержимое 2"/>
          <p:cNvSpPr>
            <a:spLocks noGrp="1"/>
          </p:cNvSpPr>
          <p:nvPr>
            <p:ph idx="1"/>
          </p:nvPr>
        </p:nvSpPr>
        <p:spPr>
          <a:xfrm>
            <a:off x="457200" y="1124744"/>
            <a:ext cx="8229600" cy="5199856"/>
          </a:xfrm>
        </p:spPr>
        <p:txBody>
          <a:bodyPr>
            <a:normAutofit fontScale="55000" lnSpcReduction="20000"/>
          </a:bodyPr>
          <a:lstStyle/>
          <a:p>
            <a:pPr algn="just"/>
            <a:r>
              <a:rPr lang="en-GB" sz="3300" dirty="0" smtClean="0"/>
              <a:t>The National Council decided upon formation of a work</a:t>
            </a:r>
            <a:r>
              <a:rPr lang="en-US" sz="3300" dirty="0" smtClean="0"/>
              <a:t>ing g</a:t>
            </a:r>
            <a:r>
              <a:rPr lang="en-GB" sz="3300" dirty="0" err="1" smtClean="0"/>
              <a:t>roup</a:t>
            </a:r>
            <a:r>
              <a:rPr lang="en-GB" sz="3300" dirty="0" smtClean="0"/>
              <a:t> to oversee the compliance by broadcasters with electoral law, headed by O. Herasymiuk, First Deputy of the National Council. The objectives of this group were:</a:t>
            </a:r>
            <a:endParaRPr lang="ru-RU" sz="3300" dirty="0" smtClean="0"/>
          </a:p>
          <a:p>
            <a:pPr algn="just"/>
            <a:r>
              <a:rPr lang="en-GB" sz="3300" dirty="0" smtClean="0"/>
              <a:t>supervision of licensees' compliance with the procedure established by legislation on the broadcasting procedure during elections, an analysis of the overall situation regarding the coverage of the </a:t>
            </a:r>
            <a:r>
              <a:rPr lang="en-US" sz="3300" dirty="0" smtClean="0"/>
              <a:t>pre-</a:t>
            </a:r>
            <a:r>
              <a:rPr lang="en-GB" sz="3300" dirty="0"/>
              <a:t>election canvassing on television and radio, recording non-compliance with the requirements of electoral legislation by broadcasters, developing recommendations and submitting them to the National Council for consideration, preparing appeals to the CEC and Territorial </a:t>
            </a:r>
            <a:r>
              <a:rPr lang="en-GB" sz="3300" dirty="0" smtClean="0"/>
              <a:t>Election Commissions;</a:t>
            </a:r>
            <a:endParaRPr lang="ru-RU" sz="3300" dirty="0" smtClean="0"/>
          </a:p>
          <a:p>
            <a:pPr algn="just"/>
            <a:r>
              <a:rPr lang="en-GB" sz="3300" dirty="0" smtClean="0"/>
              <a:t>in the absence of effective mechanisms to influence activities of TV and radio companies during elections, forwarding letters to TV and radio companies requesting to cease violations and bring activities in line with electoral legislation;</a:t>
            </a:r>
          </a:p>
          <a:p>
            <a:pPr algn="just"/>
            <a:r>
              <a:rPr lang="en-GB" sz="3300" dirty="0" smtClean="0"/>
              <a:t>hearing appeals by subjects of electoral process in regard to observing by broadcasters the procedure for </a:t>
            </a:r>
            <a:r>
              <a:rPr lang="en-GB" sz="3300" dirty="0"/>
              <a:t>coverage </a:t>
            </a:r>
            <a:r>
              <a:rPr lang="en-GB" sz="3300" dirty="0" smtClean="0"/>
              <a:t>of election campaign and submitting relevant proposals </a:t>
            </a:r>
            <a:r>
              <a:rPr lang="en-GB" sz="3300" dirty="0"/>
              <a:t>to the National Council for consideration, </a:t>
            </a:r>
            <a:r>
              <a:rPr lang="en-GB" sz="3300" dirty="0" smtClean="0"/>
              <a:t>and preparing Report on the results of the elections.</a:t>
            </a:r>
          </a:p>
          <a:p>
            <a:pPr algn="just">
              <a:buNone/>
            </a:pPr>
            <a:endParaRPr lang="ru-RU" sz="3300" dirty="0" smtClean="0"/>
          </a:p>
          <a:p>
            <a:pPr algn="just">
              <a:tabLst>
                <a:tab pos="263525" algn="l"/>
              </a:tabLst>
            </a:pPr>
            <a:r>
              <a:rPr lang="en-GB" sz="3300" dirty="0" smtClean="0"/>
              <a:t>The  work </a:t>
            </a:r>
            <a:r>
              <a:rPr lang="en-GB" sz="3300" dirty="0"/>
              <a:t>group </a:t>
            </a:r>
            <a:r>
              <a:rPr lang="en-GB" sz="3300" dirty="0" smtClean="0"/>
              <a:t>Report can </a:t>
            </a:r>
            <a:r>
              <a:rPr lang="en-GB" sz="3300" dirty="0"/>
              <a:t>be found on the official website of the National Council</a:t>
            </a:r>
            <a:r>
              <a:rPr lang="en-GB" sz="3300" dirty="0" smtClean="0"/>
              <a:t>: </a:t>
            </a:r>
            <a:r>
              <a:rPr lang="en-GB" sz="3300" b="1" dirty="0"/>
              <a:t>nrada.gov.ua </a:t>
            </a:r>
            <a:r>
              <a:rPr lang="en-GB" sz="3300" b="1" dirty="0" smtClean="0"/>
              <a:t>in </a:t>
            </a:r>
            <a:r>
              <a:rPr lang="en-GB" sz="3300" b="1" dirty="0"/>
              <a:t>the </a:t>
            </a:r>
            <a:r>
              <a:rPr lang="en-GB" sz="3300" b="1" dirty="0" smtClean="0"/>
              <a:t>Reporting Materials section</a:t>
            </a:r>
            <a:endParaRPr lang="ru-RU" sz="33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8964488" cy="432048"/>
          </a:xfrm>
        </p:spPr>
        <p:txBody>
          <a:bodyPr>
            <a:normAutofit fontScale="90000"/>
          </a:bodyPr>
          <a:lstStyle/>
          <a:p>
            <a:r>
              <a:rPr lang="ru-RU" dirty="0" smtClean="0"/>
              <a:t/>
            </a:r>
            <a:br>
              <a:rPr lang="ru-RU" dirty="0" smtClean="0"/>
            </a:br>
            <a:r>
              <a:rPr lang="ru-RU" dirty="0" smtClean="0"/>
              <a:t>   </a:t>
            </a:r>
            <a:r>
              <a:rPr lang="en-GB" sz="2200" b="1" dirty="0" smtClean="0">
                <a:latin typeface="+mn-lt"/>
              </a:rPr>
              <a:t>2015 </a:t>
            </a:r>
            <a:r>
              <a:rPr lang="en-GB" sz="2200" b="1" i="1" dirty="0" smtClean="0">
                <a:latin typeface="+mn-lt"/>
              </a:rPr>
              <a:t>Local Elections </a:t>
            </a:r>
            <a:r>
              <a:rPr lang="en-GB" sz="2200" b="1" dirty="0" smtClean="0">
                <a:latin typeface="+mn-lt"/>
              </a:rPr>
              <a:t>Conference: conclusions and recommendations</a:t>
            </a:r>
            <a:endParaRPr lang="ru-RU" sz="2200" dirty="0"/>
          </a:p>
        </p:txBody>
      </p:sp>
      <p:sp>
        <p:nvSpPr>
          <p:cNvPr id="3" name="Содержимое 2"/>
          <p:cNvSpPr>
            <a:spLocks noGrp="1"/>
          </p:cNvSpPr>
          <p:nvPr>
            <p:ph idx="1"/>
          </p:nvPr>
        </p:nvSpPr>
        <p:spPr>
          <a:xfrm>
            <a:off x="457200" y="908720"/>
            <a:ext cx="8229600" cy="5760640"/>
          </a:xfrm>
        </p:spPr>
        <p:txBody>
          <a:bodyPr>
            <a:normAutofit fontScale="55000" lnSpcReduction="20000"/>
          </a:bodyPr>
          <a:lstStyle/>
          <a:p>
            <a:pPr>
              <a:buNone/>
            </a:pPr>
            <a:endParaRPr lang="ru-RU" dirty="0" smtClean="0"/>
          </a:p>
          <a:p>
            <a:pPr algn="just">
              <a:buNone/>
            </a:pPr>
            <a:r>
              <a:rPr lang="en-GB" sz="2900" dirty="0" smtClean="0"/>
              <a:t>	The Conference was held on 16-17 December 2015, organized by the Council of Europe, the International Foundation for Electoral Systems (IFES), and the OSCE Project Coordinator in Ukraine. </a:t>
            </a:r>
            <a:r>
              <a:rPr lang="en-US" sz="2900" dirty="0"/>
              <a:t>According to the results of work </a:t>
            </a:r>
            <a:r>
              <a:rPr lang="en-US" sz="2900" dirty="0" smtClean="0"/>
              <a:t>conclusions </a:t>
            </a:r>
            <a:r>
              <a:rPr lang="en-US" sz="2900" dirty="0"/>
              <a:t>and recommendations, including on the </a:t>
            </a:r>
            <a:r>
              <a:rPr lang="en-US" sz="2900" dirty="0" smtClean="0"/>
              <a:t>media, have been adopted:</a:t>
            </a:r>
            <a:endParaRPr lang="ru-RU" sz="2900" dirty="0" smtClean="0"/>
          </a:p>
          <a:p>
            <a:pPr algn="just">
              <a:buNone/>
            </a:pPr>
            <a:endParaRPr lang="ru-RU" sz="2900" dirty="0" smtClean="0"/>
          </a:p>
          <a:p>
            <a:pPr algn="just"/>
            <a:r>
              <a:rPr lang="en-GB" sz="2900" dirty="0" smtClean="0"/>
              <a:t>Clause 8: “To amend the law so that private broadcasters have a duty to </a:t>
            </a:r>
            <a:r>
              <a:rPr lang="en-GB" sz="2900" dirty="0"/>
              <a:t>place during the election </a:t>
            </a:r>
            <a:r>
              <a:rPr lang="en-GB" sz="2900" dirty="0" smtClean="0"/>
              <a:t>process education materials </a:t>
            </a:r>
            <a:r>
              <a:rPr lang="en-GB" sz="2900" dirty="0"/>
              <a:t>for </a:t>
            </a:r>
            <a:r>
              <a:rPr lang="en-GB" sz="2900" dirty="0" smtClean="0"/>
              <a:t>voters, produced or approved by the CEC on free of charge basis.</a:t>
            </a:r>
            <a:endParaRPr lang="ru-RU" sz="2900" dirty="0" smtClean="0"/>
          </a:p>
          <a:p>
            <a:pPr algn="just"/>
            <a:r>
              <a:rPr lang="en-GB" sz="2900" dirty="0" smtClean="0"/>
              <a:t>Clause 15: “Given the imperfect definition of “political advertising” and “pre-election canvassing” parties and candidates often abuse their rights, in particular, by carrying out pre-election canvassing beyond the electoral process and/or using money other than those from their election funds”.</a:t>
            </a:r>
            <a:endParaRPr lang="ru-RU" sz="2900" dirty="0" smtClean="0"/>
          </a:p>
          <a:p>
            <a:pPr algn="just"/>
            <a:r>
              <a:rPr lang="en-GB" sz="2900" dirty="0" smtClean="0"/>
              <a:t>Recommendation 15: “Responsibility of political parties and candidates for violation of the terms of campaigning and placement of canvassing without specifying the initial data, as required by law, shall be more rigorous. Independent audit of the electoral financial reporting shall be mandatory. Proportionate, effective and preventive sanctions for the placement of materials having hidden political advertising shall be established”.</a:t>
            </a:r>
            <a:endParaRPr lang="ru-RU" sz="2900" dirty="0" smtClean="0"/>
          </a:p>
          <a:p>
            <a:pPr algn="just"/>
            <a:r>
              <a:rPr lang="en-GB" sz="2900" dirty="0" smtClean="0"/>
              <a:t>Clause</a:t>
            </a:r>
            <a:r>
              <a:rPr lang="uk-UA" sz="2900" dirty="0" smtClean="0"/>
              <a:t> 16</a:t>
            </a:r>
            <a:r>
              <a:rPr lang="en-US" sz="2900" dirty="0" smtClean="0"/>
              <a:t>:</a:t>
            </a:r>
            <a:r>
              <a:rPr lang="en-GB" sz="2900" dirty="0" smtClean="0"/>
              <a:t> “Recommendation </a:t>
            </a:r>
            <a:r>
              <a:rPr lang="uk-UA" sz="2900" dirty="0" smtClean="0"/>
              <a:t>16: </a:t>
            </a:r>
            <a:r>
              <a:rPr lang="en-GB" sz="2900" dirty="0" smtClean="0"/>
              <a:t>To provide effective mechanisms for independent government control over the financing of pre-election canvassing. This will, among other aspects, allow for detecting violations and enable prompt response to them”.</a:t>
            </a:r>
            <a:endParaRPr lang="ru-RU" sz="2900" dirty="0" smtClean="0"/>
          </a:p>
          <a:p>
            <a:pPr algn="just"/>
            <a:r>
              <a:rPr lang="en-GB" sz="2900" dirty="0" smtClean="0"/>
              <a:t>Clause</a:t>
            </a:r>
            <a:r>
              <a:rPr lang="uk-UA" sz="2900" dirty="0" smtClean="0"/>
              <a:t> 17</a:t>
            </a:r>
            <a:r>
              <a:rPr lang="en-GB" sz="2900" dirty="0"/>
              <a:t>:</a:t>
            </a:r>
            <a:r>
              <a:rPr lang="en-GB" sz="2900" dirty="0" smtClean="0"/>
              <a:t> “Recommendation </a:t>
            </a:r>
            <a:r>
              <a:rPr lang="uk-UA" sz="2900" dirty="0" smtClean="0"/>
              <a:t>17: </a:t>
            </a:r>
            <a:r>
              <a:rPr lang="en-GB" sz="2900" dirty="0" smtClean="0"/>
              <a:t>Sanctions following violations of pre-election canvassing shall apply not only to parties and candidates, but also to all those directly or indirectly involved in the placement of agitation materials and political advertising, including intermediaries, those placing orders, those fulfilling orders, advertising agencies, etc”.</a:t>
            </a:r>
            <a:endParaRPr lang="ru-RU" sz="2900"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704088"/>
            <a:ext cx="6779096" cy="492664"/>
          </a:xfrm>
        </p:spPr>
        <p:txBody>
          <a:bodyPr>
            <a:normAutofit fontScale="90000"/>
          </a:bodyPr>
          <a:lstStyle/>
          <a:p>
            <a:r>
              <a:rPr lang="en-GB" sz="2400" b="1" dirty="0" smtClean="0">
                <a:latin typeface="+mn-lt"/>
              </a:rPr>
              <a:t>What </a:t>
            </a:r>
            <a:r>
              <a:rPr lang="en-US" sz="2400" b="1" dirty="0" smtClean="0">
                <a:latin typeface="+mn-lt"/>
              </a:rPr>
              <a:t>are the </a:t>
            </a:r>
            <a:r>
              <a:rPr lang="en-GB" sz="2400" b="1" dirty="0" smtClean="0">
                <a:latin typeface="+mn-lt"/>
              </a:rPr>
              <a:t>recommendations</a:t>
            </a:r>
            <a:r>
              <a:rPr lang="uk-UA" sz="2400" b="1" dirty="0" smtClean="0">
                <a:latin typeface="+mn-lt"/>
              </a:rPr>
              <a:t>? </a:t>
            </a:r>
            <a:r>
              <a:rPr lang="ru-RU" sz="2400" b="1" dirty="0" smtClean="0">
                <a:latin typeface="+mn-lt"/>
              </a:rPr>
              <a:t/>
            </a:r>
            <a:br>
              <a:rPr lang="ru-RU" sz="2400" b="1" dirty="0" smtClean="0">
                <a:latin typeface="+mn-lt"/>
              </a:rPr>
            </a:br>
            <a:endParaRPr lang="ru-RU" sz="2400" b="1" dirty="0">
              <a:latin typeface="+mn-lt"/>
            </a:endParaRPr>
          </a:p>
        </p:txBody>
      </p:sp>
      <p:sp>
        <p:nvSpPr>
          <p:cNvPr id="3" name="Содержимое 2"/>
          <p:cNvSpPr>
            <a:spLocks noGrp="1"/>
          </p:cNvSpPr>
          <p:nvPr>
            <p:ph idx="1"/>
          </p:nvPr>
        </p:nvSpPr>
        <p:spPr>
          <a:xfrm>
            <a:off x="457200" y="908720"/>
            <a:ext cx="8229600" cy="5760640"/>
          </a:xfrm>
        </p:spPr>
        <p:txBody>
          <a:bodyPr>
            <a:normAutofit fontScale="70000" lnSpcReduction="20000"/>
          </a:bodyPr>
          <a:lstStyle/>
          <a:p>
            <a:pPr algn="just">
              <a:buNone/>
            </a:pPr>
            <a:r>
              <a:rPr lang="en-GB" dirty="0" smtClean="0"/>
              <a:t>In order to develop a mechanism for bringing the electronic media in line with the requirements of electoral legislation, and the ability to respond to violations of its rules, it is required to amend current legislation.</a:t>
            </a:r>
            <a:endParaRPr lang="ru-RU" dirty="0" smtClean="0"/>
          </a:p>
          <a:p>
            <a:pPr algn="just">
              <a:buNone/>
            </a:pPr>
            <a:endParaRPr lang="ru-RU" dirty="0" smtClean="0"/>
          </a:p>
          <a:p>
            <a:pPr algn="just">
              <a:buNone/>
            </a:pPr>
            <a:r>
              <a:rPr lang="uk-UA" dirty="0" smtClean="0"/>
              <a:t>1. </a:t>
            </a:r>
            <a:r>
              <a:rPr lang="en-GB" dirty="0" smtClean="0"/>
              <a:t>It is necessary to expand the powers of independent regulator and make the following amendments to legislation:</a:t>
            </a:r>
            <a:endParaRPr lang="ru-RU" dirty="0" smtClean="0"/>
          </a:p>
          <a:p>
            <a:pPr algn="just">
              <a:buNone/>
            </a:pPr>
            <a:r>
              <a:rPr lang="uk-UA" dirty="0" smtClean="0"/>
              <a:t>а). </a:t>
            </a:r>
            <a:r>
              <a:rPr lang="en-GB" dirty="0" smtClean="0"/>
              <a:t>To recognise the National Council as a subject of electoral process, adopting appropriate </a:t>
            </a:r>
            <a:r>
              <a:rPr lang="en-GB" dirty="0"/>
              <a:t>amendments to </a:t>
            </a:r>
            <a:r>
              <a:rPr lang="en-US" dirty="0" smtClean="0"/>
              <a:t>Part 1 of </a:t>
            </a:r>
            <a:r>
              <a:rPr lang="en-GB" dirty="0" smtClean="0"/>
              <a:t>Article 12 of the Law of Ukraine “On Local Elections”. Similar </a:t>
            </a:r>
            <a:r>
              <a:rPr lang="en-GB" dirty="0"/>
              <a:t>amendments will </a:t>
            </a:r>
            <a:r>
              <a:rPr lang="en-GB" dirty="0" smtClean="0"/>
              <a:t>need to be made to the Laws of Ukraine, “On Election of the President of Ukraine”, and “On Election of Members of Parliament of Ukraine”.</a:t>
            </a:r>
            <a:endParaRPr lang="ru-RU" dirty="0" smtClean="0"/>
          </a:p>
          <a:p>
            <a:pPr algn="just">
              <a:buNone/>
            </a:pPr>
            <a:r>
              <a:rPr lang="en-GB" dirty="0" smtClean="0"/>
              <a:t>b</a:t>
            </a:r>
            <a:r>
              <a:rPr lang="uk-UA" dirty="0" smtClean="0"/>
              <a:t>). </a:t>
            </a:r>
            <a:r>
              <a:rPr lang="en-GB" dirty="0" smtClean="0"/>
              <a:t>To complement the </a:t>
            </a:r>
            <a:r>
              <a:rPr lang="en-GB" dirty="0"/>
              <a:t>Law of Ukraine “On Local Elections</a:t>
            </a:r>
            <a:r>
              <a:rPr lang="en-GB" dirty="0" smtClean="0"/>
              <a:t>” with the provision specifying that monitoring compliance with the said Law electronic media is carried out by the National Council.</a:t>
            </a:r>
            <a:endParaRPr lang="ru-RU" dirty="0" smtClean="0"/>
          </a:p>
          <a:p>
            <a:pPr algn="just">
              <a:buNone/>
            </a:pPr>
            <a:r>
              <a:rPr lang="en-US" dirty="0" smtClean="0"/>
              <a:t>Similar</a:t>
            </a:r>
            <a:r>
              <a:rPr lang="en-GB" dirty="0" smtClean="0"/>
              <a:t> amendments shall be made to </a:t>
            </a:r>
            <a:r>
              <a:rPr lang="en-GB" dirty="0"/>
              <a:t>the Laws of Ukraine, “On Election of the President of Ukraine”, and “On Election of Members of Parliament of Ukraine</a:t>
            </a:r>
            <a:r>
              <a:rPr lang="en-GB" dirty="0" smtClean="0"/>
              <a:t>”</a:t>
            </a:r>
            <a:r>
              <a:rPr lang="en-GB" i="1" dirty="0" smtClean="0"/>
              <a:t>.</a:t>
            </a:r>
            <a:endParaRPr lang="ru-RU" dirty="0" smtClean="0"/>
          </a:p>
          <a:p>
            <a:pPr algn="just">
              <a:buNone/>
            </a:pPr>
            <a:r>
              <a:rPr lang="en-GB" dirty="0" smtClean="0"/>
              <a:t>c</a:t>
            </a:r>
            <a:r>
              <a:rPr lang="uk-UA" dirty="0" smtClean="0"/>
              <a:t>).</a:t>
            </a:r>
            <a:r>
              <a:rPr lang="en-GB" dirty="0" smtClean="0"/>
              <a:t> To make amendments to Article 72 of the </a:t>
            </a:r>
            <a:r>
              <a:rPr lang="en-US" i="1" dirty="0"/>
              <a:t>Law of Ukraine “On Television and Radio </a:t>
            </a:r>
            <a:r>
              <a:rPr lang="en-US" i="1" dirty="0" smtClean="0"/>
              <a:t>Broadcasting”</a:t>
            </a:r>
            <a:r>
              <a:rPr lang="en-US" dirty="0" smtClean="0"/>
              <a:t> in order </a:t>
            </a:r>
            <a:r>
              <a:rPr lang="en-GB" dirty="0" smtClean="0"/>
              <a:t>to introduce the provision that the National Council may apply sanctions to broadcasters and programme service providers not only for a violation of legislation on television and radio broadcasting, but in the event of violation of </a:t>
            </a:r>
            <a:r>
              <a:rPr lang="en-GB" dirty="0"/>
              <a:t>electoral </a:t>
            </a:r>
            <a:r>
              <a:rPr lang="en-GB" dirty="0" smtClean="0"/>
              <a:t>legislation.</a:t>
            </a:r>
            <a:endParaRPr lang="ru-RU" dirty="0" smtClean="0"/>
          </a:p>
          <a:p>
            <a:pPr algn="just">
              <a:buNone/>
            </a:pPr>
            <a:r>
              <a:rPr lang="uk-UA"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704088"/>
            <a:ext cx="6851104" cy="276640"/>
          </a:xfrm>
        </p:spPr>
        <p:txBody>
          <a:bodyPr>
            <a:normAutofit fontScale="90000"/>
          </a:bodyPr>
          <a:lstStyle/>
          <a:p>
            <a:r>
              <a:rPr lang="en-GB" sz="2400" b="1" dirty="0" smtClean="0">
                <a:latin typeface="+mn-lt"/>
              </a:rPr>
              <a:t>What </a:t>
            </a:r>
            <a:r>
              <a:rPr lang="en-US" sz="2400" b="1" dirty="0" smtClean="0">
                <a:latin typeface="+mn-lt"/>
              </a:rPr>
              <a:t>are the recommendations</a:t>
            </a:r>
            <a:r>
              <a:rPr lang="uk-UA" sz="2400" b="1" dirty="0" smtClean="0">
                <a:latin typeface="+mn-lt"/>
              </a:rPr>
              <a:t>?</a:t>
            </a:r>
            <a:endParaRPr lang="ru-RU" sz="2400" b="1" dirty="0">
              <a:latin typeface="+mn-lt"/>
            </a:endParaRPr>
          </a:p>
        </p:txBody>
      </p:sp>
      <p:sp>
        <p:nvSpPr>
          <p:cNvPr id="3" name="Содержимое 2"/>
          <p:cNvSpPr>
            <a:spLocks noGrp="1"/>
          </p:cNvSpPr>
          <p:nvPr>
            <p:ph idx="1"/>
          </p:nvPr>
        </p:nvSpPr>
        <p:spPr>
          <a:xfrm>
            <a:off x="457200" y="1196752"/>
            <a:ext cx="8229600" cy="5127848"/>
          </a:xfrm>
        </p:spPr>
        <p:txBody>
          <a:bodyPr>
            <a:normAutofit/>
          </a:bodyPr>
          <a:lstStyle/>
          <a:p>
            <a:pPr lvl="0" algn="just">
              <a:buNone/>
            </a:pPr>
            <a:r>
              <a:rPr lang="uk-UA" sz="1800" dirty="0" smtClean="0"/>
              <a:t>2. </a:t>
            </a:r>
            <a:r>
              <a:rPr lang="en-GB" sz="1800" dirty="0" smtClean="0"/>
              <a:t>Results of monitoring by  the National Council have found that the most common violation during the several recent election campaigns remains the procedure of opinion poll information</a:t>
            </a:r>
            <a:r>
              <a:rPr lang="en-US" sz="1800" dirty="0" smtClean="0"/>
              <a:t> publishing</a:t>
            </a:r>
            <a:r>
              <a:rPr lang="en-GB" sz="1800" dirty="0" smtClean="0"/>
              <a:t>. Over the years it has gained the features of one of the most-used methods to manipulate public </a:t>
            </a:r>
            <a:r>
              <a:rPr lang="en-US" sz="1800" dirty="0" smtClean="0"/>
              <a:t>mind</a:t>
            </a:r>
            <a:r>
              <a:rPr lang="en-GB" sz="1800" dirty="0" smtClean="0"/>
              <a:t>, which makes it appropriate to introduce administrative responsibility for violation of the procedure of dissemination of information on the results of opinion poll related to the elections.</a:t>
            </a:r>
            <a:endParaRPr lang="uk-UA" sz="1800" dirty="0" smtClean="0"/>
          </a:p>
          <a:p>
            <a:pPr lvl="0" algn="just">
              <a:buNone/>
            </a:pPr>
            <a:endParaRPr lang="ru-RU" sz="1800" dirty="0" smtClean="0"/>
          </a:p>
          <a:p>
            <a:pPr lvl="0" algn="just">
              <a:buNone/>
            </a:pPr>
            <a:r>
              <a:rPr lang="uk-UA" sz="1800" dirty="0" smtClean="0"/>
              <a:t> 3. </a:t>
            </a:r>
            <a:r>
              <a:rPr lang="en-US" sz="1800" dirty="0" smtClean="0"/>
              <a:t>To make </a:t>
            </a:r>
            <a:r>
              <a:rPr lang="en-GB" sz="1800" dirty="0" smtClean="0"/>
              <a:t>amendments to </a:t>
            </a:r>
            <a:r>
              <a:rPr lang="en-US" sz="1800" dirty="0"/>
              <a:t>The Code of Ukraine on </a:t>
            </a:r>
            <a:r>
              <a:rPr lang="en-US" sz="1800" dirty="0" smtClean="0"/>
              <a:t>Administrative</a:t>
            </a:r>
            <a:r>
              <a:rPr lang="en-US" sz="1800" dirty="0"/>
              <a:t> </a:t>
            </a:r>
            <a:r>
              <a:rPr lang="en-US" sz="1800" dirty="0" smtClean="0"/>
              <a:t>Violations:</a:t>
            </a:r>
            <a:endParaRPr lang="ru-RU" sz="1800" dirty="0" smtClean="0"/>
          </a:p>
          <a:p>
            <a:pPr algn="just">
              <a:buNone/>
            </a:pPr>
            <a:r>
              <a:rPr lang="uk-UA" sz="1800" dirty="0" smtClean="0"/>
              <a:t>а).  </a:t>
            </a:r>
            <a:r>
              <a:rPr lang="en-GB" sz="1800" dirty="0" smtClean="0"/>
              <a:t>To complement Article 255 of the Code in order to provide for the authority of the National Council to draw up administrative protocols on violations under Articles </a:t>
            </a:r>
            <a:r>
              <a:rPr lang="uk-UA" sz="1800" dirty="0" smtClean="0"/>
              <a:t>212</a:t>
            </a:r>
            <a:r>
              <a:rPr lang="uk-UA" sz="1800" baseline="30000" dirty="0" smtClean="0"/>
              <a:t>10 </a:t>
            </a:r>
            <a:r>
              <a:rPr lang="uk-UA" sz="1800" dirty="0" smtClean="0"/>
              <a:t>,212</a:t>
            </a:r>
            <a:r>
              <a:rPr lang="uk-UA" sz="1800" baseline="30000" dirty="0" smtClean="0"/>
              <a:t>11 </a:t>
            </a:r>
            <a:r>
              <a:rPr lang="uk-UA" sz="1800" dirty="0" smtClean="0"/>
              <a:t>та 212</a:t>
            </a:r>
            <a:r>
              <a:rPr lang="uk-UA" sz="1800" baseline="30000" dirty="0" smtClean="0"/>
              <a:t>14</a:t>
            </a:r>
            <a:r>
              <a:rPr lang="uk-UA" sz="1800" dirty="0" smtClean="0"/>
              <a:t>;</a:t>
            </a:r>
            <a:endParaRPr lang="ru-RU" sz="1800" dirty="0" smtClean="0"/>
          </a:p>
          <a:p>
            <a:pPr algn="just">
              <a:buNone/>
            </a:pPr>
            <a:r>
              <a:rPr lang="en-GB" sz="1800" dirty="0" smtClean="0"/>
              <a:t>b</a:t>
            </a:r>
            <a:r>
              <a:rPr lang="uk-UA" sz="1800" dirty="0" smtClean="0"/>
              <a:t>).</a:t>
            </a:r>
            <a:r>
              <a:rPr lang="en-GB" sz="1800" dirty="0" smtClean="0"/>
              <a:t> To increase the size of fines for administrative offenses related to non-compliance with the requirements of electoral legislation.</a:t>
            </a:r>
            <a:endParaRPr lang="ru-RU" sz="1800" dirty="0" smtClean="0"/>
          </a:p>
          <a:p>
            <a:pPr>
              <a:buNone/>
            </a:pP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704088"/>
            <a:ext cx="6851104" cy="276640"/>
          </a:xfrm>
        </p:spPr>
        <p:txBody>
          <a:bodyPr>
            <a:normAutofit fontScale="90000"/>
          </a:bodyPr>
          <a:lstStyle/>
          <a:p>
            <a:r>
              <a:rPr lang="en-GB" sz="2400" b="1" dirty="0" smtClean="0">
                <a:latin typeface="+mn-lt"/>
              </a:rPr>
              <a:t>What </a:t>
            </a:r>
            <a:r>
              <a:rPr lang="en-US" sz="2400" b="1" dirty="0" smtClean="0">
                <a:latin typeface="+mn-lt"/>
              </a:rPr>
              <a:t>are the </a:t>
            </a:r>
            <a:r>
              <a:rPr lang="en-GB" sz="2400" b="1" dirty="0" smtClean="0">
                <a:latin typeface="+mn-lt"/>
              </a:rPr>
              <a:t>recommendations?</a:t>
            </a:r>
            <a:endParaRPr lang="ru-RU" sz="2400" b="1" dirty="0">
              <a:latin typeface="+mn-lt"/>
            </a:endParaRPr>
          </a:p>
        </p:txBody>
      </p:sp>
      <p:sp>
        <p:nvSpPr>
          <p:cNvPr id="3" name="Содержимое 2"/>
          <p:cNvSpPr>
            <a:spLocks noGrp="1"/>
          </p:cNvSpPr>
          <p:nvPr>
            <p:ph idx="1"/>
          </p:nvPr>
        </p:nvSpPr>
        <p:spPr>
          <a:xfrm>
            <a:off x="457200" y="980728"/>
            <a:ext cx="8229600" cy="5688632"/>
          </a:xfrm>
        </p:spPr>
        <p:txBody>
          <a:bodyPr>
            <a:normAutofit fontScale="62500" lnSpcReduction="20000"/>
          </a:bodyPr>
          <a:lstStyle/>
          <a:p>
            <a:pPr lvl="0" algn="just">
              <a:buNone/>
            </a:pPr>
            <a:r>
              <a:rPr lang="en-GB" dirty="0" smtClean="0"/>
              <a:t>4. In accordance with Article 2 of Recommendation No. R(99)15  of the Council of Europe on measures concerning media coverage of election campaigns</a:t>
            </a:r>
            <a:r>
              <a:rPr lang="en-GB" i="1" dirty="0" smtClean="0"/>
              <a:t>, </a:t>
            </a:r>
            <a:r>
              <a:rPr lang="en-GB" dirty="0" smtClean="0"/>
              <a:t>where self-regulation does not provide for this, member States should adopt measures whereby public and private broadcasters, during the election period, should in particular be fair, balanced and impartial in their news and current affairs programmes, including discussion programmes such as interviews or debates. </a:t>
            </a:r>
          </a:p>
          <a:p>
            <a:pPr algn="just">
              <a:buNone/>
            </a:pPr>
            <a:r>
              <a:rPr lang="en-GB" dirty="0" smtClean="0"/>
              <a:t>The use by the National Council of monitoring methodology adapted for EU countries evidences the need to formalise through electoral legislation qualitative and quantitative criteria of the basic principles of election coverage (impartiality, balance, fairness and so on) and the responsibility of the mass media in the event of their violation.</a:t>
            </a:r>
          </a:p>
          <a:p>
            <a:pPr algn="just">
              <a:buNone/>
            </a:pPr>
            <a:r>
              <a:rPr lang="en-GB" dirty="0" smtClean="0"/>
              <a:t>In view of this, it is required:</a:t>
            </a:r>
          </a:p>
          <a:p>
            <a:pPr algn="just">
              <a:buNone/>
            </a:pPr>
            <a:r>
              <a:rPr lang="en-GB" dirty="0" smtClean="0"/>
              <a:t>a) To enshrine in legislation the terminology that describes the basic principles of information support of elections, particularly, “</a:t>
            </a:r>
            <a:r>
              <a:rPr lang="en-GB" i="1" dirty="0" smtClean="0"/>
              <a:t>balance”, “impartiality”, “fairness” </a:t>
            </a:r>
            <a:r>
              <a:rPr lang="en-GB" dirty="0" smtClean="0"/>
              <a:t>while defining the qualitative and quantitative parameters of such information to enable its practical use;</a:t>
            </a:r>
          </a:p>
          <a:p>
            <a:pPr algn="just">
              <a:buNone/>
            </a:pPr>
            <a:r>
              <a:rPr lang="en-GB" dirty="0" smtClean="0"/>
              <a:t>b) To introduce into electoral legislation the term “</a:t>
            </a:r>
            <a:r>
              <a:rPr lang="en-GB" i="1" dirty="0" smtClean="0"/>
              <a:t>candidate representativeness” </a:t>
            </a:r>
            <a:r>
              <a:rPr lang="en-GB" dirty="0" smtClean="0"/>
              <a:t>to</a:t>
            </a:r>
            <a:r>
              <a:rPr lang="en-GB" i="1" dirty="0" smtClean="0"/>
              <a:t> </a:t>
            </a:r>
            <a:r>
              <a:rPr lang="en-GB" dirty="0" smtClean="0"/>
              <a:t>define the fair criterion for his/her participation in information programmes (opinion poll ratings of a candidate or party, the results achieved by a candidate or party during previous elections, political activeness during or before an election campaign</a:t>
            </a:r>
            <a:r>
              <a:rPr lang="en-US" smtClean="0"/>
              <a:t>).</a:t>
            </a:r>
            <a:endParaRPr lang="en-GB" dirty="0" smtClean="0"/>
          </a:p>
          <a:p>
            <a:pPr algn="just">
              <a:buNone/>
            </a:pPr>
            <a:r>
              <a:rPr lang="en-GB" dirty="0" smtClean="0"/>
              <a:t>c) To enshrine in legislation the obligations of TV and radio broadcasters to provide equal and balanced distribution of airtime during information (current affairs) programmes for all the participants of the electoral process taking into account the </a:t>
            </a:r>
            <a:r>
              <a:rPr lang="en-GB" dirty="0"/>
              <a:t>representativeness </a:t>
            </a:r>
            <a:r>
              <a:rPr lang="en-GB" dirty="0" smtClean="0"/>
              <a:t>of a candidate or political party, subjects of electoral process, as well as administrative responsibility for any violation. </a:t>
            </a:r>
          </a:p>
          <a:p>
            <a:pPr>
              <a:buNone/>
            </a:pPr>
            <a:r>
              <a:rPr lang="en-GB" dirty="0" smtClean="0"/>
              <a:t> </a:t>
            </a:r>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en-US" dirty="0" smtClean="0"/>
          </a:p>
          <a:p>
            <a:endParaRPr lang="en-US" dirty="0"/>
          </a:p>
          <a:p>
            <a:endParaRPr lang="en-US" dirty="0" smtClean="0"/>
          </a:p>
          <a:p>
            <a:endParaRPr lang="en-US" dirty="0"/>
          </a:p>
          <a:p>
            <a:pPr marL="0" indent="0" algn="ctr">
              <a:buNone/>
            </a:pPr>
            <a:r>
              <a:rPr lang="en-GB" sz="4000" b="1" dirty="0" smtClean="0"/>
              <a:t>Thank you for your attention</a:t>
            </a:r>
            <a:r>
              <a:rPr lang="uk-UA" sz="4000" b="1" dirty="0" smtClean="0"/>
              <a:t>!</a:t>
            </a:r>
            <a:endParaRPr lang="uk-UA" sz="4000" b="1" dirty="0"/>
          </a:p>
        </p:txBody>
      </p:sp>
    </p:spTree>
    <p:extLst>
      <p:ext uri="{BB962C8B-B14F-4D97-AF65-F5344CB8AC3E}">
        <p14:creationId xmlns:p14="http://schemas.microsoft.com/office/powerpoint/2010/main" val="138927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658448"/>
          </a:xfrm>
        </p:spPr>
        <p:txBody>
          <a:bodyPr>
            <a:normAutofit/>
          </a:bodyPr>
          <a:lstStyle/>
          <a:p>
            <a:r>
              <a:rPr lang="en-GB" sz="2400" b="1" dirty="0" smtClean="0">
                <a:latin typeface="+mn-lt"/>
                <a:cs typeface="Arial" pitchFamily="34" charset="0"/>
              </a:rPr>
              <a:t>How can we </a:t>
            </a:r>
            <a:r>
              <a:rPr lang="en-GB" sz="2400" b="1" dirty="0" smtClean="0">
                <a:latin typeface="+mn-lt"/>
                <a:cs typeface="Arial" pitchFamily="34" charset="0"/>
              </a:rPr>
              <a:t>quantify  the </a:t>
            </a:r>
            <a:r>
              <a:rPr lang="en-GB" sz="2400" b="1" dirty="0" smtClean="0">
                <a:latin typeface="+mn-lt"/>
                <a:cs typeface="Arial" pitchFamily="34" charset="0"/>
              </a:rPr>
              <a:t>impact of the mass media on the electoral process in Ukraine</a:t>
            </a:r>
            <a:r>
              <a:rPr lang="uk-UA" sz="2400" b="1" dirty="0" smtClean="0">
                <a:latin typeface="+mn-lt"/>
                <a:cs typeface="Arial" pitchFamily="34" charset="0"/>
              </a:rPr>
              <a:t>?</a:t>
            </a:r>
            <a:r>
              <a:rPr lang="ru-RU" dirty="0" smtClean="0"/>
              <a:t/>
            </a:r>
            <a:br>
              <a:rPr lang="ru-RU" dirty="0" smtClean="0"/>
            </a:br>
            <a:endParaRPr lang="ru-RU" dirty="0"/>
          </a:p>
        </p:txBody>
      </p:sp>
      <p:sp>
        <p:nvSpPr>
          <p:cNvPr id="3" name="Содержимое 2"/>
          <p:cNvSpPr>
            <a:spLocks noGrp="1"/>
          </p:cNvSpPr>
          <p:nvPr>
            <p:ph idx="1"/>
          </p:nvPr>
        </p:nvSpPr>
        <p:spPr>
          <a:xfrm>
            <a:off x="395536" y="1268760"/>
            <a:ext cx="8568952" cy="5400600"/>
          </a:xfrm>
        </p:spPr>
        <p:txBody>
          <a:bodyPr anchor="ctr">
            <a:normAutofit fontScale="25000" lnSpcReduction="20000"/>
          </a:bodyPr>
          <a:lstStyle/>
          <a:p>
            <a:pPr marL="514350" lvl="0" indent="-514350" algn="just">
              <a:buAutoNum type="arabicPeriod"/>
            </a:pPr>
            <a:r>
              <a:rPr lang="en-GB" sz="6400" dirty="0" smtClean="0">
                <a:cs typeface="Arial" pitchFamily="34" charset="0"/>
              </a:rPr>
              <a:t>According to the Central Electoral </a:t>
            </a:r>
            <a:r>
              <a:rPr lang="en-GB" sz="6400" dirty="0" err="1" smtClean="0">
                <a:cs typeface="Arial" pitchFamily="34" charset="0"/>
              </a:rPr>
              <a:t>Comission</a:t>
            </a:r>
            <a:r>
              <a:rPr lang="en-GB" sz="6400" dirty="0" smtClean="0">
                <a:cs typeface="Arial" pitchFamily="34" charset="0"/>
              </a:rPr>
              <a:t> </a:t>
            </a:r>
            <a:r>
              <a:rPr lang="en-GB" sz="6400" dirty="0" smtClean="0">
                <a:cs typeface="Arial" pitchFamily="34" charset="0"/>
              </a:rPr>
              <a:t>(CEC) information: campaigning funds of Batkivshchyna Party amounted to </a:t>
            </a:r>
            <a:r>
              <a:rPr lang="uk-UA" sz="6400" dirty="0" smtClean="0">
                <a:cs typeface="Arial" pitchFamily="34" charset="0"/>
              </a:rPr>
              <a:t>109</a:t>
            </a:r>
            <a:r>
              <a:rPr lang="en-GB" sz="6400" dirty="0" smtClean="0">
                <a:cs typeface="Arial" pitchFamily="34" charset="0"/>
              </a:rPr>
              <a:t>.</a:t>
            </a:r>
            <a:r>
              <a:rPr lang="uk-UA" sz="6400" dirty="0" smtClean="0">
                <a:cs typeface="Arial" pitchFamily="34" charset="0"/>
              </a:rPr>
              <a:t>4 </a:t>
            </a:r>
            <a:r>
              <a:rPr lang="en-GB" sz="6400" dirty="0" smtClean="0">
                <a:cs typeface="Arial" pitchFamily="34" charset="0"/>
              </a:rPr>
              <a:t>million UAH (</a:t>
            </a:r>
            <a:r>
              <a:rPr lang="uk-UA" sz="6400" dirty="0" smtClean="0">
                <a:cs typeface="Arial" pitchFamily="34" charset="0"/>
              </a:rPr>
              <a:t>99</a:t>
            </a:r>
            <a:r>
              <a:rPr lang="en-GB" sz="6400" dirty="0" smtClean="0">
                <a:cs typeface="Arial" pitchFamily="34" charset="0"/>
              </a:rPr>
              <a:t>.</a:t>
            </a:r>
            <a:r>
              <a:rPr lang="uk-UA" sz="6400" dirty="0" smtClean="0">
                <a:cs typeface="Arial" pitchFamily="34" charset="0"/>
              </a:rPr>
              <a:t>4 </a:t>
            </a:r>
            <a:r>
              <a:rPr lang="en-GB" sz="6400" dirty="0" smtClean="0">
                <a:cs typeface="Arial" pitchFamily="34" charset="0"/>
              </a:rPr>
              <a:t>million of which were spent for </a:t>
            </a:r>
            <a:r>
              <a:rPr lang="en-GB" sz="6400" dirty="0">
                <a:cs typeface="Arial" pitchFamily="34" charset="0"/>
              </a:rPr>
              <a:t>campaign </a:t>
            </a:r>
            <a:r>
              <a:rPr lang="en-GB" sz="6400" dirty="0" smtClean="0">
                <a:cs typeface="Arial" pitchFamily="34" charset="0"/>
              </a:rPr>
              <a:t>placement on TV and radio); the “Opposition Bloc” party’s funds comprised of 1</a:t>
            </a:r>
            <a:r>
              <a:rPr lang="uk-UA" sz="6400" dirty="0" smtClean="0">
                <a:cs typeface="Arial" pitchFamily="34" charset="0"/>
              </a:rPr>
              <a:t>06</a:t>
            </a:r>
            <a:r>
              <a:rPr lang="en-GB" sz="6400" dirty="0" smtClean="0">
                <a:cs typeface="Arial" pitchFamily="34" charset="0"/>
              </a:rPr>
              <a:t>.</a:t>
            </a:r>
            <a:r>
              <a:rPr lang="uk-UA" sz="6400" dirty="0" smtClean="0">
                <a:cs typeface="Arial" pitchFamily="34" charset="0"/>
              </a:rPr>
              <a:t>4 </a:t>
            </a:r>
            <a:r>
              <a:rPr lang="en-GB" sz="6400" dirty="0" smtClean="0">
                <a:cs typeface="Arial" pitchFamily="34" charset="0"/>
              </a:rPr>
              <a:t>million UAH, of which </a:t>
            </a:r>
            <a:r>
              <a:rPr lang="uk-UA" sz="6400" dirty="0" smtClean="0">
                <a:cs typeface="Arial" pitchFamily="34" charset="0"/>
              </a:rPr>
              <a:t>98</a:t>
            </a:r>
            <a:r>
              <a:rPr lang="en-GB" sz="6400" dirty="0" smtClean="0">
                <a:cs typeface="Arial" pitchFamily="34" charset="0"/>
              </a:rPr>
              <a:t>.</a:t>
            </a:r>
            <a:r>
              <a:rPr lang="uk-UA" sz="6400" dirty="0" smtClean="0">
                <a:cs typeface="Arial" pitchFamily="34" charset="0"/>
              </a:rPr>
              <a:t>8 </a:t>
            </a:r>
            <a:r>
              <a:rPr lang="en-GB" sz="6400" dirty="0" smtClean="0">
                <a:cs typeface="Arial" pitchFamily="34" charset="0"/>
              </a:rPr>
              <a:t>UAH spent on placing campaign on TV and radio, and so on</a:t>
            </a:r>
            <a:r>
              <a:rPr lang="uk-UA" sz="6400" dirty="0" smtClean="0">
                <a:cs typeface="Arial" pitchFamily="34" charset="0"/>
              </a:rPr>
              <a:t>. </a:t>
            </a:r>
          </a:p>
          <a:p>
            <a:pPr marL="514350" lvl="0" indent="-514350" algn="just">
              <a:buNone/>
            </a:pPr>
            <a:endParaRPr lang="uk-UA" sz="6400" dirty="0" smtClean="0">
              <a:cs typeface="Arial" pitchFamily="34" charset="0"/>
            </a:endParaRPr>
          </a:p>
          <a:p>
            <a:pPr lvl="0" algn="just">
              <a:buNone/>
            </a:pPr>
            <a:r>
              <a:rPr lang="en-GB" sz="6400" dirty="0" smtClean="0">
                <a:cs typeface="Arial" pitchFamily="34" charset="0"/>
              </a:rPr>
              <a:t>As we can see, almost </a:t>
            </a:r>
            <a:r>
              <a:rPr lang="uk-UA" sz="6400" b="1" u="sng" dirty="0" smtClean="0">
                <a:cs typeface="Arial" pitchFamily="34" charset="0"/>
              </a:rPr>
              <a:t>91</a:t>
            </a:r>
            <a:r>
              <a:rPr lang="uk-UA" sz="6400" b="1" u="sng" dirty="0">
                <a:cs typeface="Arial" pitchFamily="34" charset="0"/>
              </a:rPr>
              <a:t>% </a:t>
            </a:r>
            <a:r>
              <a:rPr lang="en-GB" sz="6400" b="1" u="sng" dirty="0" smtClean="0">
                <a:cs typeface="Arial" pitchFamily="34" charset="0"/>
              </a:rPr>
              <a:t>and</a:t>
            </a:r>
            <a:r>
              <a:rPr lang="uk-UA" sz="6400" b="1" u="sng" dirty="0" smtClean="0">
                <a:cs typeface="Arial" pitchFamily="34" charset="0"/>
              </a:rPr>
              <a:t> </a:t>
            </a:r>
            <a:r>
              <a:rPr lang="uk-UA" sz="6400" b="1" u="sng" dirty="0">
                <a:cs typeface="Arial" pitchFamily="34" charset="0"/>
              </a:rPr>
              <a:t>93% </a:t>
            </a:r>
            <a:r>
              <a:rPr lang="en-GB" sz="6400" dirty="0" smtClean="0">
                <a:cs typeface="Arial" pitchFamily="34" charset="0"/>
              </a:rPr>
              <a:t>of these parties’ respective campaign funds were spent on financing  pre-election campaign on TV and radio.</a:t>
            </a:r>
            <a:r>
              <a:rPr lang="uk-UA" sz="6400" dirty="0">
                <a:cs typeface="Arial" pitchFamily="34" charset="0"/>
              </a:rPr>
              <a:t> </a:t>
            </a:r>
            <a:endParaRPr lang="uk-UA" sz="6400" dirty="0" smtClean="0">
              <a:cs typeface="Arial" pitchFamily="34" charset="0"/>
            </a:endParaRPr>
          </a:p>
          <a:p>
            <a:pPr lvl="0" algn="just">
              <a:buNone/>
            </a:pPr>
            <a:endParaRPr lang="ru-RU" sz="6400" dirty="0">
              <a:cs typeface="Arial" pitchFamily="34" charset="0"/>
            </a:endParaRPr>
          </a:p>
          <a:p>
            <a:pPr marL="514350" lvl="0" indent="-514350" algn="just">
              <a:buAutoNum type="arabicPeriod" startAt="2"/>
            </a:pPr>
            <a:r>
              <a:rPr lang="en-GB" sz="6400" dirty="0" smtClean="0">
                <a:cs typeface="Arial" pitchFamily="34" charset="0"/>
              </a:rPr>
              <a:t>142 political parties participated in the election process</a:t>
            </a:r>
            <a:r>
              <a:rPr lang="uk-UA" sz="6400" dirty="0" smtClean="0">
                <a:cs typeface="Arial" pitchFamily="34" charset="0"/>
              </a:rPr>
              <a:t>. </a:t>
            </a:r>
            <a:r>
              <a:rPr lang="en-GB" sz="6400" dirty="0" smtClean="0">
                <a:cs typeface="Arial" pitchFamily="34" charset="0"/>
              </a:rPr>
              <a:t>The total number of parties registered in Ukraine </a:t>
            </a:r>
            <a:r>
              <a:rPr lang="en-US" sz="6400" dirty="0" smtClean="0">
                <a:cs typeface="Arial" pitchFamily="34" charset="0"/>
              </a:rPr>
              <a:t>- </a:t>
            </a:r>
            <a:r>
              <a:rPr lang="uk-UA" sz="6400" dirty="0" smtClean="0">
                <a:cs typeface="Arial" pitchFamily="34" charset="0"/>
              </a:rPr>
              <a:t>340, 125</a:t>
            </a:r>
            <a:r>
              <a:rPr lang="en-US" sz="6400" dirty="0" smtClean="0">
                <a:cs typeface="Arial" pitchFamily="34" charset="0"/>
              </a:rPr>
              <a:t> of which</a:t>
            </a:r>
            <a:r>
              <a:rPr lang="uk-UA" sz="6400" dirty="0" smtClean="0">
                <a:cs typeface="Arial" pitchFamily="34" charset="0"/>
              </a:rPr>
              <a:t> </a:t>
            </a:r>
            <a:r>
              <a:rPr lang="en-GB" sz="6400" dirty="0" smtClean="0">
                <a:cs typeface="Arial" pitchFamily="34" charset="0"/>
              </a:rPr>
              <a:t>were registered during  </a:t>
            </a:r>
            <a:r>
              <a:rPr lang="uk-UA" sz="6400" dirty="0" smtClean="0">
                <a:cs typeface="Arial" pitchFamily="34" charset="0"/>
              </a:rPr>
              <a:t>2013 </a:t>
            </a:r>
            <a:r>
              <a:rPr lang="en-GB" sz="6400" dirty="0" smtClean="0">
                <a:cs typeface="Arial" pitchFamily="34" charset="0"/>
              </a:rPr>
              <a:t>- </a:t>
            </a:r>
            <a:r>
              <a:rPr lang="uk-UA" sz="6400" dirty="0" smtClean="0">
                <a:cs typeface="Arial" pitchFamily="34" charset="0"/>
              </a:rPr>
              <a:t>2015 </a:t>
            </a:r>
            <a:r>
              <a:rPr lang="en-GB" sz="6400" dirty="0" smtClean="0">
                <a:cs typeface="Arial" pitchFamily="34" charset="0"/>
              </a:rPr>
              <a:t>.</a:t>
            </a:r>
            <a:endParaRPr lang="uk-UA" sz="6400" dirty="0" smtClean="0">
              <a:cs typeface="Arial" pitchFamily="34" charset="0"/>
            </a:endParaRPr>
          </a:p>
          <a:p>
            <a:pPr marL="514350" lvl="0" indent="-514350" algn="just">
              <a:buNone/>
            </a:pPr>
            <a:endParaRPr lang="uk-UA" sz="6400" dirty="0" smtClean="0">
              <a:cs typeface="Arial" pitchFamily="34" charset="0"/>
            </a:endParaRPr>
          </a:p>
          <a:p>
            <a:pPr marL="514350" lvl="0" indent="-514350" algn="just">
              <a:buNone/>
            </a:pPr>
            <a:r>
              <a:rPr lang="uk-UA" sz="6400" dirty="0" smtClean="0">
                <a:cs typeface="Arial" pitchFamily="34" charset="0"/>
              </a:rPr>
              <a:t> </a:t>
            </a:r>
            <a:r>
              <a:rPr lang="en-GB" sz="6400" dirty="0" smtClean="0">
                <a:cs typeface="Arial" pitchFamily="34" charset="0"/>
              </a:rPr>
              <a:t>On what kind of voters do these parties count? Namely in case when parties start their existence only a year before actual elections will take place or  about whose “active” political life the vast public will  enquire only during the election process. </a:t>
            </a:r>
            <a:endParaRPr lang="ru-RU" sz="6400" dirty="0">
              <a:cs typeface="Arial" pitchFamily="34" charset="0"/>
            </a:endParaRPr>
          </a:p>
          <a:p>
            <a:pPr algn="just">
              <a:buNone/>
            </a:pPr>
            <a:endParaRPr lang="ru-RU" sz="6400" dirty="0">
              <a:cs typeface="Arial" pitchFamily="34" charset="0"/>
            </a:endParaRPr>
          </a:p>
          <a:p>
            <a:pPr algn="just">
              <a:buNone/>
            </a:pPr>
            <a:r>
              <a:rPr lang="uk-UA" sz="6400" dirty="0">
                <a:cs typeface="Arial" pitchFamily="34" charset="0"/>
              </a:rPr>
              <a:t> </a:t>
            </a:r>
            <a:r>
              <a:rPr lang="en-GB" sz="6400" b="1" dirty="0" smtClean="0">
                <a:cs typeface="Arial" pitchFamily="34" charset="0"/>
              </a:rPr>
              <a:t>Examples</a:t>
            </a:r>
            <a:r>
              <a:rPr lang="uk-UA" sz="6400" b="1" dirty="0" smtClean="0">
                <a:cs typeface="Arial" pitchFamily="34" charset="0"/>
              </a:rPr>
              <a:t>:</a:t>
            </a:r>
            <a:endParaRPr lang="ru-RU" sz="6400" b="1" dirty="0">
              <a:cs typeface="Arial" pitchFamily="34" charset="0"/>
            </a:endParaRPr>
          </a:p>
          <a:p>
            <a:pPr algn="just"/>
            <a:r>
              <a:rPr lang="en-GB" sz="6400" dirty="0" smtClean="0">
                <a:cs typeface="Arial" pitchFamily="34" charset="0"/>
              </a:rPr>
              <a:t>Political party United Ukrainian Association of Patriots (UKROP) was registered on </a:t>
            </a:r>
            <a:r>
              <a:rPr lang="uk-UA" sz="6400" dirty="0" smtClean="0">
                <a:cs typeface="Arial" pitchFamily="34" charset="0"/>
              </a:rPr>
              <a:t>25.09.2014</a:t>
            </a:r>
            <a:r>
              <a:rPr lang="en-GB" sz="6400" dirty="0" smtClean="0">
                <a:cs typeface="Arial" pitchFamily="34" charset="0"/>
              </a:rPr>
              <a:t> and had taken 7</a:t>
            </a:r>
            <a:r>
              <a:rPr lang="en-GB" sz="6400" baseline="30000" dirty="0" smtClean="0">
                <a:cs typeface="Arial" pitchFamily="34" charset="0"/>
              </a:rPr>
              <a:t>th</a:t>
            </a:r>
            <a:r>
              <a:rPr lang="en-GB" sz="6400" dirty="0" smtClean="0">
                <a:cs typeface="Arial" pitchFamily="34" charset="0"/>
              </a:rPr>
              <a:t> place in the rating of the elected officials</a:t>
            </a:r>
            <a:r>
              <a:rPr lang="uk-UA" sz="6400" dirty="0" smtClean="0">
                <a:cs typeface="Arial" pitchFamily="34" charset="0"/>
              </a:rPr>
              <a:t>. </a:t>
            </a:r>
            <a:endParaRPr lang="ru-RU" sz="6400" dirty="0">
              <a:cs typeface="Arial" pitchFamily="34" charset="0"/>
            </a:endParaRPr>
          </a:p>
          <a:p>
            <a:pPr algn="just"/>
            <a:r>
              <a:rPr lang="en-GB" sz="6400" dirty="0" smtClean="0">
                <a:cs typeface="Arial" pitchFamily="34" charset="0"/>
              </a:rPr>
              <a:t>Serhiy Dumchev, campaigning for Kyiv mayor, registered on </a:t>
            </a:r>
            <a:r>
              <a:rPr lang="uk-UA" sz="6400" dirty="0" smtClean="0">
                <a:cs typeface="Arial" pitchFamily="34" charset="0"/>
              </a:rPr>
              <a:t>17.07.2014</a:t>
            </a:r>
            <a:r>
              <a:rPr lang="en-GB" sz="6400" dirty="0" smtClean="0">
                <a:cs typeface="Arial" pitchFamily="34" charset="0"/>
              </a:rPr>
              <a:t> and leader of the Movement for Reforms </a:t>
            </a:r>
            <a:r>
              <a:rPr lang="en-GB" sz="6400" dirty="0">
                <a:cs typeface="Arial" pitchFamily="34" charset="0"/>
              </a:rPr>
              <a:t>party</a:t>
            </a:r>
            <a:r>
              <a:rPr lang="en-GB" sz="6400" dirty="0" smtClean="0">
                <a:cs typeface="Arial" pitchFamily="34" charset="0"/>
              </a:rPr>
              <a:t>, did not gain the 5% </a:t>
            </a:r>
            <a:r>
              <a:rPr lang="uk-UA" sz="6400" dirty="0" smtClean="0">
                <a:cs typeface="Arial" pitchFamily="34" charset="0"/>
              </a:rPr>
              <a:t> </a:t>
            </a:r>
            <a:r>
              <a:rPr lang="en-US" sz="6400" dirty="0" smtClean="0">
                <a:cs typeface="Arial" pitchFamily="34" charset="0"/>
              </a:rPr>
              <a:t>of </a:t>
            </a:r>
            <a:r>
              <a:rPr lang="en-GB" sz="6400" dirty="0" smtClean="0">
                <a:cs typeface="Arial" pitchFamily="34" charset="0"/>
              </a:rPr>
              <a:t>necessary votes to take a place in the Kyiv City Council, despite a rumoured 40 million UAH spend on his campaign</a:t>
            </a:r>
            <a:r>
              <a:rPr lang="uk-UA" sz="6400" dirty="0" smtClean="0">
                <a:cs typeface="Arial" pitchFamily="34" charset="0"/>
              </a:rPr>
              <a:t>.</a:t>
            </a:r>
            <a:endParaRPr lang="en-US" sz="6400" dirty="0" smtClean="0">
              <a:cs typeface="Arial" pitchFamily="34" charset="0"/>
            </a:endParaRPr>
          </a:p>
          <a:p>
            <a:pPr algn="just"/>
            <a:endParaRPr lang="ru-RU" sz="6400" dirty="0">
              <a:cs typeface="Arial" pitchFamily="34" charset="0"/>
            </a:endParaRPr>
          </a:p>
          <a:p>
            <a:pPr algn="just">
              <a:buNone/>
            </a:pPr>
            <a:r>
              <a:rPr lang="uk-UA" sz="6400" dirty="0">
                <a:cs typeface="Arial" pitchFamily="34" charset="0"/>
              </a:rPr>
              <a:t> </a:t>
            </a:r>
            <a:r>
              <a:rPr lang="en-GB" sz="6400" b="1" dirty="0" smtClean="0">
                <a:cs typeface="Arial" pitchFamily="34" charset="0"/>
              </a:rPr>
              <a:t>Conclusion</a:t>
            </a:r>
            <a:r>
              <a:rPr lang="uk-UA" sz="6400" b="1" dirty="0" smtClean="0">
                <a:cs typeface="Arial" pitchFamily="34" charset="0"/>
              </a:rPr>
              <a:t>: </a:t>
            </a:r>
            <a:r>
              <a:rPr lang="en-GB" sz="6400" dirty="0" smtClean="0">
                <a:cs typeface="Arial" pitchFamily="34" charset="0"/>
              </a:rPr>
              <a:t>political parties can expect positive result at elections only in case they are present in the mass media</a:t>
            </a:r>
            <a:r>
              <a:rPr lang="uk-UA" sz="6400" dirty="0" smtClean="0">
                <a:cs typeface="Arial" pitchFamily="34" charset="0"/>
              </a:rPr>
              <a:t>. </a:t>
            </a:r>
            <a:endParaRPr lang="ru-RU" sz="6400" dirty="0">
              <a:cs typeface="Arial" pitchFamily="34" charset="0"/>
            </a:endParaRPr>
          </a:p>
          <a:p>
            <a:pPr algn="just">
              <a:buNone/>
            </a:pPr>
            <a:r>
              <a:rPr lang="uk-UA" sz="5600" dirty="0">
                <a:latin typeface="Arial" pitchFamily="34" charset="0"/>
                <a:cs typeface="Arial" pitchFamily="34" charset="0"/>
              </a:rPr>
              <a:t> </a:t>
            </a:r>
            <a:endParaRPr lang="ru-RU" sz="5600" dirty="0">
              <a:latin typeface="Arial" pitchFamily="34" charset="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GB" sz="2700" b="1" dirty="0" smtClean="0">
                <a:latin typeface="+mn-lt"/>
              </a:rPr>
              <a:t>What is the Government’s attitude to mass media during the election process</a:t>
            </a:r>
            <a:r>
              <a:rPr lang="uk-UA" sz="2700" b="1" dirty="0" smtClean="0">
                <a:latin typeface="+mn-lt"/>
              </a:rPr>
              <a:t>?</a:t>
            </a:r>
            <a:r>
              <a:rPr lang="ru-RU" dirty="0"/>
              <a:t/>
            </a:r>
            <a:br>
              <a:rPr lang="ru-RU" dirty="0"/>
            </a:br>
            <a:endParaRPr lang="ru-RU" dirty="0"/>
          </a:p>
        </p:txBody>
      </p:sp>
      <p:sp>
        <p:nvSpPr>
          <p:cNvPr id="3" name="Содержимое 2"/>
          <p:cNvSpPr>
            <a:spLocks noGrp="1"/>
          </p:cNvSpPr>
          <p:nvPr>
            <p:ph idx="1"/>
          </p:nvPr>
        </p:nvSpPr>
        <p:spPr>
          <a:xfrm>
            <a:off x="457200" y="1124744"/>
            <a:ext cx="8229600" cy="5472608"/>
          </a:xfrm>
        </p:spPr>
        <p:txBody>
          <a:bodyPr>
            <a:noAutofit/>
          </a:bodyPr>
          <a:lstStyle/>
          <a:p>
            <a:pPr algn="just">
              <a:buNone/>
            </a:pPr>
            <a:r>
              <a:rPr lang="en-GB" sz="1600" b="1" dirty="0" smtClean="0">
                <a:cs typeface="Arial" pitchFamily="34" charset="0"/>
              </a:rPr>
              <a:t>Key principle </a:t>
            </a:r>
            <a:r>
              <a:rPr lang="uk-UA" sz="1600" dirty="0" smtClean="0">
                <a:cs typeface="Arial" pitchFamily="34" charset="0"/>
              </a:rPr>
              <a:t>– </a:t>
            </a:r>
            <a:r>
              <a:rPr lang="en-GB" sz="1600" dirty="0" smtClean="0">
                <a:cs typeface="Arial" pitchFamily="34" charset="0"/>
              </a:rPr>
              <a:t>maximum non-interference with work of the mass media in order to avoid </a:t>
            </a:r>
            <a:r>
              <a:rPr lang="en-GB" sz="1600" dirty="0" smtClean="0">
                <a:cs typeface="Arial" pitchFamily="34" charset="0"/>
              </a:rPr>
              <a:t>influencing their </a:t>
            </a:r>
            <a:r>
              <a:rPr lang="en-GB" sz="1600" dirty="0" smtClean="0">
                <a:cs typeface="Arial" pitchFamily="34" charset="0"/>
              </a:rPr>
              <a:t>position</a:t>
            </a:r>
            <a:r>
              <a:rPr lang="uk-UA" sz="1600" dirty="0" smtClean="0">
                <a:cs typeface="Arial" pitchFamily="34" charset="0"/>
              </a:rPr>
              <a:t>, </a:t>
            </a:r>
            <a:r>
              <a:rPr lang="en-GB" sz="1600" dirty="0" smtClean="0">
                <a:cs typeface="Arial" pitchFamily="34" charset="0"/>
              </a:rPr>
              <a:t>that has to be independent, fair and facilitate comprehensive flow of information so that each voter votes consciously. </a:t>
            </a:r>
            <a:endParaRPr lang="ru-RU" sz="1600" dirty="0">
              <a:cs typeface="Arial" pitchFamily="34" charset="0"/>
            </a:endParaRPr>
          </a:p>
          <a:p>
            <a:pPr algn="just">
              <a:buNone/>
            </a:pPr>
            <a:r>
              <a:rPr lang="en-GB" sz="1600" dirty="0" smtClean="0">
                <a:cs typeface="Arial" pitchFamily="34" charset="0"/>
              </a:rPr>
              <a:t>The principle of state non-interference into informational coverage of elections and mass media activity during the elections in Ukraine is becoming more anarchic and opportunities for state regulation and control are limited. Problem of self-regulation by the media during elections also remains unsolved.</a:t>
            </a:r>
            <a:endParaRPr lang="ru-RU" sz="1600" dirty="0">
              <a:cs typeface="Arial" pitchFamily="34" charset="0"/>
            </a:endParaRPr>
          </a:p>
          <a:p>
            <a:pPr algn="just">
              <a:buNone/>
            </a:pPr>
            <a:r>
              <a:rPr lang="uk-UA" sz="1600" dirty="0">
                <a:cs typeface="Arial" pitchFamily="34" charset="0"/>
              </a:rPr>
              <a:t> </a:t>
            </a:r>
            <a:r>
              <a:rPr lang="en-GB" sz="1600" b="1" dirty="0" smtClean="0">
                <a:cs typeface="Arial" pitchFamily="34" charset="0"/>
              </a:rPr>
              <a:t>Why</a:t>
            </a:r>
            <a:r>
              <a:rPr lang="uk-UA" sz="1600" b="1" dirty="0" smtClean="0">
                <a:cs typeface="Arial" pitchFamily="34" charset="0"/>
              </a:rPr>
              <a:t>?</a:t>
            </a:r>
          </a:p>
          <a:p>
            <a:pPr lvl="0" algn="just"/>
            <a:r>
              <a:rPr lang="en-GB" sz="1600" dirty="0" smtClean="0">
                <a:cs typeface="Arial" pitchFamily="34" charset="0"/>
              </a:rPr>
              <a:t>The vast majority of the mass media in Ukraine is in the hands of representatives of the financial and political elite. The overriding criteria for accessing the mass media in order to run an information campaign remains the political affiliation and the financial capabilities of candidates</a:t>
            </a:r>
            <a:r>
              <a:rPr lang="uk-UA" sz="1600" dirty="0" smtClean="0">
                <a:cs typeface="Arial" pitchFamily="34" charset="0"/>
              </a:rPr>
              <a:t>;</a:t>
            </a:r>
          </a:p>
          <a:p>
            <a:pPr lvl="0" algn="just"/>
            <a:r>
              <a:rPr lang="en-GB" sz="1600" dirty="0" smtClean="0">
                <a:cs typeface="Arial" pitchFamily="34" charset="0"/>
              </a:rPr>
              <a:t>Ukraine has not yet resolved the issue of the transparency of media ownership</a:t>
            </a:r>
            <a:r>
              <a:rPr lang="uk-UA" sz="1600" dirty="0" smtClean="0">
                <a:cs typeface="Arial" pitchFamily="34" charset="0"/>
              </a:rPr>
              <a:t>;</a:t>
            </a:r>
          </a:p>
          <a:p>
            <a:pPr lvl="0" algn="just"/>
            <a:r>
              <a:rPr lang="en-GB" sz="1600" dirty="0" smtClean="0">
                <a:cs typeface="Arial" pitchFamily="34" charset="0"/>
              </a:rPr>
              <a:t>The absence of legal restrictions and safeguards regarding the opportunities to ensure independent editorial policy; </a:t>
            </a:r>
            <a:endParaRPr lang="uk-UA" sz="1600" dirty="0" smtClean="0">
              <a:cs typeface="Arial" pitchFamily="34" charset="0"/>
            </a:endParaRPr>
          </a:p>
          <a:p>
            <a:pPr lvl="0" algn="just"/>
            <a:r>
              <a:rPr lang="en-GB" sz="1600" dirty="0" smtClean="0">
                <a:cs typeface="Arial" pitchFamily="34" charset="0"/>
              </a:rPr>
              <a:t>Ukraine has not yet worked out the concept of regulating mass media activity during elections: on the one hand, there is a regulatory body for TV and radio with responsibilities for overseeing the mass media during elections, while on the other, there is CEC and territorial election commissions, which have responsibilities for ensuring that the legislative election requirements are met, but only regarding the actual subjects of electoral process</a:t>
            </a:r>
            <a:r>
              <a:rPr lang="uk-UA" sz="1600" dirty="0" smtClean="0">
                <a:cs typeface="Arial" pitchFamily="34" charset="0"/>
              </a:rPr>
              <a:t>. </a:t>
            </a:r>
            <a:endParaRPr lang="ru-RU" sz="1600" dirty="0">
              <a:cs typeface="Arial" pitchFamily="34" charset="0"/>
            </a:endParaRPr>
          </a:p>
          <a:p>
            <a:pPr algn="just">
              <a:buNone/>
            </a:pPr>
            <a:r>
              <a:rPr lang="uk-UA" sz="1600" dirty="0">
                <a:cs typeface="Arial" pitchFamily="34" charset="0"/>
              </a:rPr>
              <a:t> </a:t>
            </a:r>
            <a:endParaRPr lang="ru-RU" sz="1600" dirty="0">
              <a:cs typeface="Arial" pitchFamily="34" charset="0"/>
            </a:endParaRPr>
          </a:p>
          <a:p>
            <a:endParaRPr lang="ru-RU"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1143000"/>
          </a:xfrm>
        </p:spPr>
        <p:txBody>
          <a:bodyPr>
            <a:noAutofit/>
          </a:bodyPr>
          <a:lstStyle/>
          <a:p>
            <a:r>
              <a:rPr lang="en-GB" sz="2000" b="1" dirty="0" smtClean="0">
                <a:latin typeface="+mn-lt"/>
              </a:rPr>
              <a:t>National Council’s authorities during elections</a:t>
            </a:r>
            <a:r>
              <a:rPr lang="ru-RU" sz="2000" dirty="0">
                <a:latin typeface="+mn-lt"/>
              </a:rPr>
              <a:t/>
            </a:r>
            <a:br>
              <a:rPr lang="ru-RU" sz="2000" dirty="0">
                <a:latin typeface="+mn-lt"/>
              </a:rPr>
            </a:br>
            <a:endParaRPr lang="ru-RU" sz="2000" dirty="0">
              <a:latin typeface="+mn-lt"/>
            </a:endParaRPr>
          </a:p>
        </p:txBody>
      </p:sp>
      <p:sp>
        <p:nvSpPr>
          <p:cNvPr id="3" name="Содержимое 2"/>
          <p:cNvSpPr>
            <a:spLocks noGrp="1"/>
          </p:cNvSpPr>
          <p:nvPr>
            <p:ph idx="1"/>
          </p:nvPr>
        </p:nvSpPr>
        <p:spPr>
          <a:xfrm>
            <a:off x="457200" y="1052736"/>
            <a:ext cx="8229600" cy="5073427"/>
          </a:xfrm>
        </p:spPr>
        <p:txBody>
          <a:bodyPr>
            <a:normAutofit fontScale="47500" lnSpcReduction="20000"/>
          </a:bodyPr>
          <a:lstStyle/>
          <a:p>
            <a:pPr lvl="0" algn="just">
              <a:buNone/>
            </a:pPr>
            <a:r>
              <a:rPr lang="en-GB" sz="3400" b="1" dirty="0" smtClean="0">
                <a:cs typeface="Arial" pitchFamily="34" charset="0"/>
              </a:rPr>
              <a:t>The Law </a:t>
            </a:r>
            <a:r>
              <a:rPr lang="en-GB" sz="3400" b="1" dirty="0">
                <a:cs typeface="Arial" pitchFamily="34" charset="0"/>
              </a:rPr>
              <a:t>of Ukraine </a:t>
            </a:r>
            <a:r>
              <a:rPr lang="en-GB" sz="3400" b="1" i="1" dirty="0" smtClean="0">
                <a:cs typeface="Arial" pitchFamily="34" charset="0"/>
              </a:rPr>
              <a:t>“On Television and Radio Broadcasting”</a:t>
            </a:r>
            <a:r>
              <a:rPr lang="uk-UA" sz="3400" b="1" i="1" dirty="0" smtClean="0">
                <a:cs typeface="Arial" pitchFamily="34" charset="0"/>
              </a:rPr>
              <a:t>:</a:t>
            </a:r>
            <a:endParaRPr lang="ru-RU" sz="3400" b="1" i="1" dirty="0">
              <a:cs typeface="Arial" pitchFamily="34" charset="0"/>
            </a:endParaRPr>
          </a:p>
          <a:p>
            <a:pPr lvl="0" algn="just"/>
            <a:r>
              <a:rPr lang="en-GB" sz="3400" dirty="0" smtClean="0">
                <a:cs typeface="Arial" pitchFamily="34" charset="0"/>
              </a:rPr>
              <a:t>article</a:t>
            </a:r>
            <a:r>
              <a:rPr lang="uk-UA" sz="3400" dirty="0" smtClean="0">
                <a:cs typeface="Arial" pitchFamily="34" charset="0"/>
              </a:rPr>
              <a:t> 50</a:t>
            </a:r>
            <a:r>
              <a:rPr lang="en-GB" sz="3400" dirty="0" smtClean="0">
                <a:cs typeface="Arial" pitchFamily="34" charset="0"/>
              </a:rPr>
              <a:t>:</a:t>
            </a:r>
            <a:r>
              <a:rPr lang="uk-UA" sz="3400" dirty="0" smtClean="0">
                <a:cs typeface="Arial" pitchFamily="34" charset="0"/>
              </a:rPr>
              <a:t> </a:t>
            </a:r>
            <a:r>
              <a:rPr lang="en-GB" sz="3400" dirty="0" smtClean="0">
                <a:cs typeface="Arial" pitchFamily="34" charset="0"/>
              </a:rPr>
              <a:t>“... Peculiarities of work of TV and radio organizations during elections are regulated by election legislation”</a:t>
            </a:r>
            <a:r>
              <a:rPr lang="uk-UA" sz="3400" dirty="0" smtClean="0">
                <a:cs typeface="Arial" pitchFamily="34" charset="0"/>
              </a:rPr>
              <a:t>;</a:t>
            </a:r>
            <a:endParaRPr lang="ru-RU" sz="3400" dirty="0">
              <a:cs typeface="Arial" pitchFamily="34" charset="0"/>
            </a:endParaRPr>
          </a:p>
          <a:p>
            <a:pPr lvl="0" algn="just"/>
            <a:r>
              <a:rPr lang="en-GB" sz="3400" dirty="0" smtClean="0">
                <a:cs typeface="Arial" pitchFamily="34" charset="0"/>
              </a:rPr>
              <a:t>part </a:t>
            </a:r>
            <a:r>
              <a:rPr lang="uk-UA" sz="3400" dirty="0" smtClean="0">
                <a:cs typeface="Arial" pitchFamily="34" charset="0"/>
              </a:rPr>
              <a:t>4</a:t>
            </a:r>
            <a:r>
              <a:rPr lang="en-GB" sz="3400" dirty="0" smtClean="0">
                <a:cs typeface="Arial" pitchFamily="34" charset="0"/>
              </a:rPr>
              <a:t>, article </a:t>
            </a:r>
            <a:r>
              <a:rPr lang="uk-UA" sz="3400" dirty="0" smtClean="0">
                <a:cs typeface="Arial" pitchFamily="34" charset="0"/>
              </a:rPr>
              <a:t>57</a:t>
            </a:r>
            <a:r>
              <a:rPr lang="en-GB" sz="3400" dirty="0" smtClean="0">
                <a:cs typeface="Arial" pitchFamily="34" charset="0"/>
              </a:rPr>
              <a:t>:</a:t>
            </a:r>
            <a:r>
              <a:rPr lang="uk-UA" sz="3400" dirty="0" smtClean="0">
                <a:cs typeface="Arial" pitchFamily="34" charset="0"/>
              </a:rPr>
              <a:t> </a:t>
            </a:r>
            <a:r>
              <a:rPr lang="en-GB" sz="3400" dirty="0" smtClean="0">
                <a:cs typeface="Arial" pitchFamily="34" charset="0"/>
              </a:rPr>
              <a:t>“... editorial charters of TV and radio organizations establish the specifics of disseminating information about political parties and politicians during elections”;</a:t>
            </a:r>
            <a:endParaRPr lang="ru-RU" sz="3400" dirty="0">
              <a:cs typeface="Arial" pitchFamily="34" charset="0"/>
            </a:endParaRPr>
          </a:p>
          <a:p>
            <a:pPr lvl="0" algn="just"/>
            <a:r>
              <a:rPr lang="en-GB" sz="3400" dirty="0" smtClean="0">
                <a:cs typeface="Arial" pitchFamily="34" charset="0"/>
              </a:rPr>
              <a:t>part </a:t>
            </a:r>
            <a:r>
              <a:rPr lang="uk-UA" sz="3400" dirty="0" smtClean="0">
                <a:cs typeface="Arial" pitchFamily="34" charset="0"/>
              </a:rPr>
              <a:t>1</a:t>
            </a:r>
            <a:r>
              <a:rPr lang="en-GB" sz="3400" dirty="0" smtClean="0">
                <a:cs typeface="Arial" pitchFamily="34" charset="0"/>
              </a:rPr>
              <a:t>, article</a:t>
            </a:r>
            <a:r>
              <a:rPr lang="uk-UA" sz="3400" dirty="0" smtClean="0">
                <a:cs typeface="Arial" pitchFamily="34" charset="0"/>
              </a:rPr>
              <a:t> 70</a:t>
            </a:r>
            <a:r>
              <a:rPr lang="en-GB" sz="3400" dirty="0" smtClean="0">
                <a:cs typeface="Arial" pitchFamily="34" charset="0"/>
              </a:rPr>
              <a:t>: “... the National Council performs the oversight and ensures the compliance with  legislation on  elections”</a:t>
            </a:r>
            <a:r>
              <a:rPr lang="uk-UA" sz="3400" dirty="0" smtClean="0">
                <a:cs typeface="Arial" pitchFamily="34" charset="0"/>
              </a:rPr>
              <a:t>;</a:t>
            </a:r>
          </a:p>
          <a:p>
            <a:pPr lvl="0" algn="just"/>
            <a:endParaRPr lang="ru-RU" sz="3400" dirty="0">
              <a:cs typeface="Arial" pitchFamily="34" charset="0"/>
            </a:endParaRPr>
          </a:p>
          <a:p>
            <a:pPr lvl="0" algn="just">
              <a:buNone/>
            </a:pPr>
            <a:r>
              <a:rPr lang="en-GB" sz="3400" b="1" dirty="0">
                <a:cs typeface="Arial" pitchFamily="34" charset="0"/>
              </a:rPr>
              <a:t>The Law of Ukraine </a:t>
            </a:r>
            <a:r>
              <a:rPr lang="en-GB" sz="3400" b="1" dirty="0" smtClean="0">
                <a:cs typeface="Arial" pitchFamily="34" charset="0"/>
              </a:rPr>
              <a:t>“</a:t>
            </a:r>
            <a:r>
              <a:rPr lang="en-GB" sz="3400" b="1" i="1" dirty="0" smtClean="0">
                <a:cs typeface="Arial" pitchFamily="34" charset="0"/>
              </a:rPr>
              <a:t>On National Television and Radio Broadcasting Council”</a:t>
            </a:r>
            <a:r>
              <a:rPr lang="uk-UA" sz="3400" b="1" dirty="0" smtClean="0">
                <a:cs typeface="Arial" pitchFamily="34" charset="0"/>
              </a:rPr>
              <a:t>:</a:t>
            </a:r>
            <a:endParaRPr lang="ru-RU" sz="3400" b="1" dirty="0">
              <a:cs typeface="Arial" pitchFamily="34" charset="0"/>
            </a:endParaRPr>
          </a:p>
          <a:p>
            <a:pPr lvl="0" algn="just"/>
            <a:r>
              <a:rPr lang="en-GB" sz="3400" dirty="0" smtClean="0">
                <a:cs typeface="Arial" pitchFamily="34" charset="0"/>
              </a:rPr>
              <a:t>article</a:t>
            </a:r>
            <a:r>
              <a:rPr lang="uk-UA" sz="3400" dirty="0" smtClean="0">
                <a:cs typeface="Arial" pitchFamily="34" charset="0"/>
              </a:rPr>
              <a:t> 11</a:t>
            </a:r>
            <a:r>
              <a:rPr lang="en-GB" sz="3400" dirty="0" smtClean="0">
                <a:cs typeface="Arial" pitchFamily="34" charset="0"/>
              </a:rPr>
              <a:t>:</a:t>
            </a:r>
            <a:r>
              <a:rPr lang="uk-UA" sz="3400" dirty="0" smtClean="0">
                <a:cs typeface="Arial" pitchFamily="34" charset="0"/>
              </a:rPr>
              <a:t> </a:t>
            </a:r>
            <a:r>
              <a:rPr lang="en-GB" sz="3400" dirty="0" smtClean="0">
                <a:cs typeface="Arial" pitchFamily="34" charset="0"/>
              </a:rPr>
              <a:t>“... monitoring licensee’s adherence to procedures established by legislation on broadcasting during elections and referendums, informing of CEC, territorial election committees, National Council about the violations discovered;</a:t>
            </a:r>
            <a:endParaRPr lang="ru-RU" sz="3400" dirty="0">
              <a:cs typeface="Arial" pitchFamily="34" charset="0"/>
            </a:endParaRPr>
          </a:p>
          <a:p>
            <a:pPr lvl="0" algn="just"/>
            <a:r>
              <a:rPr lang="en-GB" sz="3400" dirty="0" smtClean="0">
                <a:cs typeface="Arial" pitchFamily="34" charset="0"/>
              </a:rPr>
              <a:t>Part </a:t>
            </a:r>
            <a:r>
              <a:rPr lang="uk-UA" sz="3400" dirty="0" smtClean="0">
                <a:cs typeface="Arial" pitchFamily="34" charset="0"/>
              </a:rPr>
              <a:t>4</a:t>
            </a:r>
            <a:r>
              <a:rPr lang="en-GB" sz="3400" dirty="0" smtClean="0">
                <a:cs typeface="Arial" pitchFamily="34" charset="0"/>
              </a:rPr>
              <a:t>, article </a:t>
            </a:r>
            <a:r>
              <a:rPr lang="uk-UA" sz="3400" dirty="0" smtClean="0">
                <a:cs typeface="Arial" pitchFamily="34" charset="0"/>
              </a:rPr>
              <a:t>16</a:t>
            </a:r>
            <a:r>
              <a:rPr lang="en-GB" sz="3400" dirty="0" smtClean="0">
                <a:cs typeface="Arial" pitchFamily="34" charset="0"/>
              </a:rPr>
              <a:t>: “... After elections and referendums are held, the National Council is to  publish a report on the compliance </a:t>
            </a:r>
            <a:r>
              <a:rPr lang="en-GB" sz="3400" dirty="0">
                <a:cs typeface="Arial" pitchFamily="34" charset="0"/>
              </a:rPr>
              <a:t>by TV and radio </a:t>
            </a:r>
            <a:r>
              <a:rPr lang="en-GB" sz="3400" dirty="0" smtClean="0">
                <a:cs typeface="Arial" pitchFamily="34" charset="0"/>
              </a:rPr>
              <a:t>companies with legally defined broadcasting procedures during the elections </a:t>
            </a:r>
            <a:r>
              <a:rPr lang="en-GB" sz="3400" dirty="0">
                <a:cs typeface="Arial" pitchFamily="34" charset="0"/>
              </a:rPr>
              <a:t>and </a:t>
            </a:r>
            <a:r>
              <a:rPr lang="en-GB" sz="3400" dirty="0" smtClean="0">
                <a:cs typeface="Arial" pitchFamily="34" charset="0"/>
              </a:rPr>
              <a:t>referendums.”</a:t>
            </a:r>
            <a:endParaRPr lang="uk-UA" sz="3400" dirty="0" smtClean="0">
              <a:cs typeface="Arial" pitchFamily="34" charset="0"/>
            </a:endParaRPr>
          </a:p>
          <a:p>
            <a:pPr lvl="0" algn="just">
              <a:buNone/>
            </a:pPr>
            <a:endParaRPr lang="ru-RU" sz="3400" dirty="0">
              <a:cs typeface="Arial" pitchFamily="34" charset="0"/>
            </a:endParaRPr>
          </a:p>
          <a:p>
            <a:pPr lvl="0" algn="just">
              <a:buNone/>
            </a:pPr>
            <a:r>
              <a:rPr lang="en-GB" sz="3400" b="1" dirty="0">
                <a:cs typeface="Arial" pitchFamily="34" charset="0"/>
              </a:rPr>
              <a:t>The Law of </a:t>
            </a:r>
            <a:r>
              <a:rPr lang="en-GB" sz="3400" b="1" dirty="0" smtClean="0">
                <a:cs typeface="Arial" pitchFamily="34" charset="0"/>
              </a:rPr>
              <a:t>Ukraine </a:t>
            </a:r>
            <a:r>
              <a:rPr lang="en-GB" sz="3400" b="1" i="1" dirty="0" smtClean="0">
                <a:cs typeface="Arial" pitchFamily="34" charset="0"/>
              </a:rPr>
              <a:t>“On Local Elections”</a:t>
            </a:r>
            <a:r>
              <a:rPr lang="uk-UA" sz="3400" b="1" i="1" dirty="0" smtClean="0">
                <a:cs typeface="Arial" pitchFamily="34" charset="0"/>
              </a:rPr>
              <a:t>:</a:t>
            </a:r>
            <a:endParaRPr lang="ru-RU" sz="3400" b="1" i="1" dirty="0">
              <a:cs typeface="Arial" pitchFamily="34" charset="0"/>
            </a:endParaRPr>
          </a:p>
          <a:p>
            <a:pPr lvl="0" algn="just"/>
            <a:r>
              <a:rPr lang="en-GB" sz="3400" dirty="0" smtClean="0">
                <a:cs typeface="Arial" pitchFamily="34" charset="0"/>
              </a:rPr>
              <a:t>Part </a:t>
            </a:r>
            <a:r>
              <a:rPr lang="uk-UA" sz="3400" dirty="0" smtClean="0">
                <a:cs typeface="Arial" pitchFamily="34" charset="0"/>
              </a:rPr>
              <a:t>4 </a:t>
            </a:r>
            <a:r>
              <a:rPr lang="en-GB" sz="3400" dirty="0" smtClean="0">
                <a:cs typeface="Arial" pitchFamily="34" charset="0"/>
              </a:rPr>
              <a:t> article </a:t>
            </a:r>
            <a:r>
              <a:rPr lang="uk-UA" sz="3400" dirty="0" smtClean="0">
                <a:cs typeface="Arial" pitchFamily="34" charset="0"/>
              </a:rPr>
              <a:t>59</a:t>
            </a:r>
            <a:r>
              <a:rPr lang="en-GB" sz="3400" dirty="0" smtClean="0">
                <a:cs typeface="Arial" pitchFamily="34" charset="0"/>
              </a:rPr>
              <a:t>: “TV and Radio companies of all forms of ownership shall provide information upon written request of the National Council on the slots in airtime allocated for campaigning, and if necessary, copies of all relevant contracts, financial statements, and recordings of programmes </a:t>
            </a:r>
            <a:r>
              <a:rPr lang="en-GB" sz="3400" dirty="0">
                <a:cs typeface="Arial" pitchFamily="34" charset="0"/>
              </a:rPr>
              <a:t>on tape or </a:t>
            </a:r>
            <a:r>
              <a:rPr lang="en-GB" sz="3400" dirty="0" smtClean="0">
                <a:cs typeface="Arial" pitchFamily="34" charset="0"/>
              </a:rPr>
              <a:t>on other data storage devices”. </a:t>
            </a:r>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algn="l"/>
            <a:r>
              <a:rPr lang="en-GB" sz="2400" b="1" dirty="0" smtClean="0">
                <a:latin typeface="+mn-lt"/>
              </a:rPr>
              <a:t>Conclusions</a:t>
            </a:r>
            <a:r>
              <a:rPr lang="uk-UA" sz="2400" b="1" dirty="0" smtClean="0">
                <a:latin typeface="+mn-lt"/>
              </a:rPr>
              <a:t>:</a:t>
            </a:r>
            <a:endParaRPr lang="ru-RU" sz="2400" b="1" dirty="0">
              <a:latin typeface="+mn-lt"/>
            </a:endParaRPr>
          </a:p>
        </p:txBody>
      </p:sp>
      <p:sp>
        <p:nvSpPr>
          <p:cNvPr id="3" name="Содержимое 2"/>
          <p:cNvSpPr>
            <a:spLocks noGrp="1"/>
          </p:cNvSpPr>
          <p:nvPr>
            <p:ph idx="1"/>
          </p:nvPr>
        </p:nvSpPr>
        <p:spPr>
          <a:xfrm>
            <a:off x="457200" y="764704"/>
            <a:ext cx="8229600" cy="6093296"/>
          </a:xfrm>
        </p:spPr>
        <p:txBody>
          <a:bodyPr>
            <a:normAutofit fontScale="47500" lnSpcReduction="20000"/>
          </a:bodyPr>
          <a:lstStyle/>
          <a:p>
            <a:pPr>
              <a:buNone/>
            </a:pPr>
            <a:endParaRPr lang="ru-RU" dirty="0"/>
          </a:p>
          <a:p>
            <a:pPr lvl="0" algn="just"/>
            <a:r>
              <a:rPr lang="en-GB" sz="4500" dirty="0" smtClean="0"/>
              <a:t>Legislation on TV and radio broadcasting provides </a:t>
            </a:r>
            <a:r>
              <a:rPr lang="en-US" sz="4500" dirty="0" smtClean="0"/>
              <a:t>control over </a:t>
            </a:r>
            <a:r>
              <a:rPr lang="en-GB" sz="4500" dirty="0" smtClean="0"/>
              <a:t>the mass media during elections, but does not provide powers </a:t>
            </a:r>
            <a:r>
              <a:rPr lang="en-US" sz="4500" dirty="0" smtClean="0"/>
              <a:t>to </a:t>
            </a:r>
            <a:r>
              <a:rPr lang="en-GB" sz="4500" dirty="0" smtClean="0"/>
              <a:t>the National Council to directly impose sanctions in </a:t>
            </a:r>
            <a:r>
              <a:rPr lang="en-US" sz="4500" dirty="0" smtClean="0"/>
              <a:t>case </a:t>
            </a:r>
            <a:r>
              <a:rPr lang="en-GB" sz="4500" dirty="0" smtClean="0"/>
              <a:t>of violations of statutory provisions on elections</a:t>
            </a:r>
            <a:r>
              <a:rPr lang="en-GB" sz="4500" dirty="0"/>
              <a:t>. </a:t>
            </a:r>
            <a:r>
              <a:rPr lang="en-GB" sz="4500" dirty="0" smtClean="0"/>
              <a:t>Mechanism of administrative </a:t>
            </a:r>
            <a:r>
              <a:rPr lang="en-GB" sz="4500" dirty="0"/>
              <a:t>sanctions </a:t>
            </a:r>
            <a:r>
              <a:rPr lang="en-GB" sz="4500" dirty="0" smtClean="0"/>
              <a:t>provides only </a:t>
            </a:r>
            <a:r>
              <a:rPr lang="en-GB" sz="4500" dirty="0"/>
              <a:t>for judicial recourse. </a:t>
            </a:r>
            <a:endParaRPr lang="uk-UA" sz="4500" dirty="0" smtClean="0"/>
          </a:p>
          <a:p>
            <a:pPr lvl="0" algn="just">
              <a:buNone/>
            </a:pPr>
            <a:endParaRPr lang="ru-RU" sz="4500" dirty="0"/>
          </a:p>
          <a:p>
            <a:pPr lvl="0" algn="just"/>
            <a:r>
              <a:rPr lang="en-GB" sz="4500" dirty="0" smtClean="0"/>
              <a:t>Notifying the CEC and territorial election commissions</a:t>
            </a:r>
            <a:r>
              <a:rPr lang="uk-UA" sz="4500" dirty="0" smtClean="0"/>
              <a:t> </a:t>
            </a:r>
            <a:r>
              <a:rPr lang="en-GB" sz="4500" dirty="0" smtClean="0"/>
              <a:t>is potentially a very powerful mechanism for ensuring compliance with electoral </a:t>
            </a:r>
            <a:r>
              <a:rPr lang="en-US" sz="4500" dirty="0" smtClean="0"/>
              <a:t>legislation on the part of</a:t>
            </a:r>
            <a:r>
              <a:rPr lang="en-GB" sz="4500" dirty="0" smtClean="0"/>
              <a:t> the media. However, current practice has proven it to be an ineffective tool, since the powers of commissions  cover only </a:t>
            </a:r>
            <a:r>
              <a:rPr lang="en-US" sz="4500" dirty="0"/>
              <a:t>the actual subjects of electoral </a:t>
            </a:r>
            <a:r>
              <a:rPr lang="en-US" sz="4500" dirty="0" smtClean="0"/>
              <a:t>process, and </a:t>
            </a:r>
            <a:r>
              <a:rPr lang="en-GB" sz="4500" dirty="0" smtClean="0"/>
              <a:t>the mass media is not considered as such. </a:t>
            </a:r>
            <a:endParaRPr lang="uk-UA" sz="4500" dirty="0" smtClean="0"/>
          </a:p>
          <a:p>
            <a:pPr lvl="0" algn="just">
              <a:buNone/>
            </a:pPr>
            <a:endParaRPr lang="ru-RU" sz="4500" dirty="0"/>
          </a:p>
          <a:p>
            <a:pPr lvl="0" algn="just"/>
            <a:r>
              <a:rPr lang="en-GB" sz="4500" dirty="0" smtClean="0"/>
              <a:t>At present the Report of the National Council is a formal document, so as it does not provide for specific content as </a:t>
            </a:r>
            <a:r>
              <a:rPr lang="en-GB" sz="4500" dirty="0"/>
              <a:t>established under legislation, </a:t>
            </a:r>
            <a:r>
              <a:rPr lang="en-GB" sz="4500" dirty="0" smtClean="0"/>
              <a:t>and does not provide for legal consequences. </a:t>
            </a:r>
            <a:endParaRPr lang="ru-RU" sz="4500" dirty="0"/>
          </a:p>
          <a:p>
            <a:pPr algn="just">
              <a:buNone/>
            </a:pPr>
            <a:endParaRPr lang="ru-RU" sz="4500" dirty="0"/>
          </a:p>
          <a:p>
            <a:pPr algn="just">
              <a:buNone/>
            </a:pPr>
            <a:r>
              <a:rPr lang="en-GB" sz="4500" b="1" dirty="0" smtClean="0"/>
              <a:t>Thus, </a:t>
            </a:r>
            <a:r>
              <a:rPr lang="en-GB" sz="4500" dirty="0" smtClean="0"/>
              <a:t>the </a:t>
            </a:r>
            <a:r>
              <a:rPr lang="en-GB" sz="4500" dirty="0"/>
              <a:t>legislation has created the </a:t>
            </a:r>
            <a:r>
              <a:rPr lang="en-GB" sz="4500" dirty="0" smtClean="0"/>
              <a:t>preconditions for electronic media to avoid any responsibility for violations of requirements of electoral </a:t>
            </a:r>
            <a:r>
              <a:rPr lang="en-GB" sz="4500" dirty="0"/>
              <a:t>legislation</a:t>
            </a:r>
            <a:r>
              <a:rPr lang="en-GB" sz="4500" b="1" dirty="0" smtClean="0"/>
              <a:t>. </a:t>
            </a:r>
            <a:endParaRPr lang="ru-RU" sz="4500" dirty="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512168"/>
          </a:xfrm>
        </p:spPr>
        <p:txBody>
          <a:bodyPr>
            <a:normAutofit fontScale="90000"/>
          </a:bodyPr>
          <a:lstStyle/>
          <a:p>
            <a:r>
              <a:rPr lang="en-GB" sz="2700" b="1" dirty="0" smtClean="0">
                <a:latin typeface="+mn-lt"/>
                <a:cs typeface="Arial" pitchFamily="34" charset="0"/>
              </a:rPr>
              <a:t>What tools are available for the National Council to exercise control? </a:t>
            </a:r>
            <a:r>
              <a:rPr lang="ru-RU" dirty="0"/>
              <a:t/>
            </a:r>
            <a:br>
              <a:rPr lang="ru-RU" dirty="0"/>
            </a:br>
            <a:endParaRPr lang="ru-RU" dirty="0"/>
          </a:p>
        </p:txBody>
      </p:sp>
      <p:sp>
        <p:nvSpPr>
          <p:cNvPr id="3" name="Содержимое 2"/>
          <p:cNvSpPr>
            <a:spLocks noGrp="1"/>
          </p:cNvSpPr>
          <p:nvPr>
            <p:ph idx="1"/>
          </p:nvPr>
        </p:nvSpPr>
        <p:spPr>
          <a:xfrm>
            <a:off x="457200" y="1052736"/>
            <a:ext cx="8507288" cy="5805264"/>
          </a:xfrm>
        </p:spPr>
        <p:txBody>
          <a:bodyPr>
            <a:normAutofit fontScale="47500" lnSpcReduction="20000"/>
          </a:bodyPr>
          <a:lstStyle/>
          <a:p>
            <a:pPr lvl="0" algn="just">
              <a:buNone/>
            </a:pPr>
            <a:r>
              <a:rPr lang="en-GB" sz="4000" b="1" dirty="0" smtClean="0">
                <a:cs typeface="Arial" pitchFamily="34" charset="0"/>
              </a:rPr>
              <a:t>The Code of Ukraine on Administrative Offences</a:t>
            </a:r>
            <a:endParaRPr lang="en-GB" sz="4000" dirty="0" smtClean="0">
              <a:cs typeface="Arial" pitchFamily="34" charset="0"/>
            </a:endParaRPr>
          </a:p>
          <a:p>
            <a:pPr lvl="0" algn="just" fontAlgn="base">
              <a:buNone/>
            </a:pPr>
            <a:r>
              <a:rPr lang="en-GB" sz="4000" dirty="0" smtClean="0">
                <a:cs typeface="Arial" pitchFamily="34" charset="0"/>
              </a:rPr>
              <a:t>At present, the Code provides for the ability of the National Council to draw up administrative protocols and levy fines under Articles </a:t>
            </a:r>
            <a:r>
              <a:rPr lang="en-GB" sz="4000" b="1" dirty="0" smtClean="0">
                <a:cs typeface="Arial" pitchFamily="34" charset="0"/>
              </a:rPr>
              <a:t>212-</a:t>
            </a:r>
            <a:r>
              <a:rPr lang="en-GB" sz="4000" b="1" baseline="30000" dirty="0" smtClean="0">
                <a:cs typeface="Arial" pitchFamily="34" charset="0"/>
              </a:rPr>
              <a:t> 9 </a:t>
            </a:r>
            <a:r>
              <a:rPr lang="en-GB" sz="4000" dirty="0" smtClean="0">
                <a:cs typeface="Arial" pitchFamily="34" charset="0"/>
              </a:rPr>
              <a:t>and</a:t>
            </a:r>
            <a:r>
              <a:rPr lang="en-GB" sz="4000" b="1" dirty="0" smtClean="0">
                <a:cs typeface="Arial" pitchFamily="34" charset="0"/>
              </a:rPr>
              <a:t> 212 </a:t>
            </a:r>
            <a:r>
              <a:rPr lang="en-GB" sz="4000" b="1" baseline="30000" dirty="0" smtClean="0">
                <a:cs typeface="Arial" pitchFamily="34" charset="0"/>
              </a:rPr>
              <a:t>11  </a:t>
            </a:r>
            <a:endParaRPr lang="en-GB" sz="4000" dirty="0" smtClean="0">
              <a:cs typeface="Arial" pitchFamily="34" charset="0"/>
            </a:endParaRPr>
          </a:p>
          <a:p>
            <a:pPr algn="just" fontAlgn="base"/>
            <a:r>
              <a:rPr lang="en-GB" sz="4000" dirty="0" smtClean="0">
                <a:cs typeface="Arial" pitchFamily="34" charset="0"/>
              </a:rPr>
              <a:t>A breach of the procedure for campaigning established by law or giving preference in information TV or radio programmes or in printed mass  media, products of the news agency to any candidate, political party or bloc, their pre-election campaigns by owners, officers or officials, creative professionals of the media or news agencies. </a:t>
            </a:r>
            <a:r>
              <a:rPr lang="en-GB" sz="4000" b="1" dirty="0" smtClean="0">
                <a:cs typeface="Arial" pitchFamily="34" charset="0"/>
              </a:rPr>
              <a:t>A fine from 170 UAH. </a:t>
            </a:r>
          </a:p>
          <a:p>
            <a:pPr lvl="0" algn="just" fontAlgn="base"/>
            <a:r>
              <a:rPr lang="en-GB" sz="4000" dirty="0" smtClean="0">
                <a:cs typeface="Arial" pitchFamily="34" charset="0"/>
              </a:rPr>
              <a:t>A breach of the prohibition during statutory time-limits to provide any form of comments or assess the contents of any pre-election agitation TV or radio programmes of a candidate, political party (bloc), to provide any information about such candidate, party (bloc) by the owners, officers or officials, creative professionals of the media or news agencies. </a:t>
            </a:r>
            <a:r>
              <a:rPr lang="en-GB" sz="4000" b="1" dirty="0" smtClean="0">
                <a:cs typeface="Arial" pitchFamily="34" charset="0"/>
              </a:rPr>
              <a:t>A fine from 680 UAH</a:t>
            </a:r>
            <a:r>
              <a:rPr lang="en-GB" sz="4000" dirty="0" smtClean="0">
                <a:cs typeface="Arial" pitchFamily="34" charset="0"/>
              </a:rPr>
              <a:t>. </a:t>
            </a:r>
            <a:endParaRPr lang="en-GB" sz="4000" b="1" dirty="0" smtClean="0">
              <a:cs typeface="Arial" pitchFamily="34" charset="0"/>
            </a:endParaRPr>
          </a:p>
          <a:p>
            <a:pPr lvl="0" algn="just" fontAlgn="base"/>
            <a:r>
              <a:rPr lang="en-GB" sz="4000" dirty="0" smtClean="0">
                <a:cs typeface="Arial" pitchFamily="34" charset="0"/>
              </a:rPr>
              <a:t>Adding to official announcements any commentary of an agitation nature during election process, as well as video and audio records, filming or photos of actions by officials of public bodies or local self-government authorities, as candidates for Councillors and Heads of settlements, villages, towns/cities. Fine from </a:t>
            </a:r>
            <a:r>
              <a:rPr lang="en-GB" sz="4000" b="1" dirty="0" smtClean="0">
                <a:cs typeface="Arial" pitchFamily="34" charset="0"/>
              </a:rPr>
              <a:t>850 UAH</a:t>
            </a:r>
            <a:r>
              <a:rPr lang="en-GB" sz="4000" dirty="0" smtClean="0">
                <a:cs typeface="Arial" pitchFamily="34" charset="0"/>
              </a:rPr>
              <a:t>. The Law of Ukraine </a:t>
            </a:r>
            <a:r>
              <a:rPr lang="en-GB" sz="4000" i="1" dirty="0" smtClean="0">
                <a:cs typeface="Arial" pitchFamily="34" charset="0"/>
              </a:rPr>
              <a:t>“On Local Elections” </a:t>
            </a:r>
            <a:r>
              <a:rPr lang="en-GB" sz="4000" dirty="0" smtClean="0">
                <a:cs typeface="Arial" pitchFamily="34" charset="0"/>
              </a:rPr>
              <a:t>does not contain standards;</a:t>
            </a:r>
          </a:p>
          <a:p>
            <a:pPr lvl="0" algn="just" fontAlgn="base"/>
            <a:r>
              <a:rPr lang="en-GB" sz="4000" dirty="0" smtClean="0">
                <a:cs typeface="Arial" pitchFamily="34" charset="0"/>
              </a:rPr>
              <a:t>Failure to provide the relevant subject of electoral process with the right to </a:t>
            </a:r>
            <a:r>
              <a:rPr lang="en-GB" sz="4000" dirty="0" err="1" smtClean="0">
                <a:cs typeface="Arial" pitchFamily="34" charset="0"/>
              </a:rPr>
              <a:t>publi</a:t>
            </a:r>
            <a:r>
              <a:rPr lang="en-US" sz="4000" dirty="0" smtClean="0">
                <a:cs typeface="Arial" pitchFamily="34" charset="0"/>
              </a:rPr>
              <a:t>sh </a:t>
            </a:r>
            <a:r>
              <a:rPr lang="en-GB" sz="4000" dirty="0" smtClean="0">
                <a:cs typeface="Arial" pitchFamily="34" charset="0"/>
              </a:rPr>
              <a:t>a response in regard to information previously published about him/her which is deemed false by the said subject upon request or appeal according</a:t>
            </a:r>
            <a:r>
              <a:rPr lang="en-US" sz="4000" dirty="0" smtClean="0">
                <a:cs typeface="Arial" pitchFamily="34" charset="0"/>
              </a:rPr>
              <a:t> to</a:t>
            </a:r>
            <a:r>
              <a:rPr lang="en-GB" sz="4000" dirty="0" smtClean="0">
                <a:cs typeface="Arial" pitchFamily="34" charset="0"/>
              </a:rPr>
              <a:t> the procedure established by law. Fine from </a:t>
            </a:r>
            <a:r>
              <a:rPr lang="en-GB" sz="4000" b="1" dirty="0" smtClean="0">
                <a:cs typeface="Arial" pitchFamily="34" charset="0"/>
              </a:rPr>
              <a:t>1700 UAH. </a:t>
            </a:r>
            <a:endParaRPr lang="en-GB" sz="4000" dirty="0" smtClean="0">
              <a:cs typeface="Arial" pitchFamily="34" charset="0"/>
            </a:endParaRPr>
          </a:p>
          <a:p>
            <a:pPr lvl="0" algn="just" fontAlgn="base">
              <a:buNone/>
            </a:pPr>
            <a:endParaRPr lang="en-GB" sz="2900" dirty="0" smtClean="0">
              <a:cs typeface="Arial" pitchFamily="34" charset="0"/>
            </a:endParaRPr>
          </a:p>
          <a:p>
            <a:pPr algn="just" fontAlgn="base">
              <a:buNone/>
            </a:pPr>
            <a:endParaRPr lang="en-GB" sz="2900" dirty="0" smtClean="0">
              <a:cs typeface="Arial" pitchFamily="34" charset="0"/>
            </a:endParaRPr>
          </a:p>
          <a:p>
            <a:pPr algn="just"/>
            <a:endParaRPr lang="en-GB"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a:bodyPr>
          <a:lstStyle/>
          <a:p>
            <a:r>
              <a:rPr lang="en-GB" sz="2400" b="1" dirty="0" smtClean="0">
                <a:latin typeface="+mn-lt"/>
                <a:cs typeface="Arial" pitchFamily="34" charset="0"/>
              </a:rPr>
              <a:t>What are the problems in enforcing  </a:t>
            </a:r>
            <a:r>
              <a:rPr lang="en-US" sz="2400" b="1" dirty="0" smtClean="0">
                <a:latin typeface="+mn-lt"/>
                <a:cs typeface="Arial" pitchFamily="34" charset="0"/>
              </a:rPr>
              <a:t>the a</a:t>
            </a:r>
            <a:r>
              <a:rPr lang="en-GB" sz="2400" b="1" dirty="0" err="1" smtClean="0">
                <a:latin typeface="+mn-lt"/>
                <a:cs typeface="Arial" pitchFamily="34" charset="0"/>
              </a:rPr>
              <a:t>dministrative</a:t>
            </a:r>
            <a:r>
              <a:rPr lang="en-GB" sz="2400" b="1" dirty="0" smtClean="0">
                <a:latin typeface="+mn-lt"/>
                <a:cs typeface="Arial" pitchFamily="34" charset="0"/>
              </a:rPr>
              <a:t> measures? </a:t>
            </a:r>
            <a:endParaRPr lang="ru-RU" sz="2400" b="1" dirty="0">
              <a:latin typeface="+mn-lt"/>
              <a:cs typeface="Arial" pitchFamily="34" charset="0"/>
            </a:endParaRPr>
          </a:p>
        </p:txBody>
      </p:sp>
      <p:sp>
        <p:nvSpPr>
          <p:cNvPr id="3" name="Содержимое 2"/>
          <p:cNvSpPr>
            <a:spLocks noGrp="1"/>
          </p:cNvSpPr>
          <p:nvPr>
            <p:ph idx="1"/>
          </p:nvPr>
        </p:nvSpPr>
        <p:spPr>
          <a:xfrm>
            <a:off x="457200" y="1196752"/>
            <a:ext cx="8229600" cy="4929411"/>
          </a:xfrm>
        </p:spPr>
        <p:txBody>
          <a:bodyPr>
            <a:normAutofit fontScale="70000" lnSpcReduction="20000"/>
          </a:bodyPr>
          <a:lstStyle/>
          <a:p>
            <a:pPr lvl="0" algn="just" fontAlgn="base"/>
            <a:r>
              <a:rPr lang="en-GB" dirty="0" smtClean="0">
                <a:cs typeface="Arial" pitchFamily="34" charset="0"/>
              </a:rPr>
              <a:t>The list of requirements and possible violations contained in the </a:t>
            </a:r>
            <a:r>
              <a:rPr lang="en-US" dirty="0" smtClean="0">
                <a:cs typeface="Arial" pitchFamily="34" charset="0"/>
              </a:rPr>
              <a:t>before mentioned</a:t>
            </a:r>
            <a:r>
              <a:rPr lang="en-GB" dirty="0" smtClean="0">
                <a:cs typeface="Arial" pitchFamily="34" charset="0"/>
              </a:rPr>
              <a:t> code in not exhausting;  </a:t>
            </a:r>
            <a:endParaRPr lang="uk-UA" dirty="0" smtClean="0">
              <a:cs typeface="Arial" pitchFamily="34" charset="0"/>
            </a:endParaRPr>
          </a:p>
          <a:p>
            <a:pPr lvl="0" algn="just" fontAlgn="base">
              <a:buNone/>
            </a:pPr>
            <a:endParaRPr lang="uk-UA" dirty="0" smtClean="0">
              <a:cs typeface="Arial" pitchFamily="34" charset="0"/>
            </a:endParaRPr>
          </a:p>
          <a:p>
            <a:pPr lvl="0" algn="just" fontAlgn="base"/>
            <a:r>
              <a:rPr lang="en-GB" dirty="0" smtClean="0">
                <a:cs typeface="Arial" pitchFamily="34" charset="0"/>
              </a:rPr>
              <a:t>At times election law violations by the media is not limited to conducting illegal canvassing and may violate the fundamental principles of elections, such as the right to secret ballot. (Mariupol);</a:t>
            </a:r>
            <a:endParaRPr lang="uk-UA" dirty="0" smtClean="0">
              <a:cs typeface="Arial" pitchFamily="34" charset="0"/>
            </a:endParaRPr>
          </a:p>
          <a:p>
            <a:pPr lvl="0" algn="just" fontAlgn="base">
              <a:buNone/>
            </a:pPr>
            <a:endParaRPr lang="ru-RU" dirty="0">
              <a:cs typeface="Arial" pitchFamily="34" charset="0"/>
            </a:endParaRPr>
          </a:p>
          <a:p>
            <a:pPr lvl="0" algn="just" fontAlgn="base"/>
            <a:r>
              <a:rPr lang="en-GB" dirty="0" smtClean="0">
                <a:cs typeface="Arial" pitchFamily="34" charset="0"/>
              </a:rPr>
              <a:t>Electoral legislation in Ukraine is changing almost for each campaign while the standards in the Code remain unchanged, therefore the interpretation of their meaning does not always correspond to the text of subsequent law. </a:t>
            </a:r>
            <a:endParaRPr lang="uk-UA" dirty="0" smtClean="0">
              <a:cs typeface="Arial" pitchFamily="34" charset="0"/>
            </a:endParaRPr>
          </a:p>
          <a:p>
            <a:pPr lvl="0" algn="just" fontAlgn="base">
              <a:buNone/>
            </a:pPr>
            <a:r>
              <a:rPr lang="uk-UA" dirty="0">
                <a:cs typeface="Arial" pitchFamily="34" charset="0"/>
              </a:rPr>
              <a:t> </a:t>
            </a:r>
            <a:r>
              <a:rPr lang="uk-UA" dirty="0" smtClean="0">
                <a:cs typeface="Arial" pitchFamily="34" charset="0"/>
              </a:rPr>
              <a:t>    </a:t>
            </a:r>
          </a:p>
          <a:p>
            <a:pPr lvl="0" algn="just" fontAlgn="base">
              <a:buNone/>
            </a:pPr>
            <a:r>
              <a:rPr lang="uk-UA" b="1" dirty="0" smtClean="0">
                <a:cs typeface="Arial" pitchFamily="34" charset="0"/>
              </a:rPr>
              <a:t> </a:t>
            </a:r>
            <a:r>
              <a:rPr lang="en-GB" b="1" dirty="0" smtClean="0">
                <a:cs typeface="Arial" pitchFamily="34" charset="0"/>
              </a:rPr>
              <a:t>e.g.</a:t>
            </a:r>
            <a:r>
              <a:rPr lang="uk-UA" b="1" dirty="0" smtClean="0">
                <a:cs typeface="Arial" pitchFamily="34" charset="0"/>
              </a:rPr>
              <a:t> </a:t>
            </a:r>
            <a:r>
              <a:rPr lang="en-GB" dirty="0" smtClean="0">
                <a:cs typeface="Arial" pitchFamily="34" charset="0"/>
              </a:rPr>
              <a:t>what “</a:t>
            </a:r>
            <a:r>
              <a:rPr lang="en-GB" sz="2800" dirty="0">
                <a:cs typeface="Arial" pitchFamily="34" charset="0"/>
              </a:rPr>
              <a:t>giving preference in information TV or radio programme</a:t>
            </a:r>
            <a:r>
              <a:rPr lang="en-GB" dirty="0" smtClean="0">
                <a:cs typeface="Arial" pitchFamily="34" charset="0"/>
              </a:rPr>
              <a:t>” can mean without the definition of terms such as “fairness, impartiality and balance”, and the prohibition on comments or the assessment of agitation content is non-existent in law. </a:t>
            </a:r>
            <a:endParaRPr lang="uk-UA" dirty="0" smtClean="0">
              <a:cs typeface="Arial" pitchFamily="34" charset="0"/>
            </a:endParaRPr>
          </a:p>
          <a:p>
            <a:pPr lvl="0" algn="just" fontAlgn="base">
              <a:buNone/>
            </a:pPr>
            <a:endParaRPr lang="ru-RU" dirty="0">
              <a:cs typeface="Arial" pitchFamily="34" charset="0"/>
            </a:endParaRPr>
          </a:p>
          <a:p>
            <a:pPr lvl="0" algn="just" fontAlgn="base"/>
            <a:r>
              <a:rPr lang="en-GB" dirty="0" smtClean="0">
                <a:cs typeface="Arial" pitchFamily="34" charset="0"/>
              </a:rPr>
              <a:t>Responsibilities under the Code were relevant in 1990s, since given the current costs on </a:t>
            </a:r>
            <a:r>
              <a:rPr lang="en-GB" dirty="0">
                <a:cs typeface="Arial" pitchFamily="34" charset="0"/>
              </a:rPr>
              <a:t>canvassing </a:t>
            </a:r>
            <a:r>
              <a:rPr lang="en-GB" dirty="0" smtClean="0">
                <a:cs typeface="Arial" pitchFamily="34" charset="0"/>
              </a:rPr>
              <a:t>a fine of 7 USD cannot be a deterrent for potential offenders. </a:t>
            </a:r>
            <a:endParaRPr lang="ru-RU" dirty="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lvl="0"/>
            <a:r>
              <a:rPr lang="en-GB" sz="2400" b="1" dirty="0" smtClean="0">
                <a:latin typeface="+mn-lt"/>
                <a:cs typeface="Arial" pitchFamily="34" charset="0"/>
              </a:rPr>
              <a:t>Monitoring TV and radio programmes</a:t>
            </a:r>
            <a:r>
              <a:rPr lang="ru-RU" sz="2400" dirty="0">
                <a:latin typeface="Arial" pitchFamily="34" charset="0"/>
                <a:cs typeface="Arial" pitchFamily="34" charset="0"/>
              </a:rPr>
              <a:t/>
            </a:r>
            <a:br>
              <a:rPr lang="ru-RU" sz="2400" dirty="0">
                <a:latin typeface="Arial" pitchFamily="34" charset="0"/>
                <a:cs typeface="Arial" pitchFamily="34" charset="0"/>
              </a:rPr>
            </a:br>
            <a:endParaRPr lang="ru-RU" sz="2400" dirty="0">
              <a:latin typeface="Arial" pitchFamily="34" charset="0"/>
              <a:cs typeface="Arial" pitchFamily="34" charset="0"/>
            </a:endParaRPr>
          </a:p>
        </p:txBody>
      </p:sp>
      <p:sp>
        <p:nvSpPr>
          <p:cNvPr id="3" name="Содержимое 2"/>
          <p:cNvSpPr>
            <a:spLocks noGrp="1"/>
          </p:cNvSpPr>
          <p:nvPr>
            <p:ph idx="1"/>
          </p:nvPr>
        </p:nvSpPr>
        <p:spPr>
          <a:xfrm>
            <a:off x="467544" y="764704"/>
            <a:ext cx="8229600" cy="5904656"/>
          </a:xfrm>
        </p:spPr>
        <p:txBody>
          <a:bodyPr>
            <a:noAutofit/>
          </a:bodyPr>
          <a:lstStyle/>
          <a:p>
            <a:pPr algn="just">
              <a:buNone/>
            </a:pPr>
            <a:r>
              <a:rPr lang="en-GB" sz="2000" dirty="0" smtClean="0"/>
              <a:t>A methodology of media monitoring has been developed by the Slovak media monitoring organization MEMO 98, which used it in about 50 countries around the world. It deploys methodological tools for media monitoring according to international standards. </a:t>
            </a:r>
            <a:endParaRPr lang="ru-RU" sz="2000" dirty="0"/>
          </a:p>
          <a:p>
            <a:pPr algn="just">
              <a:buNone/>
            </a:pPr>
            <a:r>
              <a:rPr lang="en-GB" sz="2000" dirty="0" smtClean="0"/>
              <a:t>The monitoring principle is to use certain criteria allowing for the comprehensive media monitoring during elections to establish the fairness of the election process. The monitoring assesses the behaviour of the media during the various stages of </a:t>
            </a:r>
            <a:r>
              <a:rPr lang="en-GB" sz="2000" dirty="0"/>
              <a:t>election process </a:t>
            </a:r>
            <a:r>
              <a:rPr lang="en-GB" sz="2000" dirty="0" smtClean="0"/>
              <a:t>and assesses their compliance with international standards and local regulations. It helps to determine whether equal access to broadcasting has been provided to all candidates to deliver messages to voters and whether the information available through the media is reliable. The basis for analysis is statistical data on the airtime during which participants of elections have been mentioned, the manner in which election candidates have been presented by the media, analysis of </a:t>
            </a:r>
            <a:r>
              <a:rPr lang="en-GB" sz="2000" dirty="0"/>
              <a:t>partiality, </a:t>
            </a:r>
            <a:r>
              <a:rPr lang="en-GB" sz="2000" dirty="0" smtClean="0"/>
              <a:t>degree and quality of measures on informing voters.  </a:t>
            </a: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360040"/>
          </a:xfrm>
        </p:spPr>
        <p:txBody>
          <a:bodyPr>
            <a:normAutofit fontScale="90000"/>
          </a:bodyPr>
          <a:lstStyle/>
          <a:p>
            <a:r>
              <a:rPr lang="uk-UA" sz="2400" b="1" dirty="0" smtClean="0">
                <a:latin typeface="+mn-lt"/>
                <a:cs typeface="Arial" pitchFamily="34" charset="0"/>
              </a:rPr>
              <a:t/>
            </a:r>
            <a:br>
              <a:rPr lang="uk-UA" sz="2400" b="1" dirty="0" smtClean="0">
                <a:latin typeface="+mn-lt"/>
                <a:cs typeface="Arial" pitchFamily="34" charset="0"/>
              </a:rPr>
            </a:br>
            <a:r>
              <a:rPr lang="uk-UA" sz="2400" b="1" dirty="0" smtClean="0">
                <a:latin typeface="+mn-lt"/>
                <a:cs typeface="Arial" pitchFamily="34" charset="0"/>
              </a:rPr>
              <a:t/>
            </a:r>
            <a:br>
              <a:rPr lang="uk-UA" sz="2400" b="1" dirty="0" smtClean="0">
                <a:latin typeface="+mn-lt"/>
                <a:cs typeface="Arial" pitchFamily="34" charset="0"/>
              </a:rPr>
            </a:br>
            <a:r>
              <a:rPr lang="en-GB" sz="2400" b="1" dirty="0" smtClean="0">
                <a:latin typeface="+mn-lt"/>
                <a:cs typeface="Arial" pitchFamily="34" charset="0"/>
              </a:rPr>
              <a:t>Monitoring TV and radio programmes</a:t>
            </a:r>
            <a:r>
              <a:rPr lang="ru-RU" sz="2400" dirty="0" smtClean="0">
                <a:latin typeface="Arial" pitchFamily="34" charset="0"/>
                <a:cs typeface="Arial" pitchFamily="34" charset="0"/>
              </a:rPr>
              <a:t/>
            </a:r>
            <a:br>
              <a:rPr lang="ru-RU" sz="2400" dirty="0" smtClean="0">
                <a:latin typeface="Arial" pitchFamily="34" charset="0"/>
                <a:cs typeface="Arial" pitchFamily="34" charset="0"/>
              </a:rPr>
            </a:br>
            <a:endParaRPr lang="ru-RU" sz="2400" dirty="0"/>
          </a:p>
        </p:txBody>
      </p:sp>
      <p:sp>
        <p:nvSpPr>
          <p:cNvPr id="3" name="Содержимое 2"/>
          <p:cNvSpPr>
            <a:spLocks noGrp="1"/>
          </p:cNvSpPr>
          <p:nvPr>
            <p:ph idx="1"/>
          </p:nvPr>
        </p:nvSpPr>
        <p:spPr>
          <a:xfrm>
            <a:off x="467544" y="620688"/>
            <a:ext cx="8229600" cy="6048672"/>
          </a:xfrm>
        </p:spPr>
        <p:txBody>
          <a:bodyPr>
            <a:noAutofit/>
          </a:bodyPr>
          <a:lstStyle/>
          <a:p>
            <a:pPr>
              <a:buNone/>
            </a:pPr>
            <a:r>
              <a:rPr lang="en-GB" sz="1800" b="1" dirty="0" smtClean="0"/>
              <a:t>Key criteria and </a:t>
            </a:r>
            <a:r>
              <a:rPr lang="en-GB" sz="1800" b="1" dirty="0"/>
              <a:t>index </a:t>
            </a:r>
            <a:r>
              <a:rPr lang="en-GB" sz="1800" b="1" dirty="0" smtClean="0"/>
              <a:t>of monitoring </a:t>
            </a:r>
            <a:r>
              <a:rPr lang="uk-UA" sz="1800" dirty="0" smtClean="0"/>
              <a:t>– </a:t>
            </a:r>
            <a:r>
              <a:rPr lang="en-GB" sz="1800" dirty="0" smtClean="0"/>
              <a:t>the duration of airtime given to subjects of electoral process and its quantitative and qualitative analysis.</a:t>
            </a:r>
            <a:endParaRPr lang="uk-UA" sz="1800" dirty="0" smtClean="0"/>
          </a:p>
          <a:p>
            <a:pPr>
              <a:buNone/>
            </a:pPr>
            <a:r>
              <a:rPr lang="en-GB" sz="1800" b="1" dirty="0" smtClean="0"/>
              <a:t>Quantitative analysis </a:t>
            </a:r>
            <a:r>
              <a:rPr lang="en-GB" sz="1800" dirty="0" smtClean="0"/>
              <a:t>requires the answer on the following key issues</a:t>
            </a:r>
            <a:r>
              <a:rPr lang="uk-UA" sz="1800" dirty="0" smtClean="0"/>
              <a:t>:</a:t>
            </a:r>
            <a:endParaRPr lang="ru-RU" sz="1800" dirty="0"/>
          </a:p>
          <a:p>
            <a:pPr lvl="0"/>
            <a:r>
              <a:rPr lang="en-GB" sz="1800" dirty="0" smtClean="0"/>
              <a:t>Have there been instances of partiality during the time dedicated to a person or organisation</a:t>
            </a:r>
            <a:r>
              <a:rPr lang="uk-UA" sz="1800" dirty="0" smtClean="0"/>
              <a:t>?</a:t>
            </a:r>
            <a:endParaRPr lang="ru-RU" sz="1800" dirty="0"/>
          </a:p>
          <a:p>
            <a:pPr lvl="0"/>
            <a:r>
              <a:rPr lang="en-GB" sz="1800" dirty="0" smtClean="0"/>
              <a:t>Was equal time given to politicians to highlight their activities? Was more time given to one part than another? Can it be justified by the importance of the news? </a:t>
            </a:r>
            <a:endParaRPr lang="ru-RU" sz="1800" dirty="0"/>
          </a:p>
          <a:p>
            <a:pPr lvl="0"/>
            <a:r>
              <a:rPr lang="en-GB" sz="1800" dirty="0" smtClean="0"/>
              <a:t>Have any instances of partiality been seen in general</a:t>
            </a:r>
            <a:r>
              <a:rPr lang="uk-UA" sz="1800" dirty="0" smtClean="0"/>
              <a:t>?</a:t>
            </a:r>
            <a:endParaRPr lang="ru-RU" sz="1800" dirty="0"/>
          </a:p>
          <a:p>
            <a:pPr lvl="0"/>
            <a:r>
              <a:rPr lang="en-GB" sz="1800" dirty="0" smtClean="0"/>
              <a:t>Was one side presented in a better light than another ?</a:t>
            </a:r>
            <a:endParaRPr lang="ru-RU" sz="1800" dirty="0"/>
          </a:p>
          <a:p>
            <a:pPr>
              <a:buNone/>
            </a:pPr>
            <a:r>
              <a:rPr lang="en-GB" sz="1800" b="1" dirty="0" smtClean="0"/>
              <a:t>Qualitative analysis </a:t>
            </a:r>
            <a:r>
              <a:rPr lang="en-GB" sz="1800" dirty="0" smtClean="0"/>
              <a:t>provides assessment</a:t>
            </a:r>
            <a:r>
              <a:rPr lang="en-GB" sz="1800" b="1" dirty="0" smtClean="0"/>
              <a:t> </a:t>
            </a:r>
            <a:r>
              <a:rPr lang="en-GB" sz="1800" dirty="0" smtClean="0"/>
              <a:t>of information:</a:t>
            </a:r>
            <a:endParaRPr lang="ru-RU" sz="1800" dirty="0" smtClean="0"/>
          </a:p>
          <a:p>
            <a:r>
              <a:rPr lang="en-GB" sz="1800" dirty="0" smtClean="0"/>
              <a:t>The choice of </a:t>
            </a:r>
            <a:r>
              <a:rPr lang="en-GB" sz="1800" dirty="0"/>
              <a:t>range of </a:t>
            </a:r>
            <a:r>
              <a:rPr lang="en-GB" sz="1800" dirty="0" smtClean="0"/>
              <a:t>problems (whether the choice of material for a news programme demonstrates loyalty to a particular party, even if there is no clear </a:t>
            </a:r>
            <a:r>
              <a:rPr lang="en-GB" sz="1800" dirty="0"/>
              <a:t>partiality);</a:t>
            </a:r>
            <a:endParaRPr lang="ru-RU" sz="1800" dirty="0"/>
          </a:p>
          <a:p>
            <a:r>
              <a:rPr lang="uk-UA" sz="1800" dirty="0"/>
              <a:t> </a:t>
            </a:r>
            <a:r>
              <a:rPr lang="en-GB" sz="1800" dirty="0" smtClean="0"/>
              <a:t>Similarity in the style of representing (are the campaigns of various candidates reported similarly; </a:t>
            </a:r>
            <a:endParaRPr lang="ru-RU" sz="1800" dirty="0"/>
          </a:p>
          <a:p>
            <a:r>
              <a:rPr lang="en-GB" sz="1800" dirty="0" smtClean="0"/>
              <a:t>The factor  of an official position (is there distinction between the activities of an official and his/her political activities);</a:t>
            </a:r>
            <a:endParaRPr lang="ru-RU" sz="1800" dirty="0"/>
          </a:p>
          <a:p>
            <a:r>
              <a:rPr lang="en-GB" sz="1800" dirty="0" smtClean="0"/>
              <a:t>The presence of provocative rhetoric</a:t>
            </a:r>
            <a:r>
              <a:rPr lang="uk-UA" sz="1800" dirty="0" smtClean="0"/>
              <a:t>;</a:t>
            </a:r>
            <a:endParaRPr lang="ru-RU" sz="1800" dirty="0"/>
          </a:p>
          <a:p>
            <a:r>
              <a:rPr lang="en-GB" sz="1800" dirty="0" smtClean="0"/>
              <a:t>Manipulative use of film, pictures, sound, etc. </a:t>
            </a:r>
            <a:endParaRPr lang="ru-RU" sz="1800" dirty="0"/>
          </a:p>
          <a:p>
            <a:pPr>
              <a:buNone/>
            </a:pPr>
            <a:endParaRPr lang="ru-RU" sz="12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1428</TotalTime>
  <Words>2943</Words>
  <Application>Microsoft Office PowerPoint</Application>
  <PresentationFormat>Экран (4:3)</PresentationFormat>
  <Paragraphs>152</Paragraphs>
  <Slides>19</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Constantia</vt:lpstr>
      <vt:lpstr>Wingdings 2</vt:lpstr>
      <vt:lpstr>Поток</vt:lpstr>
      <vt:lpstr>National Television and Radio Broadcasting Council of Ukraine: operation with  regards to  electoral legislation of Ukraine</vt:lpstr>
      <vt:lpstr>How can we quantify  the impact of the mass media on the electoral process in Ukraine? </vt:lpstr>
      <vt:lpstr>What is the Government’s attitude to mass media during the election process? </vt:lpstr>
      <vt:lpstr>National Council’s authorities during elections </vt:lpstr>
      <vt:lpstr>Conclusions:</vt:lpstr>
      <vt:lpstr>What tools are available for the National Council to exercise control?  </vt:lpstr>
      <vt:lpstr>What are the problems in enforcing  the administrative measures? </vt:lpstr>
      <vt:lpstr>Monitoring TV and radio programmes </vt:lpstr>
      <vt:lpstr>  Monitoring TV and radio programmes </vt:lpstr>
      <vt:lpstr>Monitoring TV and radio programmes</vt:lpstr>
      <vt:lpstr>Monitoring TV and radio programmes</vt:lpstr>
      <vt:lpstr>    For example, the final releases of the programme Facts on the air of TV channel ICTV provided information about candidates from 14 political parties in the elections, but the vast majority of airtime was given to candidates of two parties, Bloc Petro Poroshenko Solidarnist and Opposition Bloc</vt:lpstr>
      <vt:lpstr>Drawbacks of the Methodology in the Context of Ukraine</vt:lpstr>
      <vt:lpstr>National Council working group</vt:lpstr>
      <vt:lpstr>    2015 Local Elections Conference: conclusions and recommendations</vt:lpstr>
      <vt:lpstr>What are the recommendations?  </vt:lpstr>
      <vt:lpstr>What are the recommendations?</vt:lpstr>
      <vt:lpstr>What are the recommendations?</vt:lpstr>
      <vt:lpstr>Презентация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Діяльність Національної ради в умовах виборчого законодавства України</dc:title>
  <dc:creator>User</dc:creator>
  <cp:lastModifiedBy>ArenaRent-00052</cp:lastModifiedBy>
  <cp:revision>215</cp:revision>
  <dcterms:created xsi:type="dcterms:W3CDTF">2016-03-30T13:25:11Z</dcterms:created>
  <dcterms:modified xsi:type="dcterms:W3CDTF">2016-04-05T06:29:08Z</dcterms:modified>
</cp:coreProperties>
</file>