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sldIdLst>
    <p:sldId id="264"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54" d="100"/>
          <a:sy n="54" d="100"/>
        </p:scale>
        <p:origin x="-1938" y="-9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573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8527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890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386541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19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7700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68382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7643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4268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pPr/>
              <a:t>‹#›</a:t>
            </a:fld>
            <a:endParaRPr lang="en-US" dirty="0"/>
          </a:p>
        </p:txBody>
      </p:sp>
    </p:spTree>
    <p:extLst>
      <p:ext uri="{BB962C8B-B14F-4D97-AF65-F5344CB8AC3E}">
        <p14:creationId xmlns:p14="http://schemas.microsoft.com/office/powerpoint/2010/main" val="1483473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7645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pPr/>
              <a:t>4/4/2016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pPr/>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388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6533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2389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398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2746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4/4/2016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5907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4/4/2016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710926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75914" y="1688122"/>
            <a:ext cx="7315200" cy="1519311"/>
          </a:xfrm>
        </p:spPr>
        <p:txBody>
          <a:bodyPr/>
          <a:lstStyle/>
          <a:p>
            <a:r>
              <a:rPr lang="en-US" sz="2400" b="1" dirty="0" smtClean="0"/>
              <a:t>Proposals of NGO “Institute of mass information” on limitation of election campaigning and prevention of hidden advertising</a:t>
            </a:r>
            <a:endParaRPr lang="uk-UA" sz="2400" b="1" dirty="0"/>
          </a:p>
        </p:txBody>
      </p:sp>
      <p:sp>
        <p:nvSpPr>
          <p:cNvPr id="3" name="Подзаголовок 2"/>
          <p:cNvSpPr>
            <a:spLocks noGrp="1"/>
          </p:cNvSpPr>
          <p:nvPr>
            <p:ph type="subTitle" idx="1"/>
          </p:nvPr>
        </p:nvSpPr>
        <p:spPr>
          <a:xfrm>
            <a:off x="2692398" y="3657596"/>
            <a:ext cx="7018272" cy="2266685"/>
          </a:xfrm>
        </p:spPr>
        <p:txBody>
          <a:bodyPr>
            <a:normAutofit/>
          </a:bodyPr>
          <a:lstStyle/>
          <a:p>
            <a:r>
              <a:rPr lang="en-US" sz="2400" dirty="0" smtClean="0"/>
              <a:t>Draft law No. </a:t>
            </a:r>
            <a:r>
              <a:rPr lang="uk-UA" sz="2400" dirty="0" smtClean="0"/>
              <a:t>2474а-1 </a:t>
            </a:r>
            <a:r>
              <a:rPr lang="en-US" sz="2400" dirty="0" smtClean="0"/>
              <a:t>of</a:t>
            </a:r>
            <a:r>
              <a:rPr lang="uk-UA" sz="2400" dirty="0" smtClean="0"/>
              <a:t> </a:t>
            </a:r>
            <a:r>
              <a:rPr lang="uk-UA" sz="2400" dirty="0"/>
              <a:t>20.08.2015 </a:t>
            </a:r>
            <a:r>
              <a:rPr lang="uk-UA" sz="2400" dirty="0" smtClean="0"/>
              <a:t>(</a:t>
            </a:r>
            <a:r>
              <a:rPr lang="en-US" sz="2400" dirty="0" smtClean="0"/>
              <a:t>developed by the experts from NGOs: “Institute of mass information”, “Independent Association of broadcasters”, “</a:t>
            </a:r>
            <a:r>
              <a:rPr lang="en-US" sz="2400" dirty="0" err="1" smtClean="0"/>
              <a:t>Telekritika</a:t>
            </a:r>
            <a:r>
              <a:rPr lang="en-US" sz="2400" dirty="0" smtClean="0"/>
              <a:t>”) and submitted by a number of MPs</a:t>
            </a:r>
            <a:endParaRPr lang="uk-UA" sz="2400" dirty="0"/>
          </a:p>
        </p:txBody>
      </p:sp>
    </p:spTree>
    <p:extLst>
      <p:ext uri="{BB962C8B-B14F-4D97-AF65-F5344CB8AC3E}">
        <p14:creationId xmlns:p14="http://schemas.microsoft.com/office/powerpoint/2010/main" val="2496392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Review in the Parliament</a:t>
            </a:r>
            <a:endParaRPr lang="uk-UA" dirty="0"/>
          </a:p>
        </p:txBody>
      </p:sp>
      <p:sp>
        <p:nvSpPr>
          <p:cNvPr id="3" name="Объект 2"/>
          <p:cNvSpPr>
            <a:spLocks noGrp="1"/>
          </p:cNvSpPr>
          <p:nvPr>
            <p:ph idx="1"/>
          </p:nvPr>
        </p:nvSpPr>
        <p:spPr/>
        <p:txBody>
          <a:bodyPr>
            <a:normAutofit lnSpcReduction="10000"/>
          </a:bodyPr>
          <a:lstStyle/>
          <a:p>
            <a:pPr marL="0" indent="0">
              <a:buNone/>
            </a:pPr>
            <a:r>
              <a:rPr lang="en-US" sz="2800" dirty="0" smtClean="0"/>
              <a:t>The draft law is sent by the Parliamentary</a:t>
            </a:r>
            <a:r>
              <a:rPr lang="uk-UA" sz="2800" dirty="0" smtClean="0"/>
              <a:t> </a:t>
            </a:r>
            <a:r>
              <a:rPr lang="en-US" sz="2800" dirty="0" smtClean="0"/>
              <a:t>Committee on legal policy for revision</a:t>
            </a:r>
            <a:r>
              <a:rPr lang="uk-UA" sz="2800" dirty="0" smtClean="0"/>
              <a:t> (</a:t>
            </a:r>
            <a:r>
              <a:rPr lang="en-US" sz="2800" dirty="0" smtClean="0"/>
              <a:t>in particular for making envisaged amendments to all laws on elections well as to the laws on local elections)</a:t>
            </a:r>
            <a:r>
              <a:rPr lang="uk-UA" sz="2800" dirty="0" smtClean="0"/>
              <a:t>. </a:t>
            </a:r>
            <a:r>
              <a:rPr lang="en-US" sz="2800" dirty="0" smtClean="0"/>
              <a:t>Authors amended the text by all relevant provisions, the remarks of the Committee and Main scientific and expert department of the Parliament which were possible to be considered, were taken into account</a:t>
            </a:r>
            <a:r>
              <a:rPr lang="uk-UA" sz="2800" dirty="0" smtClean="0"/>
              <a:t>. </a:t>
            </a:r>
            <a:r>
              <a:rPr lang="en-US" sz="2800" dirty="0" smtClean="0"/>
              <a:t>For the moment we are communicating with the group RPR-elections on coordination of the positions.  </a:t>
            </a:r>
            <a:endParaRPr lang="uk-UA" sz="2800" dirty="0"/>
          </a:p>
          <a:p>
            <a:pPr marL="0" indent="0">
              <a:buNone/>
            </a:pPr>
            <a:endParaRPr lang="uk-UA" dirty="0"/>
          </a:p>
        </p:txBody>
      </p:sp>
    </p:spTree>
    <p:extLst>
      <p:ext uri="{BB962C8B-B14F-4D97-AF65-F5344CB8AC3E}">
        <p14:creationId xmlns:p14="http://schemas.microsoft.com/office/powerpoint/2010/main" val="1429947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Main points of the draft law </a:t>
            </a:r>
            <a:r>
              <a:rPr lang="uk-UA" sz="3600" b="1" dirty="0" smtClean="0"/>
              <a:t>(</a:t>
            </a:r>
            <a:r>
              <a:rPr lang="en-US" sz="3600" b="1" dirty="0" smtClean="0"/>
              <a:t>electoral regulations</a:t>
            </a:r>
            <a:r>
              <a:rPr lang="uk-UA" sz="3600" b="1" dirty="0" smtClean="0"/>
              <a:t>, 1)</a:t>
            </a:r>
            <a:endParaRPr lang="uk-UA" sz="3600" b="1" dirty="0"/>
          </a:p>
        </p:txBody>
      </p:sp>
      <p:sp>
        <p:nvSpPr>
          <p:cNvPr id="3" name="Объект 2"/>
          <p:cNvSpPr>
            <a:spLocks noGrp="1"/>
          </p:cNvSpPr>
          <p:nvPr>
            <p:ph idx="1"/>
          </p:nvPr>
        </p:nvSpPr>
        <p:spPr/>
        <p:txBody>
          <a:bodyPr>
            <a:normAutofit fontScale="40000" lnSpcReduction="20000"/>
          </a:bodyPr>
          <a:lstStyle/>
          <a:p>
            <a:pPr marL="457200" indent="-457200">
              <a:buAutoNum type="arabicParenR"/>
            </a:pPr>
            <a:r>
              <a:rPr lang="en-US" sz="5100" dirty="0" smtClean="0"/>
              <a:t>Exclude from the legislation the definition “political advertising”  and use only the definition “campaigning”  - in order to avoid terminological confusion and release the legal relationship from the justified legislative limitations;</a:t>
            </a:r>
            <a:endParaRPr lang="uk-UA" sz="5100" dirty="0" smtClean="0"/>
          </a:p>
          <a:p>
            <a:pPr marL="457200" indent="-457200">
              <a:buAutoNum type="arabicParenR"/>
            </a:pPr>
            <a:r>
              <a:rPr lang="en-US" sz="5100" dirty="0" smtClean="0"/>
              <a:t>Define timeframes for  campaigning </a:t>
            </a:r>
            <a:r>
              <a:rPr lang="uk-UA" sz="5100" dirty="0" smtClean="0"/>
              <a:t>–</a:t>
            </a:r>
            <a:r>
              <a:rPr lang="en-US" sz="5100" dirty="0" smtClean="0"/>
              <a:t> starting only from registration (or announcement of II round of elections) until the “day of silence”</a:t>
            </a:r>
            <a:r>
              <a:rPr lang="uk-UA" sz="5100" dirty="0" smtClean="0"/>
              <a:t>;</a:t>
            </a:r>
          </a:p>
          <a:p>
            <a:pPr marL="457200" indent="-457200">
              <a:buAutoNum type="arabicParenR"/>
            </a:pPr>
            <a:r>
              <a:rPr lang="en-US" sz="5100" dirty="0" smtClean="0"/>
              <a:t>The law on advertising in the part of general requirements to advertising,  advertising on TV,  radio, in the print press, in transport as well as in the part of requirements to the protection of children shall apply to campaigning. Advertisement of print publication, TV program containing images of the candidates or the references to them or to the political parties shall also be treated as campaigning.</a:t>
            </a:r>
          </a:p>
          <a:p>
            <a:pPr marL="457200" indent="-457200">
              <a:buAutoNum type="arabicParenR"/>
            </a:pPr>
            <a:endParaRPr lang="uk-UA" dirty="0" smtClean="0"/>
          </a:p>
          <a:p>
            <a:pPr marL="457200" indent="-457200">
              <a:buAutoNum type="arabicParenR"/>
            </a:pPr>
            <a:endParaRPr lang="uk-UA" dirty="0"/>
          </a:p>
        </p:txBody>
      </p:sp>
    </p:spTree>
    <p:extLst>
      <p:ext uri="{BB962C8B-B14F-4D97-AF65-F5344CB8AC3E}">
        <p14:creationId xmlns:p14="http://schemas.microsoft.com/office/powerpoint/2010/main" val="2814015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Main points of the draft law </a:t>
            </a:r>
            <a:r>
              <a:rPr lang="uk-UA" b="1" dirty="0" smtClean="0"/>
              <a:t>(</a:t>
            </a:r>
            <a:r>
              <a:rPr lang="en-US" b="1" dirty="0" smtClean="0"/>
              <a:t>electoral regulations</a:t>
            </a:r>
            <a:r>
              <a:rPr lang="uk-UA" b="1" dirty="0" smtClean="0"/>
              <a:t>, </a:t>
            </a:r>
            <a:r>
              <a:rPr lang="en-US" b="1" dirty="0" smtClean="0"/>
              <a:t>2</a:t>
            </a:r>
            <a:r>
              <a:rPr lang="uk-UA" b="1" dirty="0" smtClean="0"/>
              <a:t>)</a:t>
            </a:r>
            <a:endParaRPr lang="uk-UA" dirty="0"/>
          </a:p>
        </p:txBody>
      </p:sp>
      <p:sp>
        <p:nvSpPr>
          <p:cNvPr id="3" name="Объект 2"/>
          <p:cNvSpPr>
            <a:spLocks noGrp="1"/>
          </p:cNvSpPr>
          <p:nvPr>
            <p:ph idx="1"/>
          </p:nvPr>
        </p:nvSpPr>
        <p:spPr/>
        <p:txBody>
          <a:bodyPr>
            <a:normAutofit/>
          </a:bodyPr>
          <a:lstStyle/>
          <a:p>
            <a:pPr marL="0" indent="0">
              <a:buNone/>
            </a:pPr>
            <a:r>
              <a:rPr lang="uk-UA" sz="2800" dirty="0" smtClean="0"/>
              <a:t>4) </a:t>
            </a:r>
            <a:r>
              <a:rPr lang="en-US" sz="2800" dirty="0" smtClean="0"/>
              <a:t>Proper public disclosure of information </a:t>
            </a:r>
            <a:r>
              <a:rPr lang="uk-UA" sz="2800" dirty="0" smtClean="0"/>
              <a:t>(</a:t>
            </a:r>
            <a:r>
              <a:rPr lang="en-US" sz="2800" dirty="0" smtClean="0"/>
              <a:t>for media</a:t>
            </a:r>
            <a:r>
              <a:rPr lang="uk-UA" sz="2800" dirty="0" smtClean="0"/>
              <a:t>) </a:t>
            </a:r>
            <a:r>
              <a:rPr lang="en-US" sz="2800" dirty="0" smtClean="0"/>
              <a:t>about date, time and place of the meeting  (conference) aiming at nominating candidates; </a:t>
            </a:r>
            <a:endParaRPr lang="uk-UA" sz="2800" dirty="0"/>
          </a:p>
          <a:p>
            <a:pPr marL="0" indent="0">
              <a:buNone/>
            </a:pPr>
            <a:r>
              <a:rPr lang="uk-UA" sz="2800" dirty="0" smtClean="0"/>
              <a:t>5) </a:t>
            </a:r>
            <a:r>
              <a:rPr lang="en-US" sz="2800" dirty="0" smtClean="0"/>
              <a:t>Prohibit campaigning abuse disguised as “social advertising” which shall not contain “any name/title of the individual or legal person, job title in the legal person (except name of the individual or individual’s relative for whom the money are collected)”</a:t>
            </a:r>
            <a:r>
              <a:rPr lang="uk-UA" sz="2800" dirty="0" smtClean="0"/>
              <a:t>;</a:t>
            </a:r>
          </a:p>
          <a:p>
            <a:pPr marL="0" indent="0">
              <a:buNone/>
            </a:pPr>
            <a:endParaRPr lang="uk-UA" dirty="0"/>
          </a:p>
        </p:txBody>
      </p:sp>
    </p:spTree>
    <p:extLst>
      <p:ext uri="{BB962C8B-B14F-4D97-AF65-F5344CB8AC3E}">
        <p14:creationId xmlns:p14="http://schemas.microsoft.com/office/powerpoint/2010/main" val="362642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Main points of the draft law </a:t>
            </a:r>
            <a:r>
              <a:rPr lang="uk-UA" b="1" dirty="0" smtClean="0"/>
              <a:t>(</a:t>
            </a:r>
            <a:r>
              <a:rPr lang="en-US" b="1" dirty="0" smtClean="0"/>
              <a:t>electoral regulations</a:t>
            </a:r>
            <a:r>
              <a:rPr lang="uk-UA" b="1" dirty="0" smtClean="0"/>
              <a:t>, </a:t>
            </a:r>
            <a:r>
              <a:rPr lang="en-US" b="1" dirty="0" smtClean="0"/>
              <a:t>3</a:t>
            </a:r>
            <a:r>
              <a:rPr lang="uk-UA" b="1" dirty="0" smtClean="0"/>
              <a:t>)</a:t>
            </a:r>
            <a:endParaRPr lang="uk-UA" dirty="0"/>
          </a:p>
        </p:txBody>
      </p:sp>
      <p:sp>
        <p:nvSpPr>
          <p:cNvPr id="3" name="Объект 2"/>
          <p:cNvSpPr>
            <a:spLocks noGrp="1"/>
          </p:cNvSpPr>
          <p:nvPr>
            <p:ph idx="1"/>
          </p:nvPr>
        </p:nvSpPr>
        <p:spPr/>
        <p:txBody>
          <a:bodyPr>
            <a:normAutofit fontScale="92500" lnSpcReduction="10000"/>
          </a:bodyPr>
          <a:lstStyle/>
          <a:p>
            <a:pPr marL="0" indent="0">
              <a:buNone/>
            </a:pPr>
            <a:r>
              <a:rPr lang="ru-RU" sz="3000" dirty="0"/>
              <a:t>6) </a:t>
            </a:r>
            <a:r>
              <a:rPr lang="en-US" sz="3000" dirty="0" smtClean="0"/>
              <a:t>Requirements on prohibition of dedication of news or informational media material to only one candidate/party; </a:t>
            </a:r>
            <a:endParaRPr lang="ru-RU" sz="3000" dirty="0"/>
          </a:p>
          <a:p>
            <a:pPr marL="0" indent="0">
              <a:buNone/>
            </a:pPr>
            <a:r>
              <a:rPr lang="ru-RU" sz="3000" dirty="0" smtClean="0"/>
              <a:t>7) </a:t>
            </a:r>
            <a:r>
              <a:rPr lang="en-US" sz="3000" dirty="0" smtClean="0"/>
              <a:t>Debates</a:t>
            </a:r>
            <a:r>
              <a:rPr lang="ru-RU" sz="3000" dirty="0" smtClean="0"/>
              <a:t> </a:t>
            </a:r>
            <a:r>
              <a:rPr lang="en-US" sz="3000" dirty="0" smtClean="0"/>
              <a:t>are not paid by any of the candidates and are </a:t>
            </a:r>
            <a:r>
              <a:rPr lang="en-US" sz="3000" dirty="0" err="1" smtClean="0"/>
              <a:t>inhouse</a:t>
            </a:r>
            <a:r>
              <a:rPr lang="en-US" sz="3000" dirty="0" smtClean="0"/>
              <a:t> programs of TV and radio </a:t>
            </a:r>
            <a:r>
              <a:rPr lang="en-US" sz="3000" dirty="0" err="1" smtClean="0"/>
              <a:t>organisations</a:t>
            </a:r>
            <a:r>
              <a:rPr lang="ru-RU" sz="3000" dirty="0" smtClean="0"/>
              <a:t>;</a:t>
            </a:r>
            <a:endParaRPr lang="ru-RU" sz="3000" dirty="0"/>
          </a:p>
          <a:p>
            <a:pPr marL="0" indent="0">
              <a:buNone/>
            </a:pPr>
            <a:r>
              <a:rPr lang="ru-RU" sz="3000" dirty="0"/>
              <a:t>8</a:t>
            </a:r>
            <a:r>
              <a:rPr lang="ru-RU" sz="3000" dirty="0" smtClean="0"/>
              <a:t>) </a:t>
            </a:r>
            <a:r>
              <a:rPr lang="en-US" sz="3000" dirty="0" smtClean="0"/>
              <a:t>Campaigning visuals on TV shall last minimum 2 minutes, on radio – minimum 1 minute. Each visual shall be united by one subject; </a:t>
            </a:r>
            <a:endParaRPr lang="uk-UA" sz="3000" dirty="0"/>
          </a:p>
          <a:p>
            <a:pPr marL="0" indent="0">
              <a:buNone/>
            </a:pPr>
            <a:endParaRPr lang="uk-UA" sz="3000" dirty="0"/>
          </a:p>
        </p:txBody>
      </p:sp>
    </p:spTree>
    <p:extLst>
      <p:ext uri="{BB962C8B-B14F-4D97-AF65-F5344CB8AC3E}">
        <p14:creationId xmlns:p14="http://schemas.microsoft.com/office/powerpoint/2010/main" val="892711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Main points of the draft law </a:t>
            </a:r>
            <a:r>
              <a:rPr lang="uk-UA" b="1" dirty="0" smtClean="0"/>
              <a:t>(</a:t>
            </a:r>
            <a:r>
              <a:rPr lang="en-US" b="1" dirty="0" smtClean="0"/>
              <a:t>electoral regulations</a:t>
            </a:r>
            <a:r>
              <a:rPr lang="uk-UA" b="1" dirty="0" smtClean="0"/>
              <a:t>, </a:t>
            </a:r>
            <a:r>
              <a:rPr lang="en-US" b="1" dirty="0" smtClean="0"/>
              <a:t>4</a:t>
            </a:r>
            <a:r>
              <a:rPr lang="uk-UA" b="1" dirty="0" smtClean="0"/>
              <a:t>)</a:t>
            </a:r>
            <a:endParaRPr lang="uk-UA" dirty="0"/>
          </a:p>
        </p:txBody>
      </p:sp>
      <p:sp>
        <p:nvSpPr>
          <p:cNvPr id="3" name="Объект 2"/>
          <p:cNvSpPr>
            <a:spLocks noGrp="1"/>
          </p:cNvSpPr>
          <p:nvPr>
            <p:ph idx="1"/>
          </p:nvPr>
        </p:nvSpPr>
        <p:spPr/>
        <p:txBody>
          <a:bodyPr>
            <a:normAutofit/>
          </a:bodyPr>
          <a:lstStyle/>
          <a:p>
            <a:pPr marL="0" indent="0">
              <a:buNone/>
            </a:pPr>
            <a:r>
              <a:rPr lang="uk-UA" sz="2800" dirty="0" smtClean="0"/>
              <a:t>9) </a:t>
            </a:r>
            <a:r>
              <a:rPr lang="en-US" sz="2800" dirty="0" smtClean="0"/>
              <a:t>The broadcasting time of campaigning on radio and TV shall not exceed 5% of the actual time of broadcasting during 24 hours as well as 10% of the actual time of broadcasting during 1 hour (commercials longer than 20 minutes go beyond this quota); </a:t>
            </a:r>
            <a:endParaRPr lang="uk-UA" sz="2800" dirty="0" smtClean="0"/>
          </a:p>
          <a:p>
            <a:pPr marL="0" indent="0">
              <a:buNone/>
            </a:pPr>
            <a:r>
              <a:rPr lang="uk-UA" sz="2800" dirty="0" smtClean="0"/>
              <a:t>10) </a:t>
            </a:r>
            <a:r>
              <a:rPr lang="en-US" sz="2800" dirty="0" smtClean="0"/>
              <a:t>Prohibit to express evaluation judgments about opponents (excluding live broadcasting</a:t>
            </a:r>
            <a:r>
              <a:rPr lang="uk-UA" sz="2800" dirty="0" smtClean="0"/>
              <a:t>);</a:t>
            </a:r>
            <a:endParaRPr lang="uk-UA" sz="2800" dirty="0"/>
          </a:p>
        </p:txBody>
      </p:sp>
    </p:spTree>
    <p:extLst>
      <p:ext uri="{BB962C8B-B14F-4D97-AF65-F5344CB8AC3E}">
        <p14:creationId xmlns:p14="http://schemas.microsoft.com/office/powerpoint/2010/main" val="93805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General legislation on advertising </a:t>
            </a:r>
            <a:r>
              <a:rPr lang="uk-UA" b="1" dirty="0" smtClean="0"/>
              <a:t>(1)</a:t>
            </a:r>
            <a:endParaRPr lang="uk-UA" b="1" dirty="0"/>
          </a:p>
        </p:txBody>
      </p:sp>
      <p:sp>
        <p:nvSpPr>
          <p:cNvPr id="3" name="Объект 2"/>
          <p:cNvSpPr>
            <a:spLocks noGrp="1"/>
          </p:cNvSpPr>
          <p:nvPr>
            <p:ph idx="1"/>
          </p:nvPr>
        </p:nvSpPr>
        <p:spPr/>
        <p:txBody>
          <a:bodyPr>
            <a:normAutofit fontScale="92500"/>
          </a:bodyPr>
          <a:lstStyle/>
          <a:p>
            <a:pPr marL="0" indent="0">
              <a:buNone/>
            </a:pPr>
            <a:r>
              <a:rPr lang="uk-UA" sz="2800" dirty="0" smtClean="0"/>
              <a:t>11) </a:t>
            </a:r>
            <a:r>
              <a:rPr lang="en-US" sz="2800" dirty="0" smtClean="0"/>
              <a:t>Requirements on identification of text advertising</a:t>
            </a:r>
            <a:r>
              <a:rPr lang="uk-UA" sz="2800" dirty="0" smtClean="0"/>
              <a:t>: </a:t>
            </a:r>
            <a:r>
              <a:rPr lang="en-US" sz="2800" dirty="0" smtClean="0"/>
              <a:t>not “under the heading” but by word/phrase: “advertising” or “sponsored feature”</a:t>
            </a:r>
            <a:r>
              <a:rPr lang="ru-RU" sz="2800" dirty="0" smtClean="0"/>
              <a:t>;</a:t>
            </a:r>
            <a:endParaRPr lang="uk-UA" sz="2800" dirty="0" smtClean="0"/>
          </a:p>
          <a:p>
            <a:pPr marL="0" indent="0">
              <a:buNone/>
            </a:pPr>
            <a:r>
              <a:rPr lang="uk-UA" sz="2800" dirty="0" smtClean="0"/>
              <a:t>12) </a:t>
            </a:r>
            <a:r>
              <a:rPr lang="en-US" sz="2800" dirty="0" smtClean="0"/>
              <a:t>Amending article 156-4 of the Code on administrative offences (CAO) “Distribution of hidden advertising in the media” with sanction: penalty from 100 to 250 of income tax exemptions for the officials (investigative jurisdiction  - authority for the protection of consumers rights)</a:t>
            </a:r>
            <a:endParaRPr lang="uk-UA" sz="2800" dirty="0"/>
          </a:p>
        </p:txBody>
      </p:sp>
    </p:spTree>
    <p:extLst>
      <p:ext uri="{BB962C8B-B14F-4D97-AF65-F5344CB8AC3E}">
        <p14:creationId xmlns:p14="http://schemas.microsoft.com/office/powerpoint/2010/main" val="2293459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General legislation on advertising </a:t>
            </a:r>
            <a:r>
              <a:rPr lang="uk-UA" b="1" dirty="0" smtClean="0"/>
              <a:t>(</a:t>
            </a:r>
            <a:r>
              <a:rPr lang="en-US" b="1" dirty="0" smtClean="0"/>
              <a:t>2</a:t>
            </a:r>
            <a:r>
              <a:rPr lang="uk-UA" b="1" dirty="0" smtClean="0"/>
              <a:t>)</a:t>
            </a:r>
            <a:endParaRPr lang="uk-UA" dirty="0"/>
          </a:p>
        </p:txBody>
      </p:sp>
      <p:sp>
        <p:nvSpPr>
          <p:cNvPr id="3" name="Объект 2"/>
          <p:cNvSpPr>
            <a:spLocks noGrp="1"/>
          </p:cNvSpPr>
          <p:nvPr>
            <p:ph idx="1"/>
          </p:nvPr>
        </p:nvSpPr>
        <p:spPr/>
        <p:txBody>
          <a:bodyPr>
            <a:normAutofit/>
          </a:bodyPr>
          <a:lstStyle/>
          <a:p>
            <a:pPr marL="0" indent="0">
              <a:buNone/>
            </a:pPr>
            <a:r>
              <a:rPr lang="uk-UA" sz="2800" dirty="0" smtClean="0"/>
              <a:t>13) </a:t>
            </a:r>
            <a:r>
              <a:rPr lang="en-US" sz="2800" dirty="0" smtClean="0"/>
              <a:t>Clear incorporation of hidden campaigning as one of the type of violations in the article 212-9 of CAO “Violations of campaigning procedure”.</a:t>
            </a:r>
            <a:endParaRPr lang="uk-UA" sz="2800" dirty="0" smtClean="0"/>
          </a:p>
          <a:p>
            <a:pPr marL="0" indent="0" algn="ctr">
              <a:buNone/>
            </a:pPr>
            <a:endParaRPr lang="uk-UA" sz="2800" dirty="0"/>
          </a:p>
          <a:p>
            <a:pPr marL="0" indent="0" algn="ctr">
              <a:buNone/>
            </a:pPr>
            <a:r>
              <a:rPr lang="en-US" sz="2800" dirty="0" smtClean="0"/>
              <a:t>Thank you for your attention</a:t>
            </a:r>
            <a:r>
              <a:rPr lang="uk-UA" sz="2800" dirty="0" smtClean="0">
                <a:sym typeface="Wingdings" panose="05000000000000000000" pitchFamily="2" charset="2"/>
              </a:rPr>
              <a:t></a:t>
            </a:r>
            <a:endParaRPr lang="uk-UA" sz="2800" dirty="0"/>
          </a:p>
        </p:txBody>
      </p:sp>
    </p:spTree>
    <p:extLst>
      <p:ext uri="{BB962C8B-B14F-4D97-AF65-F5344CB8AC3E}">
        <p14:creationId xmlns:p14="http://schemas.microsoft.com/office/powerpoint/2010/main" val="307195612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Натуральные материалы">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209</TotalTime>
  <Words>661</Words>
  <Application>Microsoft Office PowerPoint</Application>
  <PresentationFormat>Custom</PresentationFormat>
  <Paragraphs>25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Натуральные материалы</vt:lpstr>
      <vt:lpstr>Proposals of NGO “Institute of mass information” on limitation of election campaigning and prevention of hidden advertising</vt:lpstr>
      <vt:lpstr>Review in the Parliament</vt:lpstr>
      <vt:lpstr>Main points of the draft law (electoral regulations, 1)</vt:lpstr>
      <vt:lpstr>Main points of the draft law (electoral regulations, 2)</vt:lpstr>
      <vt:lpstr>Main points of the draft law (electoral regulations, 3)</vt:lpstr>
      <vt:lpstr>Main points of the draft law (electoral regulations, 4)</vt:lpstr>
      <vt:lpstr>General legislation on advertising (1)</vt:lpstr>
      <vt:lpstr>General legislation on advertising (2)</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Пропозиції ГО ІМІ щодо обмеження  передвиборчої агітації  й недопущення прихованої реклами</dc:title>
  <dc:creator>Roman</dc:creator>
  <cp:lastModifiedBy>OSTAPA Iryna</cp:lastModifiedBy>
  <cp:revision>28</cp:revision>
  <dcterms:created xsi:type="dcterms:W3CDTF">2016-03-31T12:12:39Z</dcterms:created>
  <dcterms:modified xsi:type="dcterms:W3CDTF">2016-04-04T09:07:28Z</dcterms:modified>
</cp:coreProperties>
</file>