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8B8933-926F-4695-ABD8-3C954F7E45FE}" type="datetimeFigureOut">
              <a:rPr lang="en-GB" smtClean="0"/>
              <a:t>04/12/2015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FB8659-DC68-4657-AF86-00F547A8001D}" type="slidenum">
              <a:rPr lang="en-GB" smtClean="0"/>
              <a:t>‹#›</a:t>
            </a:fld>
            <a:endParaRPr lang="en-GB"/>
          </a:p>
        </p:txBody>
      </p:sp>
    </p:spTree>
    <p:extLst>
      <p:ext uri="{BB962C8B-B14F-4D97-AF65-F5344CB8AC3E}">
        <p14:creationId xmlns:p14="http://schemas.microsoft.com/office/powerpoint/2010/main" val="1044648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85E01A-E45E-4C18-921E-0EEEBCA14964}" type="datetimeFigureOut">
              <a:rPr lang="en-GB" smtClean="0"/>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4173455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85E01A-E45E-4C18-921E-0EEEBCA14964}" type="datetimeFigureOut">
              <a:rPr lang="en-GB" smtClean="0"/>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733905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85E01A-E45E-4C18-921E-0EEEBCA14964}" type="datetimeFigureOut">
              <a:rPr lang="en-GB" smtClean="0"/>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681465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85E01A-E45E-4C18-921E-0EEEBCA14964}" type="datetimeFigureOut">
              <a:rPr lang="en-GB" smtClean="0"/>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176638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85E01A-E45E-4C18-921E-0EEEBCA14964}" type="datetimeFigureOut">
              <a:rPr lang="en-GB" smtClean="0"/>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1952620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85E01A-E45E-4C18-921E-0EEEBCA14964}" type="datetimeFigureOut">
              <a:rPr lang="en-GB" smtClean="0"/>
              <a:t>04/12/2015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189581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85E01A-E45E-4C18-921E-0EEEBCA14964}" type="datetimeFigureOut">
              <a:rPr lang="en-GB" smtClean="0"/>
              <a:t>04/12/2015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2355805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85E01A-E45E-4C18-921E-0EEEBCA14964}" type="datetimeFigureOut">
              <a:rPr lang="en-GB" smtClean="0"/>
              <a:t>04/12/2015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189264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85E01A-E45E-4C18-921E-0EEEBCA14964}" type="datetimeFigureOut">
              <a:rPr lang="en-GB" smtClean="0"/>
              <a:t>04/12/2015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94430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85E01A-E45E-4C18-921E-0EEEBCA14964}" type="datetimeFigureOut">
              <a:rPr lang="en-GB" smtClean="0"/>
              <a:t>04/12/2015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4019658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85E01A-E45E-4C18-921E-0EEEBCA14964}" type="datetimeFigureOut">
              <a:rPr lang="en-GB" smtClean="0"/>
              <a:t>04/12/2015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6926AE-A3A6-43EB-9E04-45E697CB1813}" type="slidenum">
              <a:rPr lang="en-GB" smtClean="0"/>
              <a:t>‹#›</a:t>
            </a:fld>
            <a:endParaRPr lang="en-GB"/>
          </a:p>
        </p:txBody>
      </p:sp>
    </p:spTree>
    <p:extLst>
      <p:ext uri="{BB962C8B-B14F-4D97-AF65-F5344CB8AC3E}">
        <p14:creationId xmlns:p14="http://schemas.microsoft.com/office/powerpoint/2010/main" val="77225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85E01A-E45E-4C18-921E-0EEEBCA14964}" type="datetimeFigureOut">
              <a:rPr lang="en-GB" smtClean="0"/>
              <a:t>04/12/2015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926AE-A3A6-43EB-9E04-45E697CB1813}" type="slidenum">
              <a:rPr lang="en-GB" smtClean="0"/>
              <a:t>‹#›</a:t>
            </a:fld>
            <a:endParaRPr lang="en-GB"/>
          </a:p>
        </p:txBody>
      </p:sp>
    </p:spTree>
    <p:extLst>
      <p:ext uri="{BB962C8B-B14F-4D97-AF65-F5344CB8AC3E}">
        <p14:creationId xmlns:p14="http://schemas.microsoft.com/office/powerpoint/2010/main" val="313344753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ohchr.org/Documents/Issues/NHRA/Latvia.doc" TargetMode="External"/><Relationship Id="rId13" Type="http://schemas.openxmlformats.org/officeDocument/2006/relationships/hyperlink" Target="http://www.ohchr.org/Documents/Issues/NHRA/Norway.doc" TargetMode="External"/><Relationship Id="rId18" Type="http://schemas.openxmlformats.org/officeDocument/2006/relationships/hyperlink" Target="http://www.coe.int/t/commissioner/source/NAP/Turkey-National-Action-Plan-on-Human-Rights.pdf" TargetMode="External"/><Relationship Id="rId3" Type="http://schemas.openxmlformats.org/officeDocument/2006/relationships/hyperlink" Target="http://www.ohchr.org/Documents/Issues/NHRA/NPAAzerbaijan.pdf" TargetMode="External"/><Relationship Id="rId7" Type="http://schemas.openxmlformats.org/officeDocument/2006/relationships/hyperlink" Target="http://www.coe.int/t/commissioner/source/NAP/Greece-National-Action-Plan-on-Human-Rights.pdf" TargetMode="External"/><Relationship Id="rId12" Type="http://schemas.openxmlformats.org/officeDocument/2006/relationships/hyperlink" Target="http://www.coe.int/t/commissioner/source/NAP/The-Netherlands-National-Action-Plan-on-Human-Rights.pdf" TargetMode="External"/><Relationship Id="rId17" Type="http://schemas.openxmlformats.org/officeDocument/2006/relationships/hyperlink" Target="http://www.ohchr.org/Documents/Issues/NHRA/Swedish2.pdf" TargetMode="External"/><Relationship Id="rId2" Type="http://schemas.openxmlformats.org/officeDocument/2006/relationships/hyperlink" Target="http://www.coe.int/t/commissioner/source/NAP/Armenia-National-Action-Plan-on-Human-Rights.pdf" TargetMode="External"/><Relationship Id="rId16" Type="http://schemas.openxmlformats.org/officeDocument/2006/relationships/hyperlink" Target="http://www.ohchr.org/Documents/Issues/NHRA/swedish.pdf" TargetMode="External"/><Relationship Id="rId20" Type="http://schemas.openxmlformats.org/officeDocument/2006/relationships/hyperlink" Target="http://www.scottishhumanrights.com/application/resources/documents/SNAP/SNAPpdfWeb.pdf" TargetMode="External"/><Relationship Id="rId1" Type="http://schemas.openxmlformats.org/officeDocument/2006/relationships/slideLayout" Target="../slideLayouts/slideLayout7.xml"/><Relationship Id="rId6" Type="http://schemas.openxmlformats.org/officeDocument/2006/relationships/hyperlink" Target="http://www.coe.int/t/commissioner/source/NAP/Georgia-National-Action-Plan-on-Human-Rights.pdf" TargetMode="External"/><Relationship Id="rId11" Type="http://schemas.openxmlformats.org/officeDocument/2006/relationships/hyperlink" Target="http://lex.justice.md/index.php?action=view&amp;view=doc&amp;lang=1&amp;id=346972" TargetMode="External"/><Relationship Id="rId5" Type="http://schemas.openxmlformats.org/officeDocument/2006/relationships/hyperlink" Target="http://www.ohchr.org/Documents/Issues/NHRA/NAPFinland2012_2013.pdf" TargetMode="External"/><Relationship Id="rId15" Type="http://schemas.openxmlformats.org/officeDocument/2006/relationships/hyperlink" Target="http://www.ohchr.org/Documents/Issues/NHRA/Spain_NHRAP.pdf" TargetMode="External"/><Relationship Id="rId10" Type="http://schemas.openxmlformats.org/officeDocument/2006/relationships/hyperlink" Target="http://www.ohchr.org/Documents/Issues/NHRA/moldova.pdf" TargetMode="External"/><Relationship Id="rId19" Type="http://schemas.openxmlformats.org/officeDocument/2006/relationships/hyperlink" Target="http://www.coe.int/t/commissioner/source/NAP/Ukraine-National-Action-Plan-on-Human-Rights.pdf" TargetMode="External"/><Relationship Id="rId4" Type="http://schemas.openxmlformats.org/officeDocument/2006/relationships/hyperlink" Target="http://www.uljppnm.vlada.hr/images/ljudska%20prava_za%20tiskaru.pdf" TargetMode="External"/><Relationship Id="rId9" Type="http://schemas.openxmlformats.org/officeDocument/2006/relationships/hyperlink" Target="http://www.ohchr.org/Documents/Issues/NHRA/Lithuania.doc" TargetMode="External"/><Relationship Id="rId14" Type="http://schemas.openxmlformats.org/officeDocument/2006/relationships/hyperlink" Target="http://www.coe.int/t/commissioner/source/NAP/Slovakia-National-Action-Plan-on-Human-Right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Autofit/>
          </a:bodyPr>
          <a:lstStyle/>
          <a:p>
            <a:r>
              <a:rPr lang="en-GB" sz="3600" b="1" i="1" dirty="0"/>
              <a:t>National Human Rights Action Plans and systematic human rights work</a:t>
            </a:r>
            <a:r>
              <a:rPr lang="en-GB" sz="3600" dirty="0"/>
              <a:t/>
            </a:r>
            <a:br>
              <a:rPr lang="en-GB" sz="3600" dirty="0"/>
            </a:br>
            <a:endParaRPr lang="en-GB" sz="3600" dirty="0"/>
          </a:p>
        </p:txBody>
      </p:sp>
      <p:sp>
        <p:nvSpPr>
          <p:cNvPr id="3" name="Subtitle 2"/>
          <p:cNvSpPr>
            <a:spLocks noGrp="1"/>
          </p:cNvSpPr>
          <p:nvPr>
            <p:ph type="subTitle" idx="1"/>
          </p:nvPr>
        </p:nvSpPr>
        <p:spPr>
          <a:xfrm>
            <a:off x="1369368" y="4174232"/>
            <a:ext cx="6400800" cy="1752600"/>
          </a:xfrm>
        </p:spPr>
        <p:txBody>
          <a:bodyPr>
            <a:normAutofit/>
          </a:bodyPr>
          <a:lstStyle/>
          <a:p>
            <a:r>
              <a:rPr lang="en-GB" dirty="0">
                <a:solidFill>
                  <a:schemeClr val="tx1"/>
                </a:solidFill>
              </a:rPr>
              <a:t>Lauri </a:t>
            </a:r>
            <a:r>
              <a:rPr lang="en-GB" dirty="0" err="1">
                <a:solidFill>
                  <a:schemeClr val="tx1"/>
                </a:solidFill>
              </a:rPr>
              <a:t>Sivonen</a:t>
            </a:r>
            <a:endParaRPr lang="en-GB" dirty="0">
              <a:solidFill>
                <a:schemeClr val="tx1"/>
              </a:solidFill>
            </a:endParaRPr>
          </a:p>
          <a:p>
            <a:r>
              <a:rPr lang="en-GB" dirty="0" smtClean="0">
                <a:solidFill>
                  <a:schemeClr val="tx1"/>
                </a:solidFill>
              </a:rPr>
              <a:t>Office </a:t>
            </a:r>
            <a:r>
              <a:rPr lang="en-GB" dirty="0">
                <a:solidFill>
                  <a:schemeClr val="tx1"/>
                </a:solidFill>
              </a:rPr>
              <a:t>of the Council of Europe Commissioner for Human Rights</a:t>
            </a:r>
          </a:p>
          <a:p>
            <a:endParaRPr lang="en-GB" dirty="0"/>
          </a:p>
        </p:txBody>
      </p:sp>
      <p:pic>
        <p:nvPicPr>
          <p:cNvPr id="1034" name="Picture 10" descr="Z:\Logo CommDH\Logo\Validated logo 2014-06 (DC)\COE logo &amp; CFHR\COE logo &amp; CFH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18899"/>
            <a:ext cx="4320480" cy="1137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8612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1208186954"/>
              </p:ext>
            </p:extLst>
          </p:nvPr>
        </p:nvGraphicFramePr>
        <p:xfrm>
          <a:off x="467544" y="980728"/>
          <a:ext cx="8069456" cy="4602850"/>
        </p:xfrm>
        <a:graphic>
          <a:graphicData uri="http://schemas.openxmlformats.org/drawingml/2006/table">
            <a:tbl>
              <a:tblPr firstRow="1" firstCol="1" bandRow="1">
                <a:tableStyleId>{5C22544A-7EE6-4342-B048-85BDC9FD1C3A}</a:tableStyleId>
              </a:tblPr>
              <a:tblGrid>
                <a:gridCol w="2071370"/>
                <a:gridCol w="1999362"/>
                <a:gridCol w="1999362"/>
                <a:gridCol w="1999362"/>
              </a:tblGrid>
              <a:tr h="373955">
                <a:tc>
                  <a:txBody>
                    <a:bodyPr/>
                    <a:lstStyle/>
                    <a:p>
                      <a:pPr>
                        <a:spcAft>
                          <a:spcPts val="0"/>
                        </a:spcAft>
                      </a:pPr>
                      <a:r>
                        <a:rPr lang="en-GB" sz="1200" dirty="0">
                          <a:effectLst/>
                        </a:rPr>
                        <a:t>Countries</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a:effectLst/>
                        </a:rPr>
                        <a:t>Previous NAPs</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Current NAP</a:t>
                      </a:r>
                      <a:endParaRPr lang="en-GB" sz="1000">
                        <a:effectLst/>
                        <a:latin typeface="Calibri"/>
                        <a:ea typeface="Calibri"/>
                        <a:cs typeface="Times New Roman"/>
                      </a:endParaRPr>
                    </a:p>
                  </a:txBody>
                  <a:tcPr marL="9256" marR="9256" marT="9256" marB="9256" anchor="ctr"/>
                </a:tc>
                <a:tc>
                  <a:txBody>
                    <a:bodyPr/>
                    <a:lstStyle/>
                    <a:p>
                      <a:pPr algn="ctr">
                        <a:spcAft>
                          <a:spcPts val="0"/>
                        </a:spcAft>
                      </a:pPr>
                      <a:r>
                        <a:rPr lang="en-GB" sz="1200">
                          <a:effectLst/>
                        </a:rPr>
                        <a:t>New NAP under</a:t>
                      </a:r>
                      <a:br>
                        <a:rPr lang="en-GB" sz="1200">
                          <a:effectLst/>
                        </a:rPr>
                      </a:br>
                      <a:r>
                        <a:rPr lang="en-GB" sz="1200">
                          <a:effectLst/>
                        </a:rPr>
                        <a:t>preparation / consideration</a:t>
                      </a:r>
                      <a:endParaRPr lang="en-GB" sz="1000">
                        <a:effectLst/>
                        <a:latin typeface="Calibri"/>
                        <a:ea typeface="Calibri"/>
                        <a:cs typeface="Times New Roman"/>
                      </a:endParaRPr>
                    </a:p>
                  </a:txBody>
                  <a:tcPr marL="9256" marR="9256" marT="9256" marB="9256" anchor="ctr"/>
                </a:tc>
              </a:tr>
              <a:tr h="203639">
                <a:tc>
                  <a:txBody>
                    <a:bodyPr/>
                    <a:lstStyle/>
                    <a:p>
                      <a:pPr>
                        <a:spcAft>
                          <a:spcPts val="0"/>
                        </a:spcAft>
                      </a:pPr>
                      <a:r>
                        <a:rPr lang="en-GB" sz="1200">
                          <a:effectLst/>
                        </a:rPr>
                        <a:t>Armenia</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2"/>
                        </a:rPr>
                        <a:t>2014-2016</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Austria</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lgn="ctr">
                        <a:spcAft>
                          <a:spcPts val="0"/>
                        </a:spcAft>
                      </a:pPr>
                      <a:r>
                        <a:rPr lang="en-GB" sz="1200" dirty="0">
                          <a:effectLst/>
                        </a:rPr>
                        <a:t>♦</a:t>
                      </a:r>
                      <a:endParaRPr lang="en-GB" sz="1000" dirty="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Azerbaijan</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2006</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3"/>
                        </a:rPr>
                        <a:t>2012-2015</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dirty="0">
                          <a:effectLst/>
                        </a:rPr>
                        <a:t>Croatia</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a:effectLst/>
                        </a:rPr>
                        <a:t>2008-2011</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4"/>
                        </a:rPr>
                        <a:t>2013-2016</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dirty="0" smtClean="0">
                          <a:effectLst/>
                          <a:latin typeface="Calibri"/>
                          <a:ea typeface="Calibri"/>
                          <a:cs typeface="Times New Roman"/>
                        </a:rPr>
                        <a:t>Belgium</a:t>
                      </a:r>
                      <a:endParaRPr lang="en-GB" sz="1200" dirty="0">
                        <a:effectLst/>
                        <a:latin typeface="Calibri"/>
                        <a:ea typeface="Calibri"/>
                        <a:cs typeface="Times New Roman"/>
                      </a:endParaRPr>
                    </a:p>
                  </a:txBody>
                  <a:tcPr marL="9256" marR="9256" marT="9256" marB="9256" anchor="ctr"/>
                </a:tc>
                <a:tc>
                  <a:txBody>
                    <a:bodyPr/>
                    <a:lstStyle/>
                    <a:p>
                      <a:pPr>
                        <a:spcAft>
                          <a:spcPts val="0"/>
                        </a:spcAft>
                      </a:pPr>
                      <a:endParaRPr lang="en-GB" sz="1000">
                        <a:effectLst/>
                        <a:latin typeface="Calibri"/>
                        <a:ea typeface="Calibri"/>
                        <a:cs typeface="Times New Roman"/>
                      </a:endParaRPr>
                    </a:p>
                  </a:txBody>
                  <a:tcPr marL="9256" marR="9256" marT="9256" marB="9256" anchor="ctr"/>
                </a:tc>
                <a:tc>
                  <a:txBody>
                    <a:bodyPr/>
                    <a:lstStyle/>
                    <a:p>
                      <a:pPr>
                        <a:spcAft>
                          <a:spcPts val="0"/>
                        </a:spcAft>
                      </a:pPr>
                      <a:endParaRPr lang="en-GB" sz="1000">
                        <a:effectLst/>
                        <a:latin typeface="Calibri"/>
                        <a:ea typeface="Calibri"/>
                        <a:cs typeface="Times New Roman"/>
                      </a:endParaRPr>
                    </a:p>
                  </a:txBody>
                  <a:tcPr marL="9256" marR="9256" marT="9256" marB="925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rPr>
                        <a:t>♦</a:t>
                      </a:r>
                    </a:p>
                  </a:txBody>
                  <a:tcPr marL="9256" marR="9256" marT="9256" marB="9256" anchor="ctr"/>
                </a:tc>
              </a:tr>
              <a:tr h="196234">
                <a:tc>
                  <a:txBody>
                    <a:bodyPr/>
                    <a:lstStyle/>
                    <a:p>
                      <a:pPr>
                        <a:spcAft>
                          <a:spcPts val="0"/>
                        </a:spcAft>
                      </a:pPr>
                      <a:r>
                        <a:rPr lang="en-GB" sz="1200" dirty="0" smtClean="0">
                          <a:effectLst/>
                          <a:latin typeface="Calibri"/>
                          <a:ea typeface="Calibri"/>
                          <a:cs typeface="Times New Roman"/>
                        </a:rPr>
                        <a:t>Finland</a:t>
                      </a:r>
                      <a:endParaRPr lang="en-GB" sz="1200" dirty="0">
                        <a:effectLst/>
                        <a:latin typeface="Calibri"/>
                        <a:ea typeface="Calibri"/>
                        <a:cs typeface="Times New Roman"/>
                      </a:endParaRPr>
                    </a:p>
                  </a:txBody>
                  <a:tcPr marL="9256" marR="9256" marT="9256" marB="9256"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u="sng" dirty="0" smtClean="0">
                          <a:effectLst/>
                          <a:hlinkClick r:id="rId5"/>
                        </a:rPr>
                        <a:t>2012-2013</a:t>
                      </a:r>
                      <a:endParaRPr lang="en-GB" sz="1200" dirty="0" smtClean="0">
                        <a:effectLst/>
                        <a:latin typeface="+mn-lt"/>
                        <a:ea typeface="Calibri"/>
                        <a:cs typeface="Times New Roman"/>
                      </a:endParaRPr>
                    </a:p>
                  </a:txBody>
                  <a:tcPr marL="9256" marR="9256" marT="9256" marB="9256" anchor="ctr"/>
                </a:tc>
                <a:tc>
                  <a:txBody>
                    <a:bodyPr/>
                    <a:lstStyle/>
                    <a:p>
                      <a:pPr>
                        <a:spcAft>
                          <a:spcPts val="0"/>
                        </a:spcAft>
                      </a:pPr>
                      <a:endParaRPr lang="en-GB" sz="1000" dirty="0">
                        <a:effectLst/>
                        <a:latin typeface="Calibri"/>
                        <a:ea typeface="Calibri"/>
                        <a:cs typeface="Times New Roman"/>
                      </a:endParaRPr>
                    </a:p>
                  </a:txBody>
                  <a:tcPr marL="9256" marR="9256" marT="9256" marB="925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rPr>
                        <a:t>♦</a:t>
                      </a:r>
                      <a:endParaRPr lang="en-GB" sz="1200" dirty="0" smtClean="0">
                        <a:effectLst/>
                        <a:latin typeface="+mn-lt"/>
                        <a:ea typeface="Calibri"/>
                        <a:cs typeface="Times New Roman"/>
                      </a:endParaRPr>
                    </a:p>
                  </a:txBody>
                  <a:tcPr marL="9256" marR="9256" marT="9256" marB="9256" anchor="ctr"/>
                </a:tc>
              </a:tr>
              <a:tr h="196234">
                <a:tc>
                  <a:txBody>
                    <a:bodyPr/>
                    <a:lstStyle/>
                    <a:p>
                      <a:pPr>
                        <a:spcAft>
                          <a:spcPts val="0"/>
                        </a:spcAft>
                      </a:pPr>
                      <a:r>
                        <a:rPr lang="en-GB" sz="1200" dirty="0">
                          <a:effectLst/>
                        </a:rPr>
                        <a:t>Georgia</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6"/>
                        </a:rPr>
                        <a:t>2014-2016</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207003">
                <a:tc>
                  <a:txBody>
                    <a:bodyPr/>
                    <a:lstStyle/>
                    <a:p>
                      <a:pPr>
                        <a:spcAft>
                          <a:spcPts val="0"/>
                        </a:spcAft>
                      </a:pPr>
                      <a:r>
                        <a:rPr lang="en-GB" sz="1200" dirty="0">
                          <a:effectLst/>
                        </a:rPr>
                        <a:t>Greece</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dirty="0">
                          <a:effectLst/>
                        </a:rPr>
                        <a:t> </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u="sng" dirty="0">
                          <a:effectLst/>
                          <a:hlinkClick r:id="rId7"/>
                        </a:rPr>
                        <a:t>2014-2016</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Latvia</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8"/>
                        </a:rPr>
                        <a:t>1995</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dirty="0">
                          <a:effectLst/>
                        </a:rPr>
                        <a:t> </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Lithuania</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9"/>
                        </a:rPr>
                        <a:t>2002</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dirty="0">
                          <a:effectLst/>
                        </a:rPr>
                        <a:t> </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Republic of Moldova</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10"/>
                        </a:rPr>
                        <a:t>2004-2008</a:t>
                      </a:r>
                      <a:r>
                        <a:rPr lang="en-GB" sz="1200">
                          <a:effectLst/>
                        </a:rPr>
                        <a:t>, </a:t>
                      </a:r>
                      <a:r>
                        <a:rPr lang="en-GB" sz="1200" u="sng">
                          <a:effectLst/>
                          <a:hlinkClick r:id="rId11"/>
                        </a:rPr>
                        <a:t>2011-2014</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Netherlands</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12"/>
                        </a:rPr>
                        <a:t>2013-</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Norway</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13"/>
                        </a:rPr>
                        <a:t>2000-2005</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Slovakia</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14"/>
                        </a:rPr>
                        <a:t>2014-2020</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Spain</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dirty="0">
                          <a:effectLst/>
                          <a:hlinkClick r:id="rId15"/>
                        </a:rPr>
                        <a:t>2008-2012</a:t>
                      </a:r>
                      <a:r>
                        <a:rPr lang="en-GB" sz="1200" dirty="0">
                          <a:effectLst/>
                        </a:rPr>
                        <a:t> </a:t>
                      </a:r>
                      <a:endParaRPr lang="en-GB" sz="1000" dirty="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lgn="ctr">
                        <a:spcAft>
                          <a:spcPts val="0"/>
                        </a:spcAft>
                      </a:pPr>
                      <a:r>
                        <a:rPr lang="en-GB" sz="1200">
                          <a:effectLst/>
                        </a:rPr>
                        <a:t>♦</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Sweden</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16"/>
                        </a:rPr>
                        <a:t>2002-2004</a:t>
                      </a:r>
                      <a:r>
                        <a:rPr lang="en-GB" sz="1200">
                          <a:effectLst/>
                        </a:rPr>
                        <a:t>, </a:t>
                      </a:r>
                      <a:r>
                        <a:rPr lang="en-GB" sz="1200" u="sng">
                          <a:effectLst/>
                          <a:hlinkClick r:id="rId17"/>
                        </a:rPr>
                        <a:t>2006-2009</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lgn="ctr">
                        <a:spcAft>
                          <a:spcPts val="0"/>
                        </a:spcAft>
                      </a:pPr>
                      <a:r>
                        <a:rPr lang="en-GB" sz="1200">
                          <a:effectLst/>
                        </a:rPr>
                        <a:t>♦</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Turkey</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18"/>
                        </a:rPr>
                        <a:t>2014</a:t>
                      </a:r>
                      <a:r>
                        <a:rPr lang="en-GB" sz="1200">
                          <a:effectLst/>
                        </a:rPr>
                        <a:t>-</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Ukraine</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19"/>
                        </a:rPr>
                        <a:t>2015-2020</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373955">
                <a:tc>
                  <a:txBody>
                    <a:bodyPr/>
                    <a:lstStyle/>
                    <a:p>
                      <a:pPr>
                        <a:spcAft>
                          <a:spcPts val="0"/>
                        </a:spcAft>
                      </a:pPr>
                      <a:r>
                        <a:rPr lang="en-GB" sz="1200">
                          <a:effectLst/>
                        </a:rPr>
                        <a:t>United Kingdom:</a:t>
                      </a:r>
                      <a:br>
                        <a:rPr lang="en-GB" sz="1200">
                          <a:effectLst/>
                        </a:rPr>
                      </a:br>
                      <a:r>
                        <a:rPr lang="en-GB" sz="1200">
                          <a:effectLst/>
                        </a:rPr>
                        <a:t>Scotland</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u="sng">
                          <a:effectLst/>
                          <a:hlinkClick r:id="rId20"/>
                        </a:rPr>
                        <a:t>2013-2017</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r>
              <a:tr h="196234">
                <a:tc>
                  <a:txBody>
                    <a:bodyPr/>
                    <a:lstStyle/>
                    <a:p>
                      <a:pPr>
                        <a:spcAft>
                          <a:spcPts val="0"/>
                        </a:spcAft>
                      </a:pPr>
                      <a:r>
                        <a:rPr lang="en-GB" sz="1200">
                          <a:effectLst/>
                        </a:rPr>
                        <a:t>Kosovo*</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2009-2011</a:t>
                      </a:r>
                      <a:endParaRPr lang="en-GB" sz="1000">
                        <a:effectLst/>
                        <a:latin typeface="Calibri"/>
                        <a:ea typeface="Calibri"/>
                        <a:cs typeface="Times New Roman"/>
                      </a:endParaRPr>
                    </a:p>
                  </a:txBody>
                  <a:tcPr marL="9256" marR="9256" marT="9256" marB="9256" anchor="ctr"/>
                </a:tc>
                <a:tc>
                  <a:txBody>
                    <a:bodyPr/>
                    <a:lstStyle/>
                    <a:p>
                      <a:pPr>
                        <a:spcAft>
                          <a:spcPts val="0"/>
                        </a:spcAft>
                      </a:pPr>
                      <a:r>
                        <a:rPr lang="en-GB" sz="1200">
                          <a:effectLst/>
                        </a:rPr>
                        <a:t> </a:t>
                      </a:r>
                      <a:endParaRPr lang="en-GB" sz="1000">
                        <a:effectLst/>
                        <a:latin typeface="Calibri"/>
                        <a:ea typeface="Calibri"/>
                        <a:cs typeface="Times New Roman"/>
                      </a:endParaRPr>
                    </a:p>
                  </a:txBody>
                  <a:tcPr marL="9256" marR="9256" marT="9256" marB="9256" anchor="ctr"/>
                </a:tc>
                <a:tc>
                  <a:txBody>
                    <a:bodyPr/>
                    <a:lstStyle/>
                    <a:p>
                      <a:pPr algn="ctr">
                        <a:spcAft>
                          <a:spcPts val="0"/>
                        </a:spcAft>
                      </a:pPr>
                      <a:r>
                        <a:rPr lang="en-GB" sz="1200" dirty="0">
                          <a:effectLst/>
                        </a:rPr>
                        <a:t>♦</a:t>
                      </a:r>
                      <a:endParaRPr lang="en-GB" sz="1000" dirty="0">
                        <a:effectLst/>
                        <a:latin typeface="Calibri"/>
                        <a:ea typeface="Calibri"/>
                        <a:cs typeface="Times New Roman"/>
                      </a:endParaRPr>
                    </a:p>
                  </a:txBody>
                  <a:tcPr marL="9256" marR="9256" marT="9256" marB="9256" anchor="ctr"/>
                </a:tc>
              </a:tr>
            </a:tbl>
          </a:graphicData>
        </a:graphic>
      </p:graphicFrame>
      <p:sp>
        <p:nvSpPr>
          <p:cNvPr id="11" name="TextBox 10"/>
          <p:cNvSpPr txBox="1"/>
          <p:nvPr/>
        </p:nvSpPr>
        <p:spPr>
          <a:xfrm>
            <a:off x="539552" y="476672"/>
            <a:ext cx="7632848" cy="369332"/>
          </a:xfrm>
          <a:prstGeom prst="rect">
            <a:avLst/>
          </a:prstGeom>
          <a:noFill/>
        </p:spPr>
        <p:txBody>
          <a:bodyPr wrap="square" rtlCol="0">
            <a:spAutoFit/>
          </a:bodyPr>
          <a:lstStyle/>
          <a:p>
            <a:r>
              <a:rPr lang="en-GB" b="1" dirty="0"/>
              <a:t>NATIONAL ACTION PLANS FOR HUMAN RIGHTS IN </a:t>
            </a:r>
            <a:r>
              <a:rPr lang="en-GB" b="1" dirty="0" smtClean="0"/>
              <a:t>EUROPE</a:t>
            </a:r>
            <a:endParaRPr lang="en-GB" dirty="0"/>
          </a:p>
        </p:txBody>
      </p:sp>
      <p:sp>
        <p:nvSpPr>
          <p:cNvPr id="12" name="TextBox 11"/>
          <p:cNvSpPr txBox="1"/>
          <p:nvPr/>
        </p:nvSpPr>
        <p:spPr>
          <a:xfrm>
            <a:off x="539552" y="5877272"/>
            <a:ext cx="7992888" cy="461665"/>
          </a:xfrm>
          <a:prstGeom prst="rect">
            <a:avLst/>
          </a:prstGeom>
          <a:noFill/>
        </p:spPr>
        <p:txBody>
          <a:bodyPr wrap="square" rtlCol="0">
            <a:spAutoFit/>
          </a:bodyPr>
          <a:lstStyle/>
          <a:p>
            <a:r>
              <a:rPr lang="en-GB" sz="1200" dirty="0"/>
              <a:t>* All reference to Kosovo, whether to the territory, institutions or population, in this text shall be understood in full compliance with United Nations Security Council Resolution 1244 and without prejudice to the status of Kosovo.</a:t>
            </a:r>
          </a:p>
        </p:txBody>
      </p:sp>
    </p:spTree>
    <p:extLst>
      <p:ext uri="{BB962C8B-B14F-4D97-AF65-F5344CB8AC3E}">
        <p14:creationId xmlns:p14="http://schemas.microsoft.com/office/powerpoint/2010/main" val="916601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116</TotalTime>
  <Words>133</Words>
  <Application>Microsoft Office PowerPoint</Application>
  <PresentationFormat>On-screen Show (4:3)</PresentationFormat>
  <Paragraphs>86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National Human Rights Action Plans and systematic human rights work </vt:lpstr>
      <vt:lpstr>PowerPoint Presentation</vt:lpstr>
    </vt:vector>
  </TitlesOfParts>
  <Company>Council of Europe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Human Rights Action Plans and systematic human rights work</dc:title>
  <dc:creator>SIVONEN Lauri</dc:creator>
  <cp:lastModifiedBy>SIVONEN Lauri</cp:lastModifiedBy>
  <cp:revision>8</cp:revision>
  <dcterms:created xsi:type="dcterms:W3CDTF">2015-12-03T14:16:00Z</dcterms:created>
  <dcterms:modified xsi:type="dcterms:W3CDTF">2015-12-04T10:13:06Z</dcterms:modified>
</cp:coreProperties>
</file>