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</p:sldMasterIdLst>
  <p:notesMasterIdLst>
    <p:notesMasterId r:id="rId10"/>
  </p:notes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ED8"/>
    <a:srgbClr val="FEFFD4"/>
    <a:srgbClr val="FFF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456B70-8C5D-47BE-810C-3A72146ECDF4}" type="datetime1">
              <a:rPr lang="nl-NL"/>
              <a:pPr>
                <a:defRPr/>
              </a:pPr>
              <a:t>09.12.15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96E8D3-0C90-4548-8E95-FF4F31FBEA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722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0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963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03204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69441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pic>
        <p:nvPicPr>
          <p:cNvPr id="1026" name="Picture 2" descr="C:\Users\Tamara Tien\Desktop\1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3049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58707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9167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0447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7405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13122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0265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975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auf Platzhalter ziehen oder durch Klicken auf Symbol hinzufügen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29838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dirty="0" err="1" smtClean="0"/>
              <a:t>Kliknite</a:t>
            </a:r>
            <a:r>
              <a:rPr lang="en-GB" altLang="fr-FR" dirty="0" smtClean="0"/>
              <a:t>, </a:t>
            </a:r>
            <a:r>
              <a:rPr lang="en-GB" altLang="fr-FR" dirty="0" err="1" smtClean="0"/>
              <a:t>če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želite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urediti</a:t>
            </a:r>
            <a:r>
              <a:rPr lang="en-GB" altLang="fr-FR" dirty="0" smtClean="0"/>
              <a:t> slog </a:t>
            </a:r>
            <a:r>
              <a:rPr lang="en-GB" altLang="fr-FR" dirty="0" err="1" smtClean="0"/>
              <a:t>naslova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matrice</a:t>
            </a:r>
            <a:endParaRPr lang="en-GB" alt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dirty="0" err="1" smtClean="0"/>
              <a:t>Kliknite</a:t>
            </a:r>
            <a:r>
              <a:rPr lang="en-GB" altLang="fr-FR" dirty="0" smtClean="0"/>
              <a:t>, </a:t>
            </a:r>
            <a:r>
              <a:rPr lang="en-GB" altLang="fr-FR" dirty="0" err="1" smtClean="0"/>
              <a:t>če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želite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urediti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sloge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besedila</a:t>
            </a:r>
            <a:r>
              <a:rPr lang="en-GB" altLang="fr-FR" dirty="0" smtClean="0"/>
              <a:t> </a:t>
            </a:r>
            <a:r>
              <a:rPr lang="en-GB" altLang="fr-FR" dirty="0" err="1" smtClean="0"/>
              <a:t>matrice</a:t>
            </a:r>
            <a:endParaRPr lang="en-GB" altLang="fr-FR" dirty="0" smtClean="0"/>
          </a:p>
          <a:p>
            <a:pPr lvl="1"/>
            <a:r>
              <a:rPr lang="en-GB" altLang="fr-FR" dirty="0" err="1" smtClean="0"/>
              <a:t>Druga</a:t>
            </a:r>
            <a:r>
              <a:rPr lang="en-GB" altLang="fr-FR" dirty="0" smtClean="0"/>
              <a:t> raven</a:t>
            </a:r>
          </a:p>
          <a:p>
            <a:pPr lvl="2"/>
            <a:r>
              <a:rPr lang="en-GB" altLang="fr-FR" dirty="0" err="1" smtClean="0"/>
              <a:t>Tretja</a:t>
            </a:r>
            <a:r>
              <a:rPr lang="en-GB" altLang="fr-FR" dirty="0" smtClean="0"/>
              <a:t> raven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FFF66314-1849-484A-97A6-6A3292E3B564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DINPro-Bold" pitchFamily="34" charset="0"/>
          <a:ea typeface="+mj-ea"/>
          <a:cs typeface="DINPro-Bold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DINPro" pitchFamily="34" charset="0"/>
          <a:ea typeface="+mn-ea"/>
          <a:cs typeface="DINPro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DINPro" pitchFamily="34" charset="0"/>
          <a:cs typeface="DINPro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DINPro" pitchFamily="34" charset="0"/>
          <a:cs typeface="DINPro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547664" y="2204864"/>
            <a:ext cx="61206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Klaus Heusslein</a:t>
            </a:r>
            <a:br>
              <a:rPr lang="en-GB" sz="2800" dirty="0" smtClean="0"/>
            </a:br>
            <a:r>
              <a:rPr lang="en-GB" dirty="0" smtClean="0"/>
              <a:t>EGLSF Co-President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Stereotypes and Discrimination in sports environments</a:t>
            </a:r>
            <a:br>
              <a:rPr lang="en-GB" dirty="0" smtClean="0"/>
            </a:br>
            <a:r>
              <a:rPr lang="en-GB" dirty="0" smtClean="0"/>
              <a:t>LGBT Stereotypes in Sport – ways to remove Stereotypes based on sexual orientation and/or gender identity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0362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043608" y="2204864"/>
            <a:ext cx="6624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term stereotype </a:t>
            </a:r>
            <a:r>
              <a:rPr lang="en-GB" b="1" dirty="0" smtClean="0"/>
              <a:t>comes from </a:t>
            </a:r>
            <a:r>
              <a:rPr lang="en-GB" b="1" dirty="0"/>
              <a:t>the Greek words </a:t>
            </a:r>
            <a:r>
              <a:rPr lang="en-GB" b="1" dirty="0" err="1"/>
              <a:t>στερεός</a:t>
            </a:r>
            <a:r>
              <a:rPr lang="en-GB" b="1" dirty="0"/>
              <a:t> (stereos), "firm, </a:t>
            </a:r>
            <a:r>
              <a:rPr lang="en-GB" b="1" dirty="0" smtClean="0"/>
              <a:t>solid” </a:t>
            </a:r>
            <a:r>
              <a:rPr lang="en-GB" b="1" dirty="0"/>
              <a:t>and </a:t>
            </a:r>
            <a:r>
              <a:rPr lang="en-GB" b="1" dirty="0" err="1"/>
              <a:t>τύ</a:t>
            </a:r>
            <a:r>
              <a:rPr lang="en-GB" b="1" dirty="0"/>
              <a:t>π</a:t>
            </a:r>
            <a:r>
              <a:rPr lang="en-GB" b="1" dirty="0" err="1"/>
              <a:t>ος</a:t>
            </a:r>
            <a:r>
              <a:rPr lang="en-GB" b="1" dirty="0"/>
              <a:t> (typos), "</a:t>
            </a:r>
            <a:r>
              <a:rPr lang="en-GB" b="1" dirty="0" smtClean="0"/>
              <a:t>impression”, with other words "</a:t>
            </a:r>
            <a:r>
              <a:rPr lang="en-GB" b="1" dirty="0"/>
              <a:t>solid impression".</a:t>
            </a:r>
          </a:p>
          <a:p>
            <a:pPr algn="l"/>
            <a:endParaRPr lang="en-GB" dirty="0"/>
          </a:p>
          <a:p>
            <a:pPr algn="l"/>
            <a:r>
              <a:rPr lang="en-GB" dirty="0"/>
              <a:t>Stereotypes, prejudice, and discrimination </a:t>
            </a:r>
            <a:r>
              <a:rPr lang="en-GB" dirty="0" smtClean="0"/>
              <a:t>can be seen as </a:t>
            </a:r>
            <a:r>
              <a:rPr lang="en-GB" dirty="0"/>
              <a:t>related but </a:t>
            </a:r>
            <a:r>
              <a:rPr lang="en-GB" dirty="0" smtClean="0"/>
              <a:t>they have different concepts</a:t>
            </a:r>
            <a:r>
              <a:rPr lang="en-GB" dirty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Stereotypes often occur </a:t>
            </a:r>
            <a:r>
              <a:rPr lang="en-GB" dirty="0"/>
              <a:t>without conscious awareness,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while prejudice and </a:t>
            </a:r>
            <a:r>
              <a:rPr lang="en-GB" dirty="0"/>
              <a:t>discrimination </a:t>
            </a:r>
            <a:r>
              <a:rPr lang="en-GB" dirty="0" smtClean="0"/>
              <a:t>are forms of behaviour.</a:t>
            </a:r>
            <a:endParaRPr lang="en-GB" dirty="0"/>
          </a:p>
        </p:txBody>
      </p:sp>
      <p:sp>
        <p:nvSpPr>
          <p:cNvPr id="3" name="Textfeld 2"/>
          <p:cNvSpPr txBox="1"/>
          <p:nvPr/>
        </p:nvSpPr>
        <p:spPr>
          <a:xfrm>
            <a:off x="4067944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/>
              <a:t>STEREOTYPES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989759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043608" y="2204864"/>
            <a:ext cx="6624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/>
              <a:t>Because stereotypes simplify and justify social reality, they have potentially powerful effects on how people perceive and treat </a:t>
            </a:r>
            <a:r>
              <a:rPr lang="en-GB" b="1" dirty="0" smtClean="0"/>
              <a:t>each other.</a:t>
            </a:r>
          </a:p>
          <a:p>
            <a:pPr algn="l"/>
            <a:endParaRPr lang="en-GB" b="1" dirty="0" smtClean="0"/>
          </a:p>
          <a:p>
            <a:pPr algn="l"/>
            <a:r>
              <a:rPr lang="en-GB" b="1" dirty="0" smtClean="0"/>
              <a:t>As </a:t>
            </a:r>
            <a:r>
              <a:rPr lang="en-GB" b="1" dirty="0"/>
              <a:t>a </a:t>
            </a:r>
            <a:r>
              <a:rPr lang="en-GB" b="1" dirty="0" smtClean="0"/>
              <a:t>direct result</a:t>
            </a:r>
            <a:r>
              <a:rPr lang="en-GB" b="1" dirty="0"/>
              <a:t>, stereotypes can lead to </a:t>
            </a:r>
            <a:r>
              <a:rPr lang="en-GB" b="1" dirty="0" smtClean="0"/>
              <a:t>discrimination in sports environments and </a:t>
            </a:r>
            <a:r>
              <a:rPr lang="en-GB" b="1" dirty="0"/>
              <a:t>other </a:t>
            </a:r>
            <a:r>
              <a:rPr lang="en-GB" b="1" dirty="0" smtClean="0"/>
              <a:t>domains.</a:t>
            </a:r>
          </a:p>
          <a:p>
            <a:pPr algn="l"/>
            <a:endParaRPr lang="en-GB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067944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/>
              <a:t>STEREOTYPES</a:t>
            </a:r>
            <a:endParaRPr lang="en-GB" sz="2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1043608" y="407707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/>
              <a:t>Some typical examples: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43608" y="450912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/>
              <a:t>People from Nordic countries are blond / blue eyes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43608" y="494116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/>
              <a:t>Italians eat mostly pizza and pasta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43608" y="537321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/>
              <a:t>Germans consume beer, sausage and sauerkraut</a:t>
            </a:r>
          </a:p>
        </p:txBody>
      </p:sp>
    </p:spTree>
    <p:extLst>
      <p:ext uri="{BB962C8B-B14F-4D97-AF65-F5344CB8AC3E}">
        <p14:creationId xmlns:p14="http://schemas.microsoft.com/office/powerpoint/2010/main" val="39904164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067944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/>
              <a:t>STEREOTYPES</a:t>
            </a:r>
            <a:endParaRPr lang="en-GB" sz="2400" b="1" dirty="0"/>
          </a:p>
        </p:txBody>
      </p:sp>
      <p:pic>
        <p:nvPicPr>
          <p:cNvPr id="10" name="Bild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977" y="2060848"/>
            <a:ext cx="1724462" cy="1584805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045" y="4149080"/>
            <a:ext cx="1463401" cy="1439113"/>
          </a:xfrm>
          <a:prstGeom prst="rect">
            <a:avLst/>
          </a:prstGeom>
        </p:spPr>
      </p:pic>
      <p:pic>
        <p:nvPicPr>
          <p:cNvPr id="12" name="Bild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877" y="1988840"/>
            <a:ext cx="1438917" cy="1566416"/>
          </a:xfrm>
          <a:prstGeom prst="rect">
            <a:avLst/>
          </a:prstGeom>
        </p:spPr>
      </p:pic>
      <p:pic>
        <p:nvPicPr>
          <p:cNvPr id="13" name="Bild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895" y="4077072"/>
            <a:ext cx="1688380" cy="1530474"/>
          </a:xfrm>
          <a:prstGeom prst="rect">
            <a:avLst/>
          </a:prstGeom>
        </p:spPr>
      </p:pic>
      <p:sp>
        <p:nvSpPr>
          <p:cNvPr id="15" name="Pfeil nach rechts 14"/>
          <p:cNvSpPr/>
          <p:nvPr/>
        </p:nvSpPr>
        <p:spPr bwMode="auto">
          <a:xfrm>
            <a:off x="4283968" y="2564904"/>
            <a:ext cx="97840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Pfeil nach rechts 16"/>
          <p:cNvSpPr/>
          <p:nvPr/>
        </p:nvSpPr>
        <p:spPr bwMode="auto">
          <a:xfrm>
            <a:off x="4283968" y="4581128"/>
            <a:ext cx="978408" cy="484632"/>
          </a:xfrm>
          <a:prstGeom prst="rightArrow">
            <a:avLst/>
          </a:prstGeom>
          <a:solidFill>
            <a:srgbClr val="E33ED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23528" y="2060848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  <a:r>
              <a:rPr lang="en-GB" dirty="0" smtClean="0"/>
              <a:t>emale football players are lesbians</a:t>
            </a:r>
            <a:endParaRPr lang="en-GB" dirty="0"/>
          </a:p>
        </p:txBody>
      </p:sp>
      <p:sp>
        <p:nvSpPr>
          <p:cNvPr id="19" name="Textfeld 18"/>
          <p:cNvSpPr txBox="1"/>
          <p:nvPr/>
        </p:nvSpPr>
        <p:spPr>
          <a:xfrm>
            <a:off x="395536" y="45091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</a:t>
            </a:r>
            <a:r>
              <a:rPr lang="en-GB" dirty="0" smtClean="0"/>
              <a:t>ay men don’t play football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2998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67544" y="2132856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dirty="0">
                <a:solidFill>
                  <a:srgbClr val="FF0000"/>
                </a:solidFill>
              </a:rPr>
              <a:t>Stereotypes </a:t>
            </a:r>
            <a:r>
              <a:rPr lang="en-GB" sz="2200" dirty="0" smtClean="0">
                <a:solidFill>
                  <a:srgbClr val="FF0000"/>
                </a:solidFill>
              </a:rPr>
              <a:t>often occur </a:t>
            </a:r>
            <a:r>
              <a:rPr lang="en-GB" sz="2200" dirty="0">
                <a:solidFill>
                  <a:srgbClr val="FF0000"/>
                </a:solidFill>
              </a:rPr>
              <a:t>without conscious </a:t>
            </a:r>
            <a:r>
              <a:rPr lang="en-GB" sz="2200" dirty="0" smtClean="0">
                <a:solidFill>
                  <a:srgbClr val="FF0000"/>
                </a:solidFill>
              </a:rPr>
              <a:t>awareness</a:t>
            </a:r>
            <a:r>
              <a:rPr lang="en-GB" sz="2400" dirty="0">
                <a:solidFill>
                  <a:srgbClr val="FF0000"/>
                </a:solidFill>
              </a:rPr>
              <a:t>.</a:t>
            </a:r>
          </a:p>
          <a:p>
            <a:pPr algn="l"/>
            <a:endParaRPr lang="en-GB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067944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/>
              <a:t>STEREOTYPES</a:t>
            </a:r>
            <a:endParaRPr lang="en-GB" sz="24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3284984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can we do to remove stereotypes 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5083974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067944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STEREOTYPES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99592" y="2276872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What can we do to remove stereotypes ?</a:t>
            </a:r>
            <a:endParaRPr lang="en-GB" sz="32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899592" y="386104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DEMONSTRATION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788024" y="443711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EDUCATION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946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2204864"/>
            <a:ext cx="7772400" cy="1500187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venir Black"/>
              </a:rPr>
              <a:t>Education </a:t>
            </a:r>
          </a:p>
          <a:p>
            <a:pPr algn="ctr"/>
            <a:r>
              <a:rPr lang="en-GB" sz="3600" dirty="0" smtClean="0">
                <a:solidFill>
                  <a:srgbClr val="595959"/>
                </a:solidFill>
                <a:latin typeface="Avenir Black"/>
              </a:rPr>
              <a:t>is the key to remove stereotypes</a:t>
            </a:r>
            <a:endParaRPr lang="en-GB" sz="3600" dirty="0">
              <a:solidFill>
                <a:srgbClr val="595959"/>
              </a:solidFill>
              <a:latin typeface="Avenir Black"/>
            </a:endParaRPr>
          </a:p>
        </p:txBody>
      </p:sp>
      <p:pic>
        <p:nvPicPr>
          <p:cNvPr id="4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23528" y="5517232"/>
            <a:ext cx="49685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Klaus Heusslein</a:t>
            </a:r>
            <a:b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EGLSF Co-President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0795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2204864"/>
            <a:ext cx="7772400" cy="1500187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rgbClr val="3366FF"/>
                </a:solidFill>
                <a:latin typeface="Avenir Black"/>
              </a:rPr>
              <a:t>Thank you for your attention!</a:t>
            </a:r>
            <a:endParaRPr lang="en-GB" sz="3600" dirty="0">
              <a:solidFill>
                <a:srgbClr val="3366FF"/>
              </a:solidFill>
              <a:latin typeface="Avenir Black"/>
            </a:endParaRPr>
          </a:p>
        </p:txBody>
      </p:sp>
      <p:pic>
        <p:nvPicPr>
          <p:cNvPr id="4" name="Picture 9" descr="eglsf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225949" cy="1347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323528" y="5517232"/>
            <a:ext cx="49685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Klaus Heusslein</a:t>
            </a:r>
            <a:b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EGLSF Co-President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572000" y="5517232"/>
            <a:ext cx="33843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tx2">
                    <a:lumMod val="65000"/>
                    <a:lumOff val="35000"/>
                  </a:schemeClr>
                </a:solidFill>
                <a:latin typeface="+mj-lt"/>
              </a:rPr>
              <a:t>Education </a:t>
            </a:r>
            <a:r>
              <a:rPr lang="en-GB" sz="1600" dirty="0" smtClean="0">
                <a:solidFill>
                  <a:srgbClr val="595959"/>
                </a:solidFill>
                <a:latin typeface="+mj-lt"/>
              </a:rPr>
              <a:t>is </a:t>
            </a:r>
            <a:r>
              <a:rPr lang="en-GB" sz="1600" dirty="0">
                <a:solidFill>
                  <a:srgbClr val="595959"/>
                </a:solidFill>
                <a:latin typeface="+mj-lt"/>
              </a:rPr>
              <a:t>the key </a:t>
            </a:r>
            <a:r>
              <a:rPr lang="en-GB" sz="1600" dirty="0" smtClean="0">
                <a:solidFill>
                  <a:srgbClr val="595959"/>
                </a:solidFill>
                <a:latin typeface="+mj-lt"/>
              </a:rPr>
              <a:t/>
            </a:r>
            <a:br>
              <a:rPr lang="en-GB" sz="1600" dirty="0" smtClean="0">
                <a:solidFill>
                  <a:srgbClr val="595959"/>
                </a:solidFill>
                <a:latin typeface="+mj-lt"/>
              </a:rPr>
            </a:br>
            <a:r>
              <a:rPr lang="en-GB" sz="1600" dirty="0" smtClean="0">
                <a:solidFill>
                  <a:srgbClr val="595959"/>
                </a:solidFill>
                <a:latin typeface="+mj-lt"/>
              </a:rPr>
              <a:t>to </a:t>
            </a:r>
            <a:r>
              <a:rPr lang="en-GB" sz="1600" dirty="0">
                <a:solidFill>
                  <a:srgbClr val="595959"/>
                </a:solidFill>
                <a:latin typeface="+mj-lt"/>
              </a:rPr>
              <a:t>remove </a:t>
            </a:r>
            <a:r>
              <a:rPr lang="en-GB" sz="1600" dirty="0" smtClean="0">
                <a:solidFill>
                  <a:srgbClr val="595959"/>
                </a:solidFill>
                <a:latin typeface="+mj-lt"/>
              </a:rPr>
              <a:t>stereotypes!</a:t>
            </a:r>
            <a:endParaRPr lang="en-GB" sz="1600" dirty="0">
              <a:solidFill>
                <a:srgbClr val="59595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783762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LSF PPT Vorlage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EGLSF PPT Vorlage.potx</Template>
  <TotalTime>0</TotalTime>
  <Words>181</Words>
  <Application>Microsoft Macintosh PowerPoint</Application>
  <PresentationFormat>Bildschirmpräsentation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EGLSF PPT 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EGLSF Presentation</dc:title>
  <dc:creator>EGLSF</dc:creator>
  <cp:lastModifiedBy>Klaus Heusslein</cp:lastModifiedBy>
  <cp:revision>168</cp:revision>
  <dcterms:created xsi:type="dcterms:W3CDTF">2013-02-27T20:46:43Z</dcterms:created>
  <dcterms:modified xsi:type="dcterms:W3CDTF">2015-12-09T13:36:01Z</dcterms:modified>
</cp:coreProperties>
</file>