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Override1.xml" ContentType="application/vnd.openxmlformats-officedocument.themeOverride+xml"/>
  <Override PartName="/ppt/tags/tag13.xml" ContentType="application/vnd.openxmlformats-officedocument.presentationml.tags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3" r:id="rId3"/>
    <p:sldId id="271" r:id="rId4"/>
    <p:sldId id="257" r:id="rId5"/>
    <p:sldId id="258" r:id="rId6"/>
    <p:sldId id="259" r:id="rId7"/>
    <p:sldId id="260" r:id="rId8"/>
    <p:sldId id="261" r:id="rId9"/>
    <p:sldId id="266" r:id="rId10"/>
    <p:sldId id="267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>
      <p:cViewPr varScale="1">
        <p:scale>
          <a:sx n="65" d="100"/>
          <a:sy n="65" d="100"/>
        </p:scale>
        <p:origin x="-12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F6BE7-D3E4-4603-AAC2-D9FCEA151F78}" type="datetimeFigureOut">
              <a:rPr lang="en-GB" smtClean="0"/>
              <a:t>10/04/2015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ACC3D-501A-41C8-8078-CB1E5799F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15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oleObject" Target="../embeddings/oleObject4.bin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D50D-A49B-42FF-9FF0-9E805A4D2A81}" type="datetimeFigureOut">
              <a:rPr lang="en-GB" smtClean="0"/>
              <a:t>10/04/2015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0E5A-4C95-4517-BC5D-35B91C789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7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D50D-A49B-42FF-9FF0-9E805A4D2A81}" type="datetimeFigureOut">
              <a:rPr lang="en-GB" smtClean="0"/>
              <a:t>10/04/2015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0E5A-4C95-4517-BC5D-35B91C789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17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D50D-A49B-42FF-9FF0-9E805A4D2A81}" type="datetimeFigureOut">
              <a:rPr lang="en-GB" smtClean="0"/>
              <a:t>10/04/2015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0E5A-4C95-4517-BC5D-35B91C789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44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>
          <a:xfrm>
            <a:off x="382466" y="6081917"/>
            <a:ext cx="4740104" cy="2283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eaLnBrk="1" hangingPunct="1">
              <a:lnSpc>
                <a:spcPct val="106000"/>
              </a:lnSpc>
              <a:spcBef>
                <a:spcPct val="15000"/>
              </a:spcBef>
              <a:buFont typeface="Wingdings 2" pitchFamily="18" charset="2"/>
              <a:buNone/>
              <a:defRPr b="1" smtClean="0">
                <a:solidFill>
                  <a:schemeClr val="tx1"/>
                </a:solidFill>
                <a:latin typeface="Proxima Nova Rg" pitchFamily="50" charset="0"/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10" name="Title Placeholder 1"/>
          <p:cNvSpPr>
            <a:spLocks noGrp="1"/>
          </p:cNvSpPr>
          <p:nvPr>
            <p:ph type="ctrTitle"/>
          </p:nvPr>
        </p:nvSpPr>
        <p:spPr>
          <a:xfrm>
            <a:off x="1142820" y="2886327"/>
            <a:ext cx="3996982" cy="1128762"/>
          </a:xfrm>
          <a:prstGeom prst="rect">
            <a:avLst/>
          </a:prstGeom>
        </p:spPr>
        <p:txBody>
          <a:bodyPr/>
          <a:lstStyle>
            <a:lvl1pPr marL="0" marR="0" indent="0" defTabSz="957998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tabLst/>
              <a:defRPr sz="2800" b="0">
                <a:solidFill>
                  <a:schemeClr val="tx1"/>
                </a:solidFill>
                <a:latin typeface="Proxima Nova Rg" pitchFamily="50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16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6397625" y="6432550"/>
            <a:ext cx="23129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defTabSz="957263" fontAlgn="base">
              <a:lnSpc>
                <a:spcPts val="11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7F7F7F"/>
                </a:solidFill>
                <a:ea typeface="ＭＳ Ｐゴシック" pitchFamily="34" charset="-128"/>
              </a:rPr>
              <a:t>© 2013 Institute for Strategic Dialogue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96875" y="267380"/>
            <a:ext cx="6631722" cy="59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96874" y="1123950"/>
            <a:ext cx="8350251" cy="5186363"/>
          </a:xfrm>
          <a:prstGeom prst="rect">
            <a:avLst/>
          </a:prstGeom>
        </p:spPr>
        <p:txBody>
          <a:bodyPr wrap="square" lIns="0" tIns="0" rIns="0" bIns="0"/>
          <a:lstStyle>
            <a:lvl1pPr>
              <a:lnSpc>
                <a:spcPct val="106000"/>
              </a:lnSpc>
              <a:spcBef>
                <a:spcPts val="1344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>
              <a:lnSpc>
                <a:spcPct val="106000"/>
              </a:lnSpc>
              <a:spcBef>
                <a:spcPts val="576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lnSpc>
                <a:spcPct val="106000"/>
              </a:lnSpc>
              <a:spcBef>
                <a:spcPts val="576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>
              <a:lnSpc>
                <a:spcPct val="106000"/>
              </a:lnSpc>
              <a:spcBef>
                <a:spcPts val="576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119" y="0"/>
            <a:ext cx="1422837" cy="106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285750" y="1049315"/>
            <a:ext cx="8632825" cy="0"/>
          </a:xfrm>
          <a:prstGeom prst="line">
            <a:avLst/>
          </a:prstGeom>
          <a:ln w="38100">
            <a:solidFill>
              <a:srgbClr val="94B3CB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46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6397625" y="6554788"/>
            <a:ext cx="23129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defTabSz="957263" fontAlgn="base">
              <a:lnSpc>
                <a:spcPts val="11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Proxima Nova ExCn Lt" pitchFamily="2" charset="0"/>
                <a:ea typeface="ＭＳ Ｐゴシック" pitchFamily="34" charset="-128"/>
              </a:rPr>
              <a:t>© 2012 Institute for Strategic Dialogue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396875" y="300038"/>
            <a:ext cx="8350250" cy="59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96875" y="1123950"/>
            <a:ext cx="4043242" cy="51863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Proxima Nova ExCn Lt" pitchFamily="2" charset="0"/>
              </a:defRPr>
            </a:lvl1pPr>
            <a:lvl2pPr>
              <a:defRPr>
                <a:solidFill>
                  <a:schemeClr val="tx1"/>
                </a:solidFill>
                <a:latin typeface="Proxima Nova ExCn Lt" pitchFamily="2" charset="0"/>
              </a:defRPr>
            </a:lvl2pPr>
            <a:lvl3pPr>
              <a:defRPr>
                <a:solidFill>
                  <a:schemeClr val="tx1"/>
                </a:solidFill>
                <a:latin typeface="Proxima Nova ExCn Lt" pitchFamily="2" charset="0"/>
              </a:defRPr>
            </a:lvl3pPr>
            <a:lvl4pPr>
              <a:defRPr>
                <a:solidFill>
                  <a:schemeClr val="tx1"/>
                </a:solidFill>
                <a:latin typeface="Proxima Nova ExCn Lt" pitchFamily="2" charset="0"/>
              </a:defRPr>
            </a:lvl4pPr>
            <a:lvl5pPr>
              <a:defRPr>
                <a:solidFill>
                  <a:schemeClr val="tx1"/>
                </a:solidFill>
                <a:latin typeface="Proxima Nova ExCn Lt" pitchFamily="2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04325" y="1123950"/>
            <a:ext cx="4042800" cy="51863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Proxima Nova ExCn Lt" pitchFamily="2" charset="0"/>
              </a:defRPr>
            </a:lvl1pPr>
            <a:lvl2pPr>
              <a:defRPr>
                <a:solidFill>
                  <a:schemeClr val="tx1"/>
                </a:solidFill>
                <a:latin typeface="Proxima Nova ExCn Lt" pitchFamily="2" charset="0"/>
              </a:defRPr>
            </a:lvl2pPr>
            <a:lvl3pPr>
              <a:defRPr>
                <a:solidFill>
                  <a:schemeClr val="tx1"/>
                </a:solidFill>
                <a:latin typeface="Proxima Nova ExCn Lt" pitchFamily="2" charset="0"/>
              </a:defRPr>
            </a:lvl3pPr>
            <a:lvl4pPr>
              <a:defRPr>
                <a:solidFill>
                  <a:schemeClr val="tx1"/>
                </a:solidFill>
                <a:latin typeface="Proxima Nova ExCn Lt" pitchFamily="2" charset="0"/>
              </a:defRPr>
            </a:lvl4pPr>
            <a:lvl5pPr>
              <a:defRPr>
                <a:solidFill>
                  <a:schemeClr val="tx1"/>
                </a:solidFill>
                <a:latin typeface="Proxima Nova ExCn Lt" pitchFamily="2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4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9F678-DB87-4719-A056-AB96EC3980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Proxima Nova ExCn Lt" pitchFamily="2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29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http://www.againstviolentextremism.org/media/img/bg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4"/>
          <a:stretch>
            <a:fillRect/>
          </a:stretch>
        </p:blipFill>
        <p:spPr bwMode="auto">
          <a:xfrm>
            <a:off x="-12700" y="0"/>
            <a:ext cx="9156700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Rectangle 1" hidden="1"/>
          <p:cNvGraphicFramePr>
            <a:graphicFrameLocks/>
          </p:cNvGraphicFramePr>
          <p:nvPr userDrawn="1">
            <p:custDataLst>
              <p:tags r:id="rId3"/>
            </p:custDataLst>
          </p:nvPr>
        </p:nvGraphicFramePr>
        <p:xfrm>
          <a:off x="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1142820" y="2618107"/>
            <a:ext cx="6207508" cy="1278000"/>
          </a:xfrm>
        </p:spPr>
        <p:txBody>
          <a:bodyPr/>
          <a:lstStyle>
            <a:lvl1pPr>
              <a:lnSpc>
                <a:spcPts val="4888"/>
              </a:lnSpc>
              <a:defRPr sz="5200" b="0">
                <a:solidFill>
                  <a:schemeClr val="tx2"/>
                </a:solidFill>
                <a:latin typeface="Proxima Nova Rg" pitchFamily="50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52209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D50D-A49B-42FF-9FF0-9E805A4D2A81}" type="datetimeFigureOut">
              <a:rPr lang="en-GB" smtClean="0"/>
              <a:t>10/04/2015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0E5A-4C95-4517-BC5D-35B91C789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82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D50D-A49B-42FF-9FF0-9E805A4D2A81}" type="datetimeFigureOut">
              <a:rPr lang="en-GB" smtClean="0"/>
              <a:t>10/04/2015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0E5A-4C95-4517-BC5D-35B91C789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91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D50D-A49B-42FF-9FF0-9E805A4D2A81}" type="datetimeFigureOut">
              <a:rPr lang="en-GB" smtClean="0"/>
              <a:t>10/04/2015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0E5A-4C95-4517-BC5D-35B91C789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69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D50D-A49B-42FF-9FF0-9E805A4D2A81}" type="datetimeFigureOut">
              <a:rPr lang="en-GB" smtClean="0"/>
              <a:t>10/04/2015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0E5A-4C95-4517-BC5D-35B91C789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70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D50D-A49B-42FF-9FF0-9E805A4D2A81}" type="datetimeFigureOut">
              <a:rPr lang="en-GB" smtClean="0"/>
              <a:t>10/04/2015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0E5A-4C95-4517-BC5D-35B91C789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1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D50D-A49B-42FF-9FF0-9E805A4D2A81}" type="datetimeFigureOut">
              <a:rPr lang="en-GB" smtClean="0"/>
              <a:t>10/04/2015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0E5A-4C95-4517-BC5D-35B91C789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67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D50D-A49B-42FF-9FF0-9E805A4D2A81}" type="datetimeFigureOut">
              <a:rPr lang="en-GB" smtClean="0"/>
              <a:t>10/04/2015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0E5A-4C95-4517-BC5D-35B91C789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18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D50D-A49B-42FF-9FF0-9E805A4D2A81}" type="datetimeFigureOut">
              <a:rPr lang="en-GB" smtClean="0"/>
              <a:t>10/04/2015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0E5A-4C95-4517-BC5D-35B91C789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37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1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vmlDrawing" Target="../drawings/vmlDrawing1.vml"/><Relationship Id="rId11" Type="http://schemas.openxmlformats.org/officeDocument/2006/relationships/tags" Target="../tags/tag5.xml"/><Relationship Id="rId5" Type="http://schemas.openxmlformats.org/officeDocument/2006/relationships/theme" Target="../theme/theme2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3D50D-A49B-42FF-9FF0-9E805A4D2A81}" type="datetimeFigureOut">
              <a:rPr lang="en-GB" smtClean="0"/>
              <a:t>10/04/2015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60E5A-4C95-4517-BC5D-35B91C789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91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1" hidden="1"/>
          <p:cNvGraphicFramePr>
            <a:graphicFrameLocks/>
          </p:cNvGraphicFramePr>
          <p:nvPr>
            <p:custDataLst>
              <p:tags r:id="rId7"/>
            </p:custDataLst>
          </p:nvPr>
        </p:nvGraphicFramePr>
        <p:xfrm>
          <a:off x="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Slide" r:id="rId12" imgW="0" imgH="0" progId="">
                  <p:embed/>
                </p:oleObj>
              </mc:Choice>
              <mc:Fallback>
                <p:oleObj name="think-cell Slide" r:id="rId12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9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415925" y="6554788"/>
            <a:ext cx="282575" cy="1428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1125"/>
              </a:lnSpc>
              <a:defRPr sz="1000" b="1">
                <a:latin typeface="Proxima Nova ExCn Lt" pitchFamily="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F2C03F-6815-424B-B672-3ED0AD160414}" type="slidenum">
              <a:rPr lang="en-US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771525" y="6554788"/>
            <a:ext cx="4318000" cy="1428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1125"/>
              </a:lnSpc>
              <a:defRPr sz="1000">
                <a:solidFill>
                  <a:schemeClr val="tx1"/>
                </a:solidFill>
                <a:latin typeface="Proxima Nova ExCn Lt" pitchFamily="2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97625" y="6554788"/>
            <a:ext cx="23129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defTabSz="957263" fontAlgn="base">
              <a:lnSpc>
                <a:spcPts val="11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Proxima Nova ExCn Lt" pitchFamily="2" charset="0"/>
                <a:ea typeface="ＭＳ Ｐゴシック" pitchFamily="34" charset="-128"/>
              </a:rPr>
              <a:t>© 2012 Institute for Strategic Dialogue</a:t>
            </a: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396875" y="300038"/>
            <a:ext cx="83502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517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57263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 kern="1200">
          <a:solidFill>
            <a:schemeClr val="tx2"/>
          </a:solidFill>
          <a:latin typeface="Proxima Nova Rg" pitchFamily="50" charset="0"/>
          <a:ea typeface="ＭＳ Ｐゴシック" charset="0"/>
          <a:cs typeface="ＭＳ Ｐゴシック" charset="0"/>
        </a:defRPr>
      </a:lvl1pPr>
      <a:lvl2pPr algn="l" defTabSz="957263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Proxima Nova Rg" pitchFamily="50" charset="0"/>
          <a:ea typeface="ＭＳ Ｐゴシック" charset="0"/>
          <a:cs typeface="ＭＳ Ｐゴシック" charset="0"/>
        </a:defRPr>
      </a:lvl2pPr>
      <a:lvl3pPr algn="l" defTabSz="957263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Proxima Nova Rg" pitchFamily="50" charset="0"/>
          <a:ea typeface="ＭＳ Ｐゴシック" charset="0"/>
          <a:cs typeface="ＭＳ Ｐゴシック" charset="0"/>
        </a:defRPr>
      </a:lvl3pPr>
      <a:lvl4pPr algn="l" defTabSz="957263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Proxima Nova Rg" pitchFamily="50" charset="0"/>
          <a:ea typeface="ＭＳ Ｐゴシック" charset="0"/>
          <a:cs typeface="ＭＳ Ｐゴシック" charset="0"/>
        </a:defRPr>
      </a:lvl4pPr>
      <a:lvl5pPr algn="l" defTabSz="957263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Proxima Nova Rg" pitchFamily="50" charset="0"/>
          <a:ea typeface="ＭＳ Ｐゴシック" charset="0"/>
          <a:cs typeface="ＭＳ Ｐゴシック" charset="0"/>
        </a:defRPr>
      </a:lvl5pPr>
      <a:lvl6pPr marL="429756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charset="0"/>
        </a:defRPr>
      </a:lvl6pPr>
      <a:lvl7pPr marL="859512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charset="0"/>
        </a:defRPr>
      </a:lvl7pPr>
      <a:lvl8pPr marL="1289268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charset="0"/>
        </a:defRPr>
      </a:lvl8pPr>
      <a:lvl9pPr marL="1719024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charset="0"/>
        </a:defRPr>
      </a:lvl9pPr>
    </p:titleStyle>
    <p:bodyStyle>
      <a:lvl1pPr marL="358775" indent="-358775" algn="l" defTabSz="957263" rtl="0" eaLnBrk="0" fontAlgn="base" hangingPunct="0">
        <a:lnSpc>
          <a:spcPct val="106000"/>
        </a:lnSpc>
        <a:spcBef>
          <a:spcPts val="1350"/>
        </a:spcBef>
        <a:spcAft>
          <a:spcPct val="0"/>
        </a:spcAft>
        <a:buFont typeface="Arial" charset="0"/>
        <a:defRPr lang="en-US" sz="1400" kern="1200" dirty="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190500" indent="-190500" algn="l" defTabSz="957263" rtl="0" eaLnBrk="0" fontAlgn="base" hangingPunct="0">
        <a:lnSpc>
          <a:spcPct val="106000"/>
        </a:lnSpc>
        <a:spcBef>
          <a:spcPts val="1350"/>
        </a:spcBef>
        <a:spcAft>
          <a:spcPct val="0"/>
        </a:spcAft>
        <a:buFont typeface="Arial" charset="0"/>
        <a:buChar char="•"/>
        <a:defRPr lang="en-US" sz="1400" kern="1200" dirty="0">
          <a:solidFill>
            <a:schemeClr val="tx2"/>
          </a:solidFill>
          <a:latin typeface="+mn-lt"/>
          <a:ea typeface="ＭＳ Ｐゴシック" charset="0"/>
          <a:cs typeface="+mj-cs"/>
        </a:defRPr>
      </a:lvl2pPr>
      <a:lvl3pPr marL="373063" indent="-182563" algn="l" defTabSz="957263" rtl="0" eaLnBrk="0" fontAlgn="base" hangingPunct="0">
        <a:lnSpc>
          <a:spcPct val="106000"/>
        </a:lnSpc>
        <a:spcBef>
          <a:spcPts val="575"/>
        </a:spcBef>
        <a:spcAft>
          <a:spcPct val="0"/>
        </a:spcAft>
        <a:buFont typeface="Arial" charset="0"/>
        <a:buChar char="‒"/>
        <a:defRPr lang="en-US" sz="1200" kern="1200" dirty="0">
          <a:solidFill>
            <a:schemeClr val="tx2"/>
          </a:solidFill>
          <a:latin typeface="+mn-lt"/>
          <a:ea typeface="ＭＳ Ｐゴシック" charset="0"/>
          <a:cs typeface="+mj-cs"/>
        </a:defRPr>
      </a:lvl3pPr>
      <a:lvl4pPr marL="565150" indent="-190500" algn="l" defTabSz="957263" rtl="0" eaLnBrk="0" fontAlgn="base" hangingPunct="0">
        <a:lnSpc>
          <a:spcPct val="106000"/>
        </a:lnSpc>
        <a:spcBef>
          <a:spcPts val="57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2"/>
          </a:solidFill>
          <a:latin typeface="+mn-lt"/>
          <a:ea typeface="ＭＳ Ｐゴシック" charset="0"/>
          <a:cs typeface="+mj-cs"/>
        </a:defRPr>
      </a:lvl4pPr>
      <a:lvl5pPr marL="744538" indent="-179388" algn="l" defTabSz="957263" rtl="0" eaLnBrk="0" fontAlgn="base" hangingPunct="0">
        <a:lnSpc>
          <a:spcPct val="106000"/>
        </a:lnSpc>
        <a:spcBef>
          <a:spcPts val="575"/>
        </a:spcBef>
        <a:spcAft>
          <a:spcPct val="0"/>
        </a:spcAft>
        <a:buFont typeface="Arial" charset="0"/>
        <a:buChar char="‒"/>
        <a:defRPr lang="en-GB" sz="1200" kern="1200" dirty="0">
          <a:solidFill>
            <a:schemeClr val="tx2"/>
          </a:solidFill>
          <a:latin typeface="+mn-lt"/>
          <a:ea typeface="ＭＳ Ｐゴシック" charset="0"/>
          <a:cs typeface="+mj-cs"/>
        </a:defRPr>
      </a:lvl5pPr>
      <a:lvl6pPr marL="841606" indent="-171605" algn="l" defTabSz="859512" rtl="0" eaLnBrk="1" latinLnBrk="0" hangingPunct="1">
        <a:spcBef>
          <a:spcPts val="0"/>
        </a:spcBef>
        <a:spcAft>
          <a:spcPts val="282"/>
        </a:spcAft>
        <a:buFont typeface="Arial" pitchFamily="34" charset="0"/>
        <a:buChar char="•"/>
        <a:defRPr sz="1500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1014702" indent="-173096" algn="l" defTabSz="859512" rtl="0" eaLnBrk="1" latinLnBrk="0" hangingPunct="1">
        <a:spcBef>
          <a:spcPts val="0"/>
        </a:spcBef>
        <a:spcAft>
          <a:spcPts val="282"/>
        </a:spcAft>
        <a:buFont typeface="Arial" pitchFamily="34" charset="0"/>
        <a:buChar char="‒"/>
        <a:defRPr sz="13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177353" indent="-162651" algn="l" defTabSz="859512" rtl="0" eaLnBrk="1" latinLnBrk="0" hangingPunct="1">
        <a:spcBef>
          <a:spcPts val="0"/>
        </a:spcBef>
        <a:spcAft>
          <a:spcPts val="282"/>
        </a:spcAft>
        <a:buFont typeface="Arial" pitchFamily="34" charset="0"/>
        <a:buChar char="•"/>
        <a:defRPr sz="13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348956" indent="-171605" algn="l" defTabSz="859512" rtl="0" eaLnBrk="1" latinLnBrk="0" hangingPunct="1">
        <a:spcBef>
          <a:spcPts val="0"/>
        </a:spcBef>
        <a:spcAft>
          <a:spcPts val="282"/>
        </a:spcAft>
        <a:buFont typeface="Arial" pitchFamily="34" charset="0"/>
        <a:buChar char="‒"/>
        <a:defRPr sz="13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9756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12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9268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9024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780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8536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291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38048" algn="l" defTabSz="8595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4.png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s://www.youtube.com/channel/UCkAC0rDIgJgIXW6wrS1gy9Q" TargetMode="External"/><Relationship Id="rId7" Type="http://schemas.openxmlformats.org/officeDocument/2006/relationships/hyperlink" Target="https://twitter.com/ExtremeDialogu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s://www.facebook.com/extremedialogue?ref=hl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Communications\ISD Logo NEW\ISD_Logo_CMY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66352"/>
            <a:ext cx="7200800" cy="373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911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nry Tuck\Desktop\Stuff\Canada\Content\Photos &amp; Pictures\Posters, postcards, banners\Chalkboard lo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14302" r="5770" b="18864"/>
          <a:stretch/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55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it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96875" y="296863"/>
            <a:ext cx="4823197" cy="678067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ea typeface="ＭＳ Ｐゴシック" pitchFamily="34" charset="-128"/>
                <a:cs typeface="+mj-cs"/>
              </a:rPr>
              <a:t>Countering extremism through exchanging research, policy &amp; practice </a:t>
            </a:r>
            <a:endParaRPr lang="en-US" i="1" dirty="0" smtClean="0">
              <a:ea typeface="ＭＳ Ｐゴシック" pitchFamily="34" charset="-128"/>
              <a:cs typeface="+mj-cs"/>
            </a:endParaRPr>
          </a:p>
        </p:txBody>
      </p:sp>
      <p:sp>
        <p:nvSpPr>
          <p:cNvPr id="12292" name="Text Placeholder 3"/>
          <p:cNvSpPr>
            <a:spLocks noGrp="1"/>
          </p:cNvSpPr>
          <p:nvPr>
            <p:ph type="body" sz="quarter" idx="12"/>
            <p:custDataLst>
              <p:tags r:id="rId4"/>
            </p:custDataLst>
          </p:nvPr>
        </p:nvSpPr>
        <p:spPr bwMode="auto">
          <a:xfrm>
            <a:off x="396875" y="1288991"/>
            <a:ext cx="8350250" cy="10865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marL="0" lvl="1" indent="0" algn="just">
              <a:buNone/>
            </a:pPr>
            <a:r>
              <a:rPr lang="en-GB" sz="1400" b="1" dirty="0">
                <a:solidFill>
                  <a:srgbClr val="94B3CB"/>
                </a:solidFill>
                <a:cs typeface="Andalus" panose="02020603050405020304" pitchFamily="18" charset="-78"/>
              </a:rPr>
              <a:t>Counterextremism.org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ＭＳ Ｐゴシック" pitchFamily="34" charset="-128"/>
                <a:cs typeface="Andalus" panose="02020603050405020304" pitchFamily="18" charset="-78"/>
              </a:rPr>
              <a:t>is an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ＭＳ Ｐゴシック" pitchFamily="34" charset="-128"/>
                <a:cs typeface="Andalus" panose="02020603050405020304" pitchFamily="18" charset="-78"/>
              </a:rPr>
              <a:t>online vehicle for the exchange and dissemination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ＭＳ Ｐゴシック" pitchFamily="34" charset="-128"/>
                <a:cs typeface="Andalus" panose="02020603050405020304" pitchFamily="18" charset="-78"/>
              </a:rPr>
              <a:t>of best practices and lessons learned in countering extremism and radicalisation at a local, national and international level.  </a:t>
            </a:r>
          </a:p>
        </p:txBody>
      </p:sp>
      <p:pic>
        <p:nvPicPr>
          <p:cNvPr id="12351" name="Picture 6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" t="7963" r="62631" b="39556"/>
          <a:stretch/>
        </p:blipFill>
        <p:spPr bwMode="auto">
          <a:xfrm>
            <a:off x="722704" y="1926548"/>
            <a:ext cx="7654942" cy="447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44008" y="6246891"/>
            <a:ext cx="2199992" cy="611109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3600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srgbClr val="595959"/>
                </a:solidFill>
                <a:ea typeface="ＭＳ Ｐゴシック" pitchFamily="34" charset="-128"/>
              </a:rPr>
              <a:t>©2014 Institute for Strategic Dialogue</a:t>
            </a:r>
          </a:p>
        </p:txBody>
      </p:sp>
    </p:spTree>
    <p:extLst>
      <p:ext uri="{BB962C8B-B14F-4D97-AF65-F5344CB8AC3E}">
        <p14:creationId xmlns:p14="http://schemas.microsoft.com/office/powerpoint/2010/main" val="196855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888">
        <p:fade/>
      </p:transition>
    </mc:Choice>
    <mc:Fallback>
      <p:transition spd="med" advTm="128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nry Tuck\Desktop\Stuff\Canada\Content\Photos &amp; Pictures\Posters, postcards, banners\Chalkboard lo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14302" r="5770" b="18864"/>
          <a:stretch/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234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Henry Tuck\Desktop\Stuff\Canada\Content\Photos &amp; Pictures\Posters, postcards, banners\Chalkboard  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	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2066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819899" y="-27384"/>
            <a:ext cx="10000411" cy="8090860"/>
            <a:chOff x="-819899" y="-27384"/>
            <a:chExt cx="10000411" cy="8090860"/>
          </a:xfrm>
        </p:grpSpPr>
        <p:pic>
          <p:nvPicPr>
            <p:cNvPr id="9" name="Picture 2" descr="C:\Users\Henry Tuck\Desktop\Stuff\Canada\Content\Photos &amp; Pictures\ED Screen-shots\Chris\chris computer fade 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6" t="2396" r="19598" b="1287"/>
            <a:stretch/>
          </p:blipFill>
          <p:spPr bwMode="auto">
            <a:xfrm>
              <a:off x="0" y="-27384"/>
              <a:ext cx="9180512" cy="688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Henry Tuck\Desktop\Stuff\Canada\Content\Photos &amp; Pictures\Branding\Black on transparent, no .or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9899" y="4067032"/>
              <a:ext cx="5709206" cy="3996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9206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Henry Tuck\Desktop\Stuff\Canada\Content\Photos &amp; Pictures\Posters, postcards, banners\Chalkboard  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	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2066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885394" y="0"/>
            <a:ext cx="10029394" cy="8037512"/>
            <a:chOff x="-885394" y="0"/>
            <a:chExt cx="10029394" cy="8037512"/>
          </a:xfrm>
        </p:grpSpPr>
        <p:pic>
          <p:nvPicPr>
            <p:cNvPr id="4" name="Picture 2" descr="C:\Users\Henry Tuck\Desktop\Stuff\Canada\Content\Photos &amp; Pictures\ED Screen-shots\Daniel\13013173645_850090806e_o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5" r="5505"/>
            <a:stretch/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Henry Tuck\Desktop\Stuff\Canada\Content\Photos &amp; Pictures\Branding\White on transparent, no .or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5394" y="4066119"/>
              <a:ext cx="5673418" cy="3971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188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Henry Tuck\Desktop\Stuff\Canada\Content\Photos &amp; Pictures\Posters, postcards, banners\Chalkboard  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15301" y="404664"/>
            <a:ext cx="8712968" cy="6048672"/>
            <a:chOff x="1250950" y="-1373505"/>
            <a:chExt cx="6627495" cy="5135245"/>
          </a:xfrm>
        </p:grpSpPr>
        <p:pic>
          <p:nvPicPr>
            <p:cNvPr id="19" name="Picture 18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950" y="1155065"/>
              <a:ext cx="3211195" cy="2604135"/>
            </a:xfrm>
            <a:prstGeom prst="rect">
              <a:avLst/>
            </a:prstGeom>
            <a:noFill/>
            <a:ln w="31750">
              <a:solidFill>
                <a:schemeClr val="bg1"/>
              </a:solidFill>
              <a:miter lim="800000"/>
            </a:ln>
          </p:spPr>
        </p:pic>
        <p:pic>
          <p:nvPicPr>
            <p:cNvPr id="20" name="Picture 19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885" y="-1373505"/>
              <a:ext cx="3210560" cy="2286000"/>
            </a:xfrm>
            <a:prstGeom prst="rect">
              <a:avLst/>
            </a:prstGeom>
            <a:noFill/>
            <a:ln w="31750">
              <a:solidFill>
                <a:schemeClr val="bg1"/>
              </a:solidFill>
              <a:miter lim="800000"/>
            </a:ln>
          </p:spPr>
        </p:pic>
        <p:pic>
          <p:nvPicPr>
            <p:cNvPr id="21" name="Picture 20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205" y="-1370330"/>
              <a:ext cx="3203575" cy="2284730"/>
            </a:xfrm>
            <a:prstGeom prst="rect">
              <a:avLst/>
            </a:prstGeom>
            <a:noFill/>
            <a:ln w="31750">
              <a:solidFill>
                <a:schemeClr val="bg1"/>
              </a:solidFill>
              <a:miter lim="800000"/>
            </a:ln>
          </p:spPr>
        </p:pic>
        <p:pic>
          <p:nvPicPr>
            <p:cNvPr id="22" name="Picture 21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8680" y="1160780"/>
              <a:ext cx="3193415" cy="1369060"/>
            </a:xfrm>
            <a:prstGeom prst="rect">
              <a:avLst/>
            </a:prstGeom>
            <a:noFill/>
            <a:ln w="31750">
              <a:solidFill>
                <a:schemeClr val="bg1"/>
              </a:solidFill>
              <a:miter lim="800000"/>
            </a:ln>
          </p:spPr>
        </p:pic>
        <p:pic>
          <p:nvPicPr>
            <p:cNvPr id="23" name="Picture 22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2845" y="2522855"/>
              <a:ext cx="1616075" cy="1238885"/>
            </a:xfrm>
            <a:prstGeom prst="rect">
              <a:avLst/>
            </a:prstGeom>
            <a:noFill/>
            <a:ln w="31750">
              <a:solidFill>
                <a:schemeClr val="bg1"/>
              </a:solidFill>
              <a:miter lim="800000"/>
            </a:ln>
          </p:spPr>
        </p:pic>
        <p:pic>
          <p:nvPicPr>
            <p:cNvPr id="24" name="Picture 23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505" y="2521585"/>
              <a:ext cx="1711325" cy="1238885"/>
            </a:xfrm>
            <a:prstGeom prst="rect">
              <a:avLst/>
            </a:prstGeom>
            <a:noFill/>
            <a:ln w="31750">
              <a:solidFill>
                <a:schemeClr val="bg1"/>
              </a:solidFill>
              <a:miter lim="800000"/>
            </a:ln>
          </p:spPr>
        </p:pic>
      </p:grpSp>
    </p:spTree>
    <p:extLst>
      <p:ext uri="{BB962C8B-B14F-4D97-AF65-F5344CB8AC3E}">
        <p14:creationId xmlns:p14="http://schemas.microsoft.com/office/powerpoint/2010/main" val="2636060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Henry Tuck\Desktop\Stuff\Canada\Content\Photos &amp; Pictures\Posters, postcards, banners\Chalkboard  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	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2066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1519" y="383772"/>
            <a:ext cx="8640960" cy="6090456"/>
            <a:chOff x="0" y="0"/>
            <a:chExt cx="6626431" cy="394854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462" y="0"/>
              <a:ext cx="3431969" cy="2333501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18213" cy="2280062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68187"/>
              <a:ext cx="6626430" cy="1680358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</a:ln>
          </p:spPr>
        </p:pic>
      </p:grpSp>
    </p:spTree>
    <p:extLst>
      <p:ext uri="{BB962C8B-B14F-4D97-AF65-F5344CB8AC3E}">
        <p14:creationId xmlns:p14="http://schemas.microsoft.com/office/powerpoint/2010/main" val="218081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Henry Tuck\Desktop\Stuff\Canada\Content\Photos &amp; Pictures\Posters, postcards, banners\Chalkboard  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9143999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	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2066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4422591"/>
            <a:ext cx="2880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Posts reaching over 210,000 people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+1,100 likes (73% from Canada)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1,800 ‘engagements’ (users that click on or interact with posts) </a:t>
            </a:r>
          </a:p>
        </p:txBody>
      </p:sp>
      <p:pic>
        <p:nvPicPr>
          <p:cNvPr id="10" name="Picture 9" descr="C:\Users\Henry Tuck\Desktop\Canada\Content\Photos &amp; Pictures\Posters, postcards, banners\YT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12" y="1628920"/>
            <a:ext cx="1080000" cy="10800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11" name="Picture 10" descr="C:\Users\Henry Tuck\Desktop\Canada\Content\Photos &amp; Pictures\Posters, postcards, banners\FB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67" y="4509240"/>
            <a:ext cx="1080000" cy="10800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12" name="Picture 11" descr="C:\Users\Henry Tuck\Desktop\Canada\Content\Photos &amp; Pictures\Posters, postcards, banners\TW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12" y="4509240"/>
            <a:ext cx="1080000" cy="10800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01507" y="1573049"/>
            <a:ext cx="27359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4460 sessions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3707 users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21,657 page 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4.86 average pages per session (6 pages in total)</a:t>
            </a:r>
          </a:p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724128" y="1542271"/>
            <a:ext cx="3419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+50,000 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175,000 minutes viewing time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3:30 min average viewing time </a:t>
            </a:r>
            <a:endParaRPr lang="en-GB" sz="20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95</a:t>
            </a:r>
            <a:r>
              <a:rPr lang="en-GB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% of views in </a:t>
            </a:r>
            <a:r>
              <a:rPr lang="en-GB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Canada</a:t>
            </a:r>
            <a:endParaRPr lang="en-GB" sz="20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80.5% of viewers under 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24128" y="4440594"/>
            <a:ext cx="3600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237 followers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290 retweets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207 mentions</a:t>
            </a:r>
          </a:p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997673" y="332656"/>
            <a:ext cx="51486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</a:t>
            </a:r>
            <a:r>
              <a:rPr lang="en-GB" sz="2800" b="1" baseline="30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st</a:t>
            </a:r>
            <a:r>
              <a:rPr lang="en-GB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Week of </a:t>
            </a:r>
            <a:r>
              <a:rPr lang="en-GB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Campaign </a:t>
            </a:r>
            <a:r>
              <a:rPr lang="en-GB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– </a:t>
            </a:r>
            <a:r>
              <a:rPr lang="en-GB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Online</a:t>
            </a:r>
            <a:endParaRPr lang="en-GB" sz="28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en-GB" dirty="0"/>
          </a:p>
        </p:txBody>
      </p:sp>
      <p:pic>
        <p:nvPicPr>
          <p:cNvPr id="17" name="Picture 16" descr="C:\Users\Henry Tuck\Desktop\Canada\Content\Photos &amp; Pictures\Branding\White on black Square version 250x25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2" y="1628920"/>
            <a:ext cx="1080000" cy="10800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41461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Henry Tuck\Desktop\Stuff\Canada\Content\Photos &amp; Pictures\Posters, postcards, banners\Chalkboard  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	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2066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40960" cy="4329142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288288" y="5805264"/>
            <a:ext cx="6579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O</a:t>
            </a:r>
            <a:r>
              <a:rPr lang="en-GB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ver </a:t>
            </a:r>
            <a:r>
              <a:rPr lang="en-GB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250 stories </a:t>
            </a:r>
            <a:r>
              <a:rPr lang="en-GB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have </a:t>
            </a:r>
            <a:r>
              <a:rPr lang="en-GB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featured Extreme </a:t>
            </a:r>
            <a:r>
              <a:rPr lang="en-GB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Dialogue across television, radio, print and online media </a:t>
            </a:r>
            <a:r>
              <a:rPr lang="en-GB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platforms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2790" y="332656"/>
            <a:ext cx="6390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</a:t>
            </a:r>
            <a:r>
              <a:rPr lang="en-GB" sz="2800" b="1" baseline="30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st</a:t>
            </a:r>
            <a:r>
              <a:rPr lang="en-GB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Week of </a:t>
            </a:r>
            <a:r>
              <a:rPr lang="en-GB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Campaign </a:t>
            </a:r>
            <a:r>
              <a:rPr lang="en-GB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– </a:t>
            </a:r>
            <a:r>
              <a:rPr lang="en-GB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Media Coverage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467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jAQ0mwl0Swq5UKmzHH4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fcwp13ak.zAfh5OxeT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5tlZ1.AUK8v9aGVErrD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YtFhdX6kaX6m0PqdY4T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scZ6138U.HgMcwVQ2eG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v_CVLrcE2YkGpPSz9eo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aBiD5c9E.tBzkLqs7Ma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jAQ0mwl0Swq5UKmzHH4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HEmNjbJkKaZo_Z94E3t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jAQ0mwl0Swq5UKmzHH4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mesaver 2009 - PowerLibrary - 061909, NL">
  <a:themeElements>
    <a:clrScheme name="Deloitte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rIns="36000" rtlCol="0">
        <a:noAutofit/>
      </a:bodyPr>
      <a:lstStyle>
        <a:defPPr>
          <a:defRPr sz="140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loitte">
    <a:dk1>
      <a:srgbClr val="000000"/>
    </a:dk1>
    <a:lt1>
      <a:srgbClr val="FFFFFF"/>
    </a:lt1>
    <a:dk2>
      <a:srgbClr val="002776"/>
    </a:dk2>
    <a:lt2>
      <a:srgbClr val="FFFFFF"/>
    </a:lt2>
    <a:accent1>
      <a:srgbClr val="002776"/>
    </a:accent1>
    <a:accent2>
      <a:srgbClr val="92D400"/>
    </a:accent2>
    <a:accent3>
      <a:srgbClr val="00A1DE"/>
    </a:accent3>
    <a:accent4>
      <a:srgbClr val="3C8A2E"/>
    </a:accent4>
    <a:accent5>
      <a:srgbClr val="72C7E7"/>
    </a:accent5>
    <a:accent6>
      <a:srgbClr val="C9DD03"/>
    </a:accent6>
    <a:hlink>
      <a:srgbClr val="00A1DE"/>
    </a:hlink>
    <a:folHlink>
      <a:srgbClr val="72C7E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166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Timesaver 2009 - PowerLibrary - 061909, NL</vt:lpstr>
      <vt:lpstr>think-cell Slide</vt:lpstr>
      <vt:lpstr>PowerPoint Presentation</vt:lpstr>
      <vt:lpstr>Countering extremism through exchanging research, policy &amp; practice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Tuck</dc:creator>
  <cp:lastModifiedBy>Henry Tuck</cp:lastModifiedBy>
  <cp:revision>17</cp:revision>
  <dcterms:created xsi:type="dcterms:W3CDTF">2015-03-27T03:23:19Z</dcterms:created>
  <dcterms:modified xsi:type="dcterms:W3CDTF">2015-04-10T11:32:56Z</dcterms:modified>
</cp:coreProperties>
</file>