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66" r:id="rId16"/>
    <p:sldId id="268" r:id="rId17"/>
    <p:sldId id="277" r:id="rId18"/>
    <p:sldId id="278" r:id="rId19"/>
    <p:sldId id="279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281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FC35-DD81-4752-B6E5-C38C29C3F38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53DD-ECE5-4A5C-9935-10D490682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ewsday.ge/new/media/k2/items/cache/e13895d662c3da6c0f371646a88bd086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819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ncontext-fp7.eu/sites/default/files/euflag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71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EDC/HRE Case of Georgia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8" name="Picture 7" descr="Flag_of_Georg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657600"/>
            <a:ext cx="2381250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5715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Strasburg, November 14-15, 2016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b="1" dirty="0"/>
              <a:t>Batumi </a:t>
            </a:r>
            <a:r>
              <a:rPr lang="en-US" sz="2800" b="1" dirty="0" err="1"/>
              <a:t>Shota</a:t>
            </a:r>
            <a:r>
              <a:rPr lang="en-US" sz="2800" b="1" dirty="0"/>
              <a:t> </a:t>
            </a:r>
            <a:r>
              <a:rPr lang="en-US" sz="2800" b="1" dirty="0" err="1"/>
              <a:t>Rustaveli</a:t>
            </a:r>
            <a:r>
              <a:rPr lang="en-US" sz="2800" b="1" dirty="0"/>
              <a:t> State University </a:t>
            </a:r>
            <a:r>
              <a:rPr lang="en-US" sz="2800" b="1" dirty="0" smtClean="0"/>
              <a:t>– </a:t>
            </a:r>
            <a:br>
              <a:rPr lang="en-US" sz="2800" b="1" dirty="0" smtClean="0"/>
            </a:br>
            <a:r>
              <a:rPr lang="en-US" sz="2800" b="1" dirty="0" smtClean="0"/>
              <a:t>leading </a:t>
            </a:r>
            <a:r>
              <a:rPr lang="en-US" sz="2800" b="1" dirty="0"/>
              <a:t>university in the west of Georgia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Three new </a:t>
            </a:r>
            <a:r>
              <a:rPr lang="en-US" dirty="0"/>
              <a:t>training modules on Education for Democratic Citizenship </a:t>
            </a:r>
            <a:r>
              <a:rPr lang="en-US" dirty="0" smtClean="0"/>
              <a:t>were </a:t>
            </a:r>
            <a:r>
              <a:rPr lang="en-US" dirty="0"/>
              <a:t>approved by the Academic Council. The first training sessions were already been piloted in summer 2016.</a:t>
            </a:r>
          </a:p>
          <a:p>
            <a:pPr lvl="0"/>
            <a:r>
              <a:rPr lang="en-US" dirty="0"/>
              <a:t>New </a:t>
            </a:r>
            <a:r>
              <a:rPr lang="en-US" dirty="0" smtClean="0"/>
              <a:t>syllabi </a:t>
            </a:r>
            <a:r>
              <a:rPr lang="en-US" dirty="0"/>
              <a:t>for teacher training programs were developed and are under the program accreditation process.</a:t>
            </a:r>
          </a:p>
          <a:p>
            <a:endParaRPr lang="en-US" dirty="0"/>
          </a:p>
        </p:txBody>
      </p:sp>
      <p:pic>
        <p:nvPicPr>
          <p:cNvPr id="4" name="Picture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2700" b="1" dirty="0" err="1"/>
              <a:t>Shota</a:t>
            </a:r>
            <a:r>
              <a:rPr lang="en-US" sz="2700" b="1" dirty="0"/>
              <a:t> </a:t>
            </a:r>
            <a:r>
              <a:rPr lang="en-US" sz="2700" b="1" dirty="0" err="1"/>
              <a:t>Meskhia</a:t>
            </a:r>
            <a:r>
              <a:rPr lang="en-US" sz="2700" b="1" dirty="0"/>
              <a:t> State Teaching University of </a:t>
            </a:r>
            <a:r>
              <a:rPr lang="en-US" sz="2700" b="1" dirty="0" err="1" smtClean="0"/>
              <a:t>Zugdidi</a:t>
            </a:r>
            <a:r>
              <a:rPr lang="en-US" sz="2700" b="1" dirty="0" smtClean="0"/>
              <a:t> </a:t>
            </a:r>
            <a:r>
              <a:rPr lang="en-US" sz="2700" b="1" dirty="0"/>
              <a:t>– leading university in the west of Georgia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New elective course Education for Democratic Citizenship and Human Rights Education was developed and offered at BA level</a:t>
            </a:r>
            <a:r>
              <a:rPr lang="ka-GE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Картинки по запросу შოთა მესხიას ზუგდიდის სახელმწიფო სასწავლო უნივერსიტეტი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/>
              <a:t>I. </a:t>
            </a:r>
            <a:r>
              <a:rPr lang="en-US" sz="2800" b="1" dirty="0" err="1"/>
              <a:t>Javakhishvili</a:t>
            </a:r>
            <a:r>
              <a:rPr lang="en-US" sz="2800" b="1" dirty="0"/>
              <a:t> Tbilisi State University - leading university located in the capital of Georgia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New course Intercultural Education was developed based on the principles of EDC/HRE for BA as well as MA level program. </a:t>
            </a:r>
          </a:p>
          <a:p>
            <a:pPr lvl="0"/>
            <a:r>
              <a:rPr lang="en-US" dirty="0"/>
              <a:t>In addition, a workshop for </a:t>
            </a:r>
            <a:r>
              <a:rPr lang="en-US" dirty="0" smtClean="0"/>
              <a:t>different </a:t>
            </a:r>
            <a:r>
              <a:rPr lang="en-US" dirty="0"/>
              <a:t>discipline/subject teachers is planned in the Fall term of 2016-2017 academic year </a:t>
            </a:r>
            <a:r>
              <a:rPr lang="en-US" dirty="0" smtClean="0"/>
              <a:t>aiming at implementation of </a:t>
            </a:r>
            <a:r>
              <a:rPr lang="en-US" dirty="0"/>
              <a:t>the principles of EDC/HRE by interdisciplinary approach in teacher training programs. The workshop aims to promote future teachers’ awareness </a:t>
            </a:r>
            <a:r>
              <a:rPr lang="en-US" dirty="0" smtClean="0"/>
              <a:t>on </a:t>
            </a:r>
            <a:r>
              <a:rPr lang="en-US" dirty="0"/>
              <a:t>EDC/HRE together with subject content.</a:t>
            </a:r>
          </a:p>
          <a:p>
            <a:endParaRPr lang="en-US" dirty="0"/>
          </a:p>
        </p:txBody>
      </p:sp>
      <p:pic>
        <p:nvPicPr>
          <p:cNvPr id="4" name="Picture 3" descr="Картинки по запросу ივანე ჯავახიშვილის სახელობის თბილისის სახელმწიფო უნივერსიტეტი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601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Result of synergy – HEI +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Development of Students’ social and civic competences through club activities (Teaching Practice for Teacher Training Program Students)</a:t>
            </a:r>
          </a:p>
          <a:p>
            <a:r>
              <a:rPr lang="en-US" sz="2400" dirty="0" smtClean="0"/>
              <a:t>Joint </a:t>
            </a:r>
            <a:r>
              <a:rPr lang="en-US" sz="2400" dirty="0"/>
              <a:t>research (school </a:t>
            </a:r>
            <a:r>
              <a:rPr lang="en-US" sz="2400" dirty="0" smtClean="0"/>
              <a:t>+ university</a:t>
            </a:r>
            <a:r>
              <a:rPr lang="en-US" sz="2400" dirty="0"/>
              <a:t>) </a:t>
            </a:r>
            <a:r>
              <a:rPr lang="en-US" sz="2400" dirty="0" smtClean="0"/>
              <a:t>of practical </a:t>
            </a:r>
            <a:r>
              <a:rPr lang="en-US" sz="2400" dirty="0"/>
              <a:t>needs of </a:t>
            </a:r>
            <a:r>
              <a:rPr lang="en-US" sz="2400" dirty="0" smtClean="0"/>
              <a:t>the school has been initiated. </a:t>
            </a:r>
            <a:r>
              <a:rPr lang="en-US" sz="2400" dirty="0"/>
              <a:t>The research involves not only school administration, but also teachers, and as for </a:t>
            </a:r>
            <a:r>
              <a:rPr lang="en-US" sz="2400" dirty="0" smtClean="0"/>
              <a:t>HEIs </a:t>
            </a:r>
            <a:r>
              <a:rPr lang="en-US" sz="2400" dirty="0"/>
              <a:t>it involves administration, academic staff and future teachers.</a:t>
            </a:r>
          </a:p>
          <a:p>
            <a:r>
              <a:rPr lang="en-US" sz="2400" dirty="0" smtClean="0"/>
              <a:t>Such synergetic </a:t>
            </a:r>
            <a:r>
              <a:rPr lang="en-US" sz="2400" dirty="0"/>
              <a:t>efforts will enable us to focus more on research of school problems and offer specific recommendations, findings, ways of </a:t>
            </a:r>
            <a:r>
              <a:rPr lang="en-US" sz="2400" dirty="0" smtClean="0"/>
              <a:t>improvement before the </a:t>
            </a:r>
            <a:r>
              <a:rPr lang="en-US" sz="2400" dirty="0"/>
              <a:t>completion of the </a:t>
            </a:r>
            <a:r>
              <a:rPr lang="en-US" sz="2400" dirty="0" smtClean="0"/>
              <a:t>project.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11080812_1427305674231938_2053067511883127573_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152400"/>
            <a:ext cx="1371600" cy="1645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Multifold transformation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i="1" dirty="0" smtClean="0"/>
              <a:t>Outcomes to date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project results can be </a:t>
            </a:r>
            <a:r>
              <a:rPr lang="en-US" dirty="0" smtClean="0"/>
              <a:t>observed at different levels:</a:t>
            </a:r>
          </a:p>
          <a:p>
            <a:pPr>
              <a:buFontTx/>
              <a:buChar char="-"/>
            </a:pPr>
            <a:r>
              <a:rPr lang="en-US" i="1" dirty="0" smtClean="0"/>
              <a:t>Transformation </a:t>
            </a:r>
            <a:r>
              <a:rPr lang="en-US" i="1" dirty="0"/>
              <a:t>at the individual level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i="1" dirty="0" smtClean="0"/>
              <a:t>Transformation </a:t>
            </a:r>
            <a:r>
              <a:rPr lang="en-US" i="1" dirty="0"/>
              <a:t>at the </a:t>
            </a:r>
            <a:r>
              <a:rPr lang="en-US" i="1" dirty="0" smtClean="0"/>
              <a:t>teaching/learning level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i="1" dirty="0" smtClean="0"/>
              <a:t>Transformation </a:t>
            </a:r>
            <a:r>
              <a:rPr lang="en-US" i="1" dirty="0"/>
              <a:t>at </a:t>
            </a:r>
            <a:r>
              <a:rPr lang="en-US" i="1" dirty="0" smtClean="0"/>
              <a:t>the institutional </a:t>
            </a:r>
            <a:r>
              <a:rPr lang="en-US" i="1" dirty="0"/>
              <a:t>level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i="1" dirty="0" smtClean="0"/>
              <a:t>Transformation </a:t>
            </a:r>
            <a:r>
              <a:rPr lang="en-US" i="1" dirty="0"/>
              <a:t>at </a:t>
            </a:r>
            <a:r>
              <a:rPr lang="en-US" i="1" dirty="0" smtClean="0"/>
              <a:t>the society </a:t>
            </a:r>
            <a:r>
              <a:rPr lang="en-US" i="1" dirty="0"/>
              <a:t>level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6921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Transformation of Self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https://interesi.files.wordpress.com/2011/04/matli_pepe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Transformation at THE ‘Self’ level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Be the change you want to see in the </a:t>
            </a:r>
            <a:r>
              <a:rPr lang="en-US" sz="2800" dirty="0" smtClean="0"/>
              <a:t>World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knowledge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skills 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people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relationships 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approaches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attitudes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values 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new perspectives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nino\AppData\Local\Microsoft\Windows\Temporary Internet Files\Content.IE5\0FXX93BE\0001P4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3589606" cy="3503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Transformation of THE teaching/learning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Professionals equipped with new knowledge and skills at the individual level change the teaching/learning environment towards democratic vector.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The transformation at THE </a:t>
            </a:r>
            <a:b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institutional level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New syllabi, training modules and programs were developed for in-service and future teachers, (some teachers already developed training modules in the format of interdisciplinary lessons.)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Transformation of THE Society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dirty="0" smtClean="0"/>
              <a:t>HEIs and kings.ge (organizer of Subject Olympiads at local level) perform joined efforts to organize the series of one-day training on democratic citizenship education in different regions of Georgia. </a:t>
            </a:r>
          </a:p>
          <a:p>
            <a:pPr>
              <a:buNone/>
            </a:pPr>
            <a:r>
              <a:rPr lang="en-US" sz="4400" dirty="0" smtClean="0"/>
              <a:t>The new three-year ERASMUS+ project Curriculum Reform for Promoting Civic Education and Democratic Principles in Israel and in Georgia (CURE). It has started in October 2016. </a:t>
            </a:r>
          </a:p>
          <a:p>
            <a:pPr>
              <a:buNone/>
            </a:pPr>
            <a:r>
              <a:rPr lang="en-US" sz="4400" dirty="0" smtClean="0"/>
              <a:t>Participants from Georgia: Ilia State University, </a:t>
            </a:r>
            <a:r>
              <a:rPr lang="en-US" sz="4400" dirty="0" err="1" smtClean="0"/>
              <a:t>Telavi</a:t>
            </a:r>
            <a:r>
              <a:rPr lang="en-US" sz="4400" dirty="0" smtClean="0"/>
              <a:t> State University, Batumi State University and Tbilisi State University. </a:t>
            </a:r>
          </a:p>
          <a:p>
            <a:pPr>
              <a:buNone/>
            </a:pPr>
            <a:r>
              <a:rPr lang="en-US" sz="4400" dirty="0" smtClean="0"/>
              <a:t>Goal of the project: ensure successful curriculum reform and equip future teachers with knowledge and strategies for citizenship education of students. </a:t>
            </a:r>
          </a:p>
          <a:p>
            <a:pPr>
              <a:buNone/>
            </a:pPr>
            <a:r>
              <a:rPr lang="en-US" sz="4400" dirty="0" smtClean="0"/>
              <a:t>Grant applicant is Israeli, while the Ilia State University is a coordinator from Georgian side.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has started</a:t>
            </a:r>
          </a:p>
          <a:p>
            <a:r>
              <a:rPr lang="en-US" dirty="0" smtClean="0"/>
              <a:t>Trainers and participants</a:t>
            </a:r>
          </a:p>
          <a:p>
            <a:r>
              <a:rPr lang="en-US" dirty="0" smtClean="0"/>
              <a:t>Strategic line</a:t>
            </a:r>
          </a:p>
          <a:p>
            <a:r>
              <a:rPr lang="en-US" dirty="0" smtClean="0"/>
              <a:t>Results according HEIs</a:t>
            </a:r>
          </a:p>
          <a:p>
            <a:r>
              <a:rPr lang="en-US" dirty="0" smtClean="0"/>
              <a:t>Result of synergy</a:t>
            </a:r>
          </a:p>
          <a:p>
            <a:r>
              <a:rPr lang="en-US" dirty="0" smtClean="0"/>
              <a:t>Multifold transformation</a:t>
            </a:r>
          </a:p>
          <a:p>
            <a:r>
              <a:rPr lang="en-US" dirty="0" smtClean="0"/>
              <a:t>The way ahead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D07270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934200" cy="33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7632" y="4458831"/>
            <a:ext cx="8873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way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EDC/HRE is endless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efforts it requires are limitless,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 if we want to become a society we all dream for,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is worth to do our best to make our dream true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a-GE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გმადლობთ!!!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https://ninikoqveladze.files.wordpress.com/2014/04/14336135495000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33337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5181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you!!!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has started?</a:t>
            </a:r>
            <a:endParaRPr lang="en-US" dirty="0"/>
          </a:p>
        </p:txBody>
      </p:sp>
      <p:pic>
        <p:nvPicPr>
          <p:cNvPr id="4" name="Picture 2" descr="C:\Users\nino\AppData\Local\Microsoft\Windows\Temporary Internet Files\Content.IE5\TVMBZ6DF\thumb-bicycle-166.6-9200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301594" cy="33400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Democracy is like a bicycle, if you stop spinning its wheels it will fail.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Trainers &amp;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Trainers</a:t>
            </a:r>
          </a:p>
          <a:p>
            <a:pPr>
              <a:buNone/>
            </a:pPr>
            <a:r>
              <a:rPr lang="en-US" dirty="0" err="1" smtClean="0"/>
              <a:t>Olena</a:t>
            </a:r>
            <a:r>
              <a:rPr lang="en-US" dirty="0" smtClean="0"/>
              <a:t> STYSLAVSKA &amp; </a:t>
            </a:r>
            <a:r>
              <a:rPr lang="en-US" dirty="0" err="1"/>
              <a:t>Marzena</a:t>
            </a:r>
            <a:r>
              <a:rPr lang="en-US" dirty="0"/>
              <a:t> RAFALSKA</a:t>
            </a:r>
            <a:endParaRPr lang="en-US" dirty="0" smtClean="0"/>
          </a:p>
          <a:p>
            <a:r>
              <a:rPr lang="en-US" dirty="0" smtClean="0"/>
              <a:t>Participants: </a:t>
            </a:r>
          </a:p>
          <a:p>
            <a:pPr>
              <a:buNone/>
            </a:pPr>
            <a:r>
              <a:rPr lang="en-US" dirty="0" smtClean="0"/>
              <a:t>15 representatives of 8 HEIs + 15 representatives of school society = 30 educators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Natia</a:t>
            </a:r>
            <a:r>
              <a:rPr lang="en-US" dirty="0" smtClean="0"/>
              <a:t>, who is very special in connecting people and making them to do their best.</a:t>
            </a: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Strategic 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Involvement of HEI representatives and setting long-term plans: prepare future teachers to achieve snowball effect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2514600"/>
            <a:ext cx="6096000" cy="332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867400" y="4191000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>
                <a:solidFill>
                  <a:srgbClr val="FF0000"/>
                </a:solidFill>
              </a:rPr>
              <a:t>new/updated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accredited courses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Results according HEIs</a:t>
            </a:r>
            <a:endParaRPr lang="en-US" dirty="0"/>
          </a:p>
        </p:txBody>
      </p:sp>
      <p:pic>
        <p:nvPicPr>
          <p:cNvPr id="2050" name="Picture 2" descr="C:\Users\nino\AppData\Local\Microsoft\Windows\Temporary Internet Files\Content.IE5\N50XV1BL\presentati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457575" cy="3813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New course Principles of Education for Democracy was developed for teacher training 60 credit education program. </a:t>
            </a:r>
            <a:r>
              <a:rPr lang="en-US" dirty="0" smtClean="0"/>
              <a:t>The </a:t>
            </a:r>
            <a:r>
              <a:rPr lang="en-US" dirty="0"/>
              <a:t>program is already accredited.  </a:t>
            </a:r>
          </a:p>
          <a:p>
            <a:pPr lvl="0"/>
            <a:r>
              <a:rPr lang="en-US" dirty="0"/>
              <a:t>New </a:t>
            </a:r>
            <a:r>
              <a:rPr lang="en-US" dirty="0" smtClean="0"/>
              <a:t>five-credit </a:t>
            </a:r>
            <a:r>
              <a:rPr lang="en-US" dirty="0"/>
              <a:t>course and syllabus for integrated educational program for primary education is ready for program accreditation.</a:t>
            </a:r>
          </a:p>
          <a:p>
            <a:pPr lvl="0"/>
            <a:r>
              <a:rPr lang="en-US" dirty="0"/>
              <a:t>The development of new training module is underway and will be completed in the nearest future.</a:t>
            </a:r>
          </a:p>
          <a:p>
            <a:endParaRPr lang="en-US" dirty="0"/>
          </a:p>
        </p:txBody>
      </p:sp>
      <p:pic>
        <p:nvPicPr>
          <p:cNvPr id="4" name="Content Placeholder 3" descr="Картинки по запросу თელავის უნივერსიტეტი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36908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err="1"/>
              <a:t>Iakob</a:t>
            </a:r>
            <a:r>
              <a:rPr lang="en-US" sz="2800" b="1" dirty="0"/>
              <a:t> </a:t>
            </a:r>
            <a:r>
              <a:rPr lang="en-US" sz="2800" b="1" dirty="0" err="1"/>
              <a:t>Gogebashvili</a:t>
            </a:r>
            <a:r>
              <a:rPr lang="en-US" sz="2800" b="1" dirty="0"/>
              <a:t> </a:t>
            </a:r>
            <a:r>
              <a:rPr lang="en-US" sz="2800" b="1" dirty="0" err="1"/>
              <a:t>Telavi</a:t>
            </a:r>
            <a:r>
              <a:rPr lang="en-US" sz="2800" b="1" dirty="0"/>
              <a:t> State University - leading university in the East of Georgia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err="1"/>
              <a:t>Ilia</a:t>
            </a:r>
            <a:r>
              <a:rPr lang="en-US" sz="2800" b="1" dirty="0"/>
              <a:t> State University </a:t>
            </a:r>
            <a:r>
              <a:rPr lang="en-US" sz="2800" b="1" dirty="0" smtClean="0"/>
              <a:t>– leading university </a:t>
            </a:r>
            <a:br>
              <a:rPr lang="en-US" sz="2800" b="1" dirty="0" smtClean="0"/>
            </a:br>
            <a:r>
              <a:rPr lang="en-US" sz="2800" b="1" dirty="0" smtClean="0"/>
              <a:t>located </a:t>
            </a:r>
            <a:r>
              <a:rPr lang="en-US" sz="2800" b="1" dirty="0"/>
              <a:t>in the capital of Georgia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250" dirty="0" smtClean="0"/>
              <a:t>Intercultural Education – Pedagogical Approaches, new 5 credit BA compulsory course for teacher training program. </a:t>
            </a:r>
          </a:p>
          <a:p>
            <a:pPr lvl="0"/>
            <a:r>
              <a:rPr lang="en-US" sz="2250" dirty="0" smtClean="0"/>
              <a:t>Multiethnic and Multicultural Georgia, new five-credit BA compulsory/elective course for teacher training program.</a:t>
            </a:r>
          </a:p>
          <a:p>
            <a:pPr lvl="0"/>
            <a:r>
              <a:rPr lang="en-US" sz="2250" dirty="0" smtClean="0"/>
              <a:t>Citizenship Education at Primary, Basic and High School, three 5 credit updated courses for BA, MA and teacher certification programs.</a:t>
            </a:r>
          </a:p>
          <a:p>
            <a:pPr lvl="0"/>
            <a:r>
              <a:rPr lang="en-US" sz="2250" dirty="0" smtClean="0"/>
              <a:t>Training module “School and Intercultural Education”, series of trainings has been already launched</a:t>
            </a:r>
            <a:r>
              <a:rPr lang="en-US" sz="2250" dirty="0"/>
              <a:t>:</a:t>
            </a:r>
            <a:r>
              <a:rPr lang="en-US" sz="2250" dirty="0" smtClean="0"/>
              <a:t> first on 24</a:t>
            </a:r>
            <a:r>
              <a:rPr lang="en-US" sz="2250" baseline="30000" dirty="0" smtClean="0"/>
              <a:t>th</a:t>
            </a:r>
            <a:r>
              <a:rPr lang="en-US" sz="2250" dirty="0" smtClean="0"/>
              <a:t> of September, second on 6</a:t>
            </a:r>
            <a:r>
              <a:rPr lang="en-US" sz="2250" baseline="30000" dirty="0" smtClean="0"/>
              <a:t>th</a:t>
            </a:r>
            <a:r>
              <a:rPr lang="en-US" sz="2250" dirty="0" smtClean="0"/>
              <a:t> of November. 120 teachers are involved.  </a:t>
            </a:r>
          </a:p>
          <a:p>
            <a:r>
              <a:rPr lang="en-US" sz="2250" dirty="0" smtClean="0"/>
              <a:t>Scientific and popular articles: based on new knowledge and experience several articles were prepared and published in online newspaper </a:t>
            </a:r>
            <a:r>
              <a:rPr lang="en-US" sz="2250" dirty="0" err="1" smtClean="0"/>
              <a:t>Mastsavlebeli</a:t>
            </a:r>
            <a:r>
              <a:rPr lang="en-US" sz="2250" dirty="0" smtClean="0"/>
              <a:t> </a:t>
            </a:r>
            <a:r>
              <a:rPr lang="ka-GE" sz="2250" dirty="0" smtClean="0"/>
              <a:t>(http://mastsavlebeli.ge/) </a:t>
            </a:r>
            <a:r>
              <a:rPr lang="en-US" sz="2250" dirty="0" smtClean="0"/>
              <a:t>in 2015/16. </a:t>
            </a:r>
          </a:p>
          <a:p>
            <a:pPr lvl="0"/>
            <a:endParaRPr lang="en-US" sz="2250" dirty="0" smtClean="0"/>
          </a:p>
          <a:p>
            <a:pPr>
              <a:buNone/>
            </a:pPr>
            <a:endParaRPr lang="en-US" sz="2250" dirty="0"/>
          </a:p>
        </p:txBody>
      </p:sp>
      <p:pic>
        <p:nvPicPr>
          <p:cNvPr id="4" name="Picture 3" descr="downloa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err="1"/>
              <a:t>Samtskhe-Javakheti</a:t>
            </a:r>
            <a:r>
              <a:rPr lang="en-US" sz="2800" b="1" dirty="0"/>
              <a:t> State University - leading university in the South of Georgia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/>
              <a:t>New compulsory </a:t>
            </a:r>
            <a:r>
              <a:rPr lang="en-US" dirty="0" smtClean="0"/>
              <a:t>courses: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Education for Democratic Citizenship and Human Rights Education was developed for elementary school teacher training BA program.</a:t>
            </a:r>
          </a:p>
          <a:p>
            <a:pPr lvl="0"/>
            <a:r>
              <a:rPr lang="en-US" dirty="0" smtClean="0"/>
              <a:t>Education </a:t>
            </a:r>
            <a:r>
              <a:rPr lang="en-US" dirty="0"/>
              <a:t>for Democratic Citizenship and Human Rights Education was developed for middle and high school teacher training BA program.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program has successfully </a:t>
            </a:r>
            <a:r>
              <a:rPr lang="en-US" dirty="0" smtClean="0"/>
              <a:t>went through the </a:t>
            </a:r>
            <a:r>
              <a:rPr lang="en-US" dirty="0"/>
              <a:t>accreditation procedures.</a:t>
            </a:r>
          </a:p>
          <a:p>
            <a:endParaRPr lang="en-US" dirty="0"/>
          </a:p>
        </p:txBody>
      </p:sp>
      <p:pic>
        <p:nvPicPr>
          <p:cNvPr id="4" name="Picture 3" descr="downloa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524000" cy="144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873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Content</vt:lpstr>
      <vt:lpstr>How it has started?</vt:lpstr>
      <vt:lpstr>Trainers &amp; Participants</vt:lpstr>
      <vt:lpstr>Strategic line </vt:lpstr>
      <vt:lpstr>Results according HEIs</vt:lpstr>
      <vt:lpstr>Iakob Gogebashvili Telavi State University - leading university in the East of Georgia</vt:lpstr>
      <vt:lpstr>Ilia State University – leading university  located in the capital of Georgia  </vt:lpstr>
      <vt:lpstr>Samtskhe-Javakheti State University - leading university in the South of Georgia  </vt:lpstr>
      <vt:lpstr>Batumi Shota Rustaveli State University –  leading university in the west of Georgia </vt:lpstr>
      <vt:lpstr>Shota Meskhia State Teaching University of Zugdidi – leading university in the west of Georgia </vt:lpstr>
      <vt:lpstr>I. Javakhishvili Tbilisi State University - leading university located in the capital of Georgia </vt:lpstr>
      <vt:lpstr>Result of synergy – HEI + School</vt:lpstr>
      <vt:lpstr>Multifold transformation (Outcomes to date)</vt:lpstr>
      <vt:lpstr>PowerPoint Presentation</vt:lpstr>
      <vt:lpstr>Transformation at THE ‘Self’ level</vt:lpstr>
      <vt:lpstr>Transformation of THE teaching/learning</vt:lpstr>
      <vt:lpstr>The transformation at THE  institutional level </vt:lpstr>
      <vt:lpstr>Transformation of THE Society</vt:lpstr>
      <vt:lpstr>PowerPoint Presentation</vt:lpstr>
      <vt:lpstr>გმადლობთ!!!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</dc:creator>
  <cp:lastModifiedBy>NORMAN-FLECK Susan</cp:lastModifiedBy>
  <cp:revision>20</cp:revision>
  <dcterms:created xsi:type="dcterms:W3CDTF">2016-11-12T21:58:23Z</dcterms:created>
  <dcterms:modified xsi:type="dcterms:W3CDTF">2016-12-21T11:31:54Z</dcterms:modified>
</cp:coreProperties>
</file>