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93" r:id="rId3"/>
    <p:sldId id="292" r:id="rId4"/>
    <p:sldId id="294" r:id="rId5"/>
    <p:sldId id="299" r:id="rId6"/>
    <p:sldId id="302" r:id="rId7"/>
    <p:sldId id="303" r:id="rId8"/>
    <p:sldId id="300" r:id="rId9"/>
    <p:sldId id="301" r:id="rId10"/>
    <p:sldId id="288" r:id="rId11"/>
  </p:sldIdLst>
  <p:sldSz cx="9144000" cy="6858000" type="screen4x3"/>
  <p:notesSz cx="68072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82857" autoAdjust="0"/>
  </p:normalViewPr>
  <p:slideViewPr>
    <p:cSldViewPr>
      <p:cViewPr>
        <p:scale>
          <a:sx n="96" d="100"/>
          <a:sy n="96" d="100"/>
        </p:scale>
        <p:origin x="-1296" y="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5300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42" y="0"/>
            <a:ext cx="2949575" cy="495300"/>
          </a:xfrm>
          <a:prstGeom prst="rect">
            <a:avLst/>
          </a:prstGeom>
        </p:spPr>
        <p:txBody>
          <a:bodyPr vert="horz" lIns="91400" tIns="45700" rIns="91400" bIns="45700" rtlCol="0"/>
          <a:lstStyle>
            <a:lvl1pPr algn="r">
              <a:defRPr sz="1200"/>
            </a:lvl1pPr>
          </a:lstStyle>
          <a:p>
            <a:fld id="{12E9B464-C2AD-4E75-8DC6-872BF168D947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09113"/>
            <a:ext cx="2949575" cy="495300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42" y="9409113"/>
            <a:ext cx="2949575" cy="495300"/>
          </a:xfrm>
          <a:prstGeom prst="rect">
            <a:avLst/>
          </a:prstGeom>
        </p:spPr>
        <p:txBody>
          <a:bodyPr vert="horz" lIns="91400" tIns="45700" rIns="91400" bIns="45700" rtlCol="0" anchor="b"/>
          <a:lstStyle>
            <a:lvl1pPr algn="r">
              <a:defRPr sz="1200"/>
            </a:lvl1pPr>
          </a:lstStyle>
          <a:p>
            <a:fld id="{84A248BC-231C-489A-B896-588DA2A3C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5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9787" cy="495300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44" y="0"/>
            <a:ext cx="2949787" cy="495300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82E89FCD-005F-4482-8F59-3ABCEDA770FE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0" tIns="45690" rIns="91380" bIns="456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05356"/>
            <a:ext cx="5445760" cy="4457700"/>
          </a:xfrm>
          <a:prstGeom prst="rect">
            <a:avLst/>
          </a:prstGeom>
        </p:spPr>
        <p:txBody>
          <a:bodyPr vert="horz" lIns="91380" tIns="45690" rIns="91380" bIns="4569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1"/>
            <a:ext cx="2949787" cy="495300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44" y="9408981"/>
            <a:ext cx="2949787" cy="495300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2CB8DED4-32A2-49A5-915E-C255A92A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4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39FEB-4833-4E1A-8904-717F8F7ABD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8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</a:t>
            </a:r>
            <a:r>
              <a:rPr lang="fr-F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</a:t>
            </a:r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attention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39FEB-4833-4E1A-8904-717F8F7ABD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8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8DED4-32A2-49A5-915E-C255A92A4FA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72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1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0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4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1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3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7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6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4A5CD-841A-42D1-A6F3-BDD30AB535A4}" type="datetimeFigureOut">
              <a:rPr lang="en-US" smtClean="0"/>
              <a:t>4/28/16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A3A0-C226-4A1F-9EAA-3570E69B4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0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en/web/genderequality/co-operation-projects" TargetMode="External"/><Relationship Id="rId4" Type="http://schemas.openxmlformats.org/officeDocument/2006/relationships/hyperlink" Target="mailto:raluca.popa@coe.int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268760"/>
            <a:ext cx="8640960" cy="50405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475386"/>
            <a:ext cx="8280920" cy="138499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 / CoE Eastern Partnership </a:t>
            </a:r>
            <a:b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Programmatic Co-operation Framework </a:t>
            </a:r>
            <a:b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 – </a:t>
            </a:r>
            <a:r>
              <a:rPr lang="en-GB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068960"/>
            <a:ext cx="8640960" cy="3240360"/>
          </a:xfrm>
        </p:spPr>
        <p:txBody>
          <a:bodyPr>
            <a:normAutofit fontScale="85000" lnSpcReduction="20000"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Regional project</a:t>
            </a:r>
            <a:r>
              <a:rPr lang="en-GB" sz="2400" b="1" dirty="0" smtClean="0">
                <a:solidFill>
                  <a:schemeClr val="tx1"/>
                </a:solidFill>
              </a:rPr>
              <a:t>: </a:t>
            </a:r>
            <a:r>
              <a:rPr lang="en-GB" sz="2400" b="1" i="1" dirty="0" smtClean="0">
                <a:solidFill>
                  <a:schemeClr val="tx1"/>
                </a:solidFill>
              </a:rPr>
              <a:t>Improving </a:t>
            </a:r>
            <a:r>
              <a:rPr lang="en-GB" sz="2400" b="1" i="1" dirty="0">
                <a:solidFill>
                  <a:schemeClr val="tx1"/>
                </a:solidFill>
              </a:rPr>
              <a:t>women’s access to justice in 5 Eastern Partnership </a:t>
            </a:r>
            <a:r>
              <a:rPr lang="en-GB" sz="2400" b="1" i="1" dirty="0" smtClean="0">
                <a:solidFill>
                  <a:schemeClr val="tx1"/>
                </a:solidFill>
              </a:rPr>
              <a:t>countries</a:t>
            </a:r>
          </a:p>
          <a:p>
            <a:r>
              <a:rPr lang="en-GB" sz="2400" b="1" dirty="0" smtClean="0">
                <a:solidFill>
                  <a:srgbClr val="7030A0"/>
                </a:solidFill>
              </a:rPr>
              <a:t>Countries included</a:t>
            </a:r>
            <a:r>
              <a:rPr lang="en-GB" sz="2400" b="1" dirty="0" smtClean="0">
                <a:solidFill>
                  <a:schemeClr val="tx1"/>
                </a:solidFill>
              </a:rPr>
              <a:t>: </a:t>
            </a:r>
            <a:r>
              <a:rPr lang="en-GB" sz="2400" dirty="0" smtClean="0">
                <a:solidFill>
                  <a:schemeClr val="tx1"/>
                </a:solidFill>
              </a:rPr>
              <a:t>Armenia</a:t>
            </a:r>
            <a:r>
              <a:rPr lang="en-GB" sz="2400" dirty="0">
                <a:solidFill>
                  <a:schemeClr val="tx1"/>
                </a:solidFill>
              </a:rPr>
              <a:t>, Azerbaijan, Georgia, </a:t>
            </a:r>
            <a:r>
              <a:rPr lang="en-GB" sz="2400" dirty="0" smtClean="0">
                <a:solidFill>
                  <a:schemeClr val="tx1"/>
                </a:solidFill>
              </a:rPr>
              <a:t>Republic of Moldova </a:t>
            </a:r>
            <a:r>
              <a:rPr lang="en-GB" sz="2400" dirty="0">
                <a:solidFill>
                  <a:schemeClr val="tx1"/>
                </a:solidFill>
              </a:rPr>
              <a:t>and </a:t>
            </a:r>
            <a:r>
              <a:rPr lang="en-GB" sz="2400" dirty="0" smtClean="0">
                <a:solidFill>
                  <a:schemeClr val="tx1"/>
                </a:solidFill>
              </a:rPr>
              <a:t>Ukraine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rgbClr val="7030A0"/>
                </a:solidFill>
              </a:rPr>
              <a:t>Implemented by</a:t>
            </a:r>
            <a:r>
              <a:rPr lang="en-GB" sz="2400" dirty="0" smtClean="0">
                <a:solidFill>
                  <a:schemeClr val="tx1"/>
                </a:solidFill>
              </a:rPr>
              <a:t>: </a:t>
            </a:r>
            <a:r>
              <a:rPr lang="en-GB" sz="2400" b="1" dirty="0" smtClean="0">
                <a:solidFill>
                  <a:schemeClr val="tx1"/>
                </a:solidFill>
              </a:rPr>
              <a:t>Gender Equality Unit</a:t>
            </a:r>
            <a:r>
              <a:rPr lang="en-GB" sz="2400" dirty="0" smtClean="0">
                <a:solidFill>
                  <a:schemeClr val="tx1"/>
                </a:solidFill>
              </a:rPr>
              <a:t>/ Equality Division/ Equality and Human Dignity Department/ Directorate of Human Dignity and Equality/ Directorate General of Democracy (DG II) 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rgbClr val="7030A0"/>
                </a:solidFill>
              </a:rPr>
              <a:t>Duration</a:t>
            </a:r>
            <a:r>
              <a:rPr lang="en-US" sz="2400" dirty="0">
                <a:solidFill>
                  <a:schemeClr val="tx1"/>
                </a:solidFill>
              </a:rPr>
              <a:t>: 1 February 2015 – 31 December 2016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b="1" dirty="0" smtClean="0">
                <a:solidFill>
                  <a:srgbClr val="7030A0"/>
                </a:solidFill>
              </a:rPr>
              <a:t>Funding</a:t>
            </a:r>
            <a:r>
              <a:rPr lang="en-GB" sz="2400" dirty="0" smtClean="0">
                <a:solidFill>
                  <a:schemeClr val="tx1"/>
                </a:solidFill>
              </a:rPr>
              <a:t>: 560, 000 Euro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975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 information</a:t>
            </a:r>
            <a:endParaRPr lang="en-US" sz="27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924944"/>
            <a:ext cx="7200800" cy="244827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http://www.coe.int/en/web/genderequality/co-operation-</a:t>
            </a:r>
            <a:r>
              <a:rPr lang="en-GB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projects</a:t>
            </a:r>
            <a:r>
              <a:rPr lang="en-GB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en-GB" sz="2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E-mail: </a:t>
            </a:r>
            <a:r>
              <a:rPr lang="en-GB" sz="28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raluca.popa@coe.int</a:t>
            </a:r>
            <a:endParaRPr lang="en-US" sz="2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2" y="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228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944" y="0"/>
            <a:ext cx="9193944" cy="7016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5410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Programmatic Co-operation Framework (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PCF) </a:t>
            </a:r>
            <a:b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Women’s access to justice 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76264"/>
            <a:ext cx="8229600" cy="4365104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000" b="1" dirty="0">
                <a:solidFill>
                  <a:srgbClr val="7030A0"/>
                </a:solidFill>
              </a:rPr>
              <a:t>Council of Europe Strategy on Gender Equality 2014-2017</a:t>
            </a:r>
            <a:r>
              <a:rPr lang="en-US" sz="2000" b="1" dirty="0">
                <a:solidFill>
                  <a:schemeClr val="accent4"/>
                </a:solidFill>
              </a:rPr>
              <a:t> </a:t>
            </a:r>
            <a:r>
              <a:rPr lang="en-US" sz="2000" dirty="0" smtClean="0"/>
              <a:t>provides </a:t>
            </a:r>
            <a:r>
              <a:rPr lang="en-US" sz="2000" dirty="0"/>
              <a:t>the strategic framework for the implementation of </a:t>
            </a:r>
            <a:r>
              <a:rPr lang="en-US" sz="2000" dirty="0" smtClean="0"/>
              <a:t> this project.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/>
              <a:t>Five objectives: </a:t>
            </a:r>
            <a:br>
              <a:rPr lang="en-US" sz="2000" b="1" dirty="0" smtClean="0"/>
            </a:br>
            <a:r>
              <a:rPr lang="en-US" sz="1800" dirty="0" smtClean="0"/>
              <a:t>1. Combating </a:t>
            </a:r>
            <a:r>
              <a:rPr lang="en-US" sz="1800" dirty="0"/>
              <a:t>gender stereotypes and </a:t>
            </a:r>
            <a:r>
              <a:rPr lang="en-US" sz="1800" dirty="0" smtClean="0"/>
              <a:t>sexism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2. Preventing </a:t>
            </a:r>
            <a:r>
              <a:rPr lang="en-US" sz="1800" dirty="0"/>
              <a:t>and combating violence against </a:t>
            </a:r>
            <a:r>
              <a:rPr lang="en-US" sz="1800" dirty="0" smtClean="0"/>
              <a:t>women</a:t>
            </a:r>
            <a:br>
              <a:rPr lang="en-US" sz="1800" dirty="0" smtClean="0"/>
            </a:br>
            <a:r>
              <a:rPr lang="en-US" sz="1800" dirty="0" smtClean="0"/>
              <a:t>3. </a:t>
            </a:r>
            <a:r>
              <a:rPr lang="en-US" sz="1800" b="1" dirty="0" smtClean="0">
                <a:solidFill>
                  <a:srgbClr val="7030A0"/>
                </a:solidFill>
              </a:rPr>
              <a:t>Guaranteeing </a:t>
            </a:r>
            <a:r>
              <a:rPr lang="en-US" sz="1800" b="1" dirty="0">
                <a:solidFill>
                  <a:srgbClr val="7030A0"/>
                </a:solidFill>
              </a:rPr>
              <a:t>equal access of women to </a:t>
            </a:r>
            <a:r>
              <a:rPr lang="en-US" sz="1800" b="1" dirty="0" smtClean="0">
                <a:solidFill>
                  <a:srgbClr val="7030A0"/>
                </a:solidFill>
              </a:rPr>
              <a:t>justice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4. Achieving </a:t>
            </a:r>
            <a:r>
              <a:rPr lang="en-US" sz="1800" dirty="0"/>
              <a:t>balanced participation of women and men in political and public </a:t>
            </a:r>
            <a:r>
              <a:rPr lang="en-US" sz="1800" dirty="0" smtClean="0"/>
              <a:t>decision-making</a:t>
            </a:r>
            <a:br>
              <a:rPr lang="en-US" sz="1800" dirty="0" smtClean="0"/>
            </a:br>
            <a:r>
              <a:rPr lang="en-US" sz="1800" dirty="0" smtClean="0"/>
              <a:t>5. Achieving </a:t>
            </a:r>
            <a:r>
              <a:rPr lang="en-US" sz="1800" dirty="0"/>
              <a:t>gender mainstreaming in all policies and </a:t>
            </a:r>
            <a:r>
              <a:rPr lang="en-US" sz="1800" dirty="0" smtClean="0"/>
              <a:t>measures </a:t>
            </a:r>
            <a:endParaRPr lang="en-US" sz="1800" dirty="0"/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944" y="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81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3360"/>
            <a:ext cx="9144000" cy="68713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5410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Programmatic Co-operation Framework (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PCF) </a:t>
            </a:r>
            <a:b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strategic objectives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76264"/>
            <a:ext cx="8229600" cy="3501008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000" b="1" i="1" dirty="0"/>
              <a:t>Improving women’s access to justice in 5 Eastern Partnership </a:t>
            </a:r>
            <a:r>
              <a:rPr lang="en-GB" sz="2000" b="1" i="1" dirty="0" smtClean="0"/>
              <a:t>countries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GB" sz="2400" dirty="0" smtClean="0"/>
              <a:t>To </a:t>
            </a:r>
            <a:r>
              <a:rPr lang="en-GB" sz="2400" dirty="0"/>
              <a:t>identify and support the removal of obstacles to women’s access to </a:t>
            </a:r>
            <a:r>
              <a:rPr lang="en-GB" sz="2400" dirty="0" smtClean="0"/>
              <a:t>justice; </a:t>
            </a:r>
            <a:endParaRPr lang="en-US" sz="2400" dirty="0"/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GB" sz="2400" dirty="0" smtClean="0"/>
              <a:t>To </a:t>
            </a:r>
            <a:r>
              <a:rPr lang="en-GB" sz="2400" dirty="0"/>
              <a:t>strengthen the capacity of Eastern Partnership countries to design measures to ensure that the justice chain is gender-responsive, including through the training of legal professionals. </a:t>
            </a:r>
            <a:endParaRPr lang="en-US" sz="2400" dirty="0"/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GB" sz="2000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944" y="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99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9944" y="-13360"/>
            <a:ext cx="9193944" cy="68713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64" y="1052736"/>
            <a:ext cx="8856984" cy="52322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Barriers to women’s 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to justice 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68" y="1700808"/>
            <a:ext cx="8784976" cy="5040560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Five studies mapping the obstacles to </a:t>
            </a: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women’s access to justice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each of the 5 </a:t>
            </a:r>
            <a:r>
              <a:rPr lang="en-GB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EaP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countries. Some of the main findings: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Persistence of </a:t>
            </a:r>
            <a:r>
              <a:rPr lang="en-GB" sz="1600" b="1" i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jure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discrimination of women. Ex.: protective labour legislation restricts women’s access to professions and work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Gaps in the </a:t>
            </a:r>
            <a:r>
              <a:rPr lang="en-GB" sz="1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nti-discrimination legislative frameworks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Limited use of anti-discrimination legislation on the ground of </a:t>
            </a: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sex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exist, women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rarely invoke these laws in court to protect their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rights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Limited use of international standards in judicial decisions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(e.g., only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 judicial acts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Ukraine contain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 to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CEDAW, mostly by plaintiffs)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 awareness of and limited remedies for </a:t>
            </a: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indirect discrimination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women (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standards of proof and the legal mechanisms that are necessary to prove indirect discrimination are not well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developed)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Labour law: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of fathers to parental leave; Determination of alimony and payment of alimony; Unlawful dismissal of pregnant women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Significant </a:t>
            </a:r>
            <a:r>
              <a:rPr lang="en-US" sz="1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underrepresentation of women in the judiciary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Armenia and Azerbaijan </a:t>
            </a:r>
            <a:endPara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Violence against women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not all forms are criminalised;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Severe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under-reporting of crimes of violence against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women; Very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few convictions of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rape; Scarce or no state funding for support services in some countries 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 </a:t>
            </a:r>
            <a:r>
              <a:rPr lang="en-US" sz="16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stereotypes and bias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justice system (ex.: the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investigation of sexual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violence). Compounded by other stereotypes (linked to age, ethnicity, social status, for ex.) </a:t>
            </a:r>
            <a:endParaRPr lang="en-GB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944" y="-1336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180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85" y="0"/>
            <a:ext cx="9161151" cy="695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5410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Programmatic Co-operation Framework (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PCF) </a:t>
            </a:r>
            <a:b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Outlook for 2016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76264"/>
            <a:ext cx="8229600" cy="4437112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Regional level materials and events: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Elaboration of a </a:t>
            </a:r>
            <a:r>
              <a:rPr lang="en-GB" sz="18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manual on equal access of women to justice for judges and prosecutors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include a module </a:t>
            </a: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gender stereotypes and the judiciary (co-operation with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OHCHR Geneva)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GB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18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practices and resources in training on women’s rights and gender equality for legal professionals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with a focus on judges and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prosecutors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include </a:t>
            </a: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progressive jurisprudence (decisions) from the countries of the project  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movie on gender stereotyping (co-operation with OHCHR – completion in 2017) </a:t>
            </a:r>
            <a:endParaRPr lang="en-GB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GB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GB" sz="18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Regional </a:t>
            </a:r>
            <a:r>
              <a:rPr lang="en-GB" sz="18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conference in Chisinau, 24-25 October 2016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GB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93" y="-1336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851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85" y="0"/>
            <a:ext cx="9161151" cy="695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760" y="1019484"/>
            <a:ext cx="8229600" cy="83099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/>
              <a:t>Review of International Good Practices in Training on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GB" sz="2400" b="1" dirty="0"/>
              <a:t>Women’s Rights and Gender Equality for Legal </a:t>
            </a:r>
            <a:r>
              <a:rPr lang="en-GB" sz="2400" b="1" dirty="0" smtClean="0"/>
              <a:t>Professionals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60" y="1988840"/>
            <a:ext cx="8229600" cy="4752528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GB" sz="1800" b="1" dirty="0">
                <a:solidFill>
                  <a:srgbClr val="7030A0"/>
                </a:solidFill>
              </a:rPr>
              <a:t>Proposed </a:t>
            </a:r>
            <a:r>
              <a:rPr lang="en-GB" sz="1800" b="1" dirty="0" smtClean="0">
                <a:solidFill>
                  <a:srgbClr val="7030A0"/>
                </a:solidFill>
              </a:rPr>
              <a:t>outline</a:t>
            </a:r>
          </a:p>
          <a:p>
            <a:pPr marL="0" lvl="0" indent="0">
              <a:buNone/>
            </a:pPr>
            <a:r>
              <a:rPr lang="en-GB" sz="1800" b="1" dirty="0" smtClean="0"/>
              <a:t>1. Introduction</a:t>
            </a:r>
            <a:endParaRPr lang="en-US" sz="1800" b="1" dirty="0"/>
          </a:p>
          <a:p>
            <a:pPr marL="0" lvl="0" indent="0">
              <a:buNone/>
            </a:pPr>
            <a:r>
              <a:rPr lang="en-GB" sz="1800" b="1" dirty="0" smtClean="0"/>
              <a:t>2. Barriers </a:t>
            </a:r>
            <a:r>
              <a:rPr lang="en-GB" sz="1800" b="1" dirty="0"/>
              <a:t>to women’s access to justice</a:t>
            </a:r>
            <a:endParaRPr lang="en-US" sz="1800" b="1" dirty="0"/>
          </a:p>
          <a:p>
            <a:pPr marL="0" lvl="0" indent="0">
              <a:buNone/>
            </a:pPr>
            <a:r>
              <a:rPr lang="en-GB" sz="1800" b="1" dirty="0" smtClean="0"/>
              <a:t>3. Guiding </a:t>
            </a:r>
            <a:r>
              <a:rPr lang="en-GB" sz="1800" b="1" dirty="0"/>
              <a:t>principles and good practices for training on women’s rights and gender equality for legal professionals </a:t>
            </a:r>
            <a:endParaRPr lang="en-GB" sz="1800" b="1" dirty="0" smtClean="0"/>
          </a:p>
          <a:p>
            <a:pPr lvl="1"/>
            <a:r>
              <a:rPr lang="en-GB" sz="1400" i="1" dirty="0"/>
              <a:t>Putting international and regional human rights standards at the core</a:t>
            </a:r>
            <a:endParaRPr lang="en-US" sz="1400" dirty="0"/>
          </a:p>
          <a:p>
            <a:pPr lvl="1"/>
            <a:r>
              <a:rPr lang="en-GB" sz="1400" i="1" dirty="0"/>
              <a:t>Assuming gender equality as an explicit topic and the framework for training </a:t>
            </a:r>
            <a:endParaRPr lang="en-US" sz="1400" dirty="0"/>
          </a:p>
          <a:p>
            <a:pPr lvl="1"/>
            <a:r>
              <a:rPr lang="en-GB" sz="1400" i="1" dirty="0"/>
              <a:t>Addressing domestic law comprehensively</a:t>
            </a:r>
            <a:endParaRPr lang="en-US" sz="1400" dirty="0"/>
          </a:p>
          <a:p>
            <a:pPr lvl="1"/>
            <a:r>
              <a:rPr lang="en-GB" sz="1400" i="1" dirty="0"/>
              <a:t>Including simultaneous objectives to improve substantive knowledge and to build skills</a:t>
            </a:r>
            <a:endParaRPr lang="en-US" sz="1400" dirty="0"/>
          </a:p>
          <a:p>
            <a:pPr lvl="1"/>
            <a:r>
              <a:rPr lang="en-GB" sz="1400" i="1" dirty="0"/>
              <a:t>Developing sessions to address judicial bias, preconceptions and the negative impact of gender stereotypes  </a:t>
            </a:r>
            <a:endParaRPr lang="en-US" sz="1400" dirty="0"/>
          </a:p>
          <a:p>
            <a:pPr lvl="1"/>
            <a:r>
              <a:rPr lang="en-GB" sz="1400" i="1" dirty="0"/>
              <a:t>Including the perspectives of “justice users”</a:t>
            </a:r>
            <a:endParaRPr lang="en-US" sz="1400" dirty="0"/>
          </a:p>
          <a:p>
            <a:pPr lvl="1"/>
            <a:r>
              <a:rPr lang="en-GB" sz="1400" i="1" dirty="0"/>
              <a:t>Addressing the specific challenges deriving from multiple and intersectional discrimination </a:t>
            </a:r>
            <a:endParaRPr lang="en-US" sz="1400" dirty="0"/>
          </a:p>
          <a:p>
            <a:pPr lvl="1"/>
            <a:r>
              <a:rPr lang="en-GB" sz="1400" i="1" dirty="0"/>
              <a:t>Developing training programme that are flexible and adaptable to different groups of legal professionals</a:t>
            </a:r>
            <a:endParaRPr lang="en-US" sz="1400" dirty="0"/>
          </a:p>
          <a:p>
            <a:pPr lvl="1"/>
            <a:r>
              <a:rPr lang="en-GB" sz="1400" i="1" dirty="0"/>
              <a:t>Ensuring that training conforms to local standards of accreditation</a:t>
            </a:r>
            <a:endParaRPr lang="en-US" sz="1400" dirty="0"/>
          </a:p>
          <a:p>
            <a:pPr lvl="1"/>
            <a:r>
              <a:rPr lang="en-GB" sz="1400" i="1" dirty="0"/>
              <a:t>Encouraging legal professionals to be more proactive/ ‘agents of change’ </a:t>
            </a:r>
            <a:endParaRPr lang="en-US" sz="1400" dirty="0"/>
          </a:p>
          <a:p>
            <a:pPr lvl="1"/>
            <a:endParaRPr lang="en-US" sz="1400" b="1" dirty="0"/>
          </a:p>
          <a:p>
            <a:pPr marL="0" indent="0">
              <a:spcBef>
                <a:spcPts val="0"/>
              </a:spcBef>
              <a:buNone/>
              <a:defRPr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GB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93" y="-1336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89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85" y="0"/>
            <a:ext cx="9161151" cy="695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760" y="1019484"/>
            <a:ext cx="8229600" cy="83099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/>
              <a:t>Review of International Good Practices in Training on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GB" sz="2400" b="1" dirty="0"/>
              <a:t>Women’s Rights and Gender Equality for Legal </a:t>
            </a:r>
            <a:r>
              <a:rPr lang="en-GB" sz="2400" b="1" dirty="0" smtClean="0"/>
              <a:t>Professionals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60" y="1988840"/>
            <a:ext cx="8229600" cy="4752528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GB" sz="1800" b="1" dirty="0">
                <a:solidFill>
                  <a:srgbClr val="7030A0"/>
                </a:solidFill>
              </a:rPr>
              <a:t>Proposed </a:t>
            </a:r>
            <a:r>
              <a:rPr lang="en-GB" sz="1800" b="1" dirty="0" smtClean="0">
                <a:solidFill>
                  <a:srgbClr val="7030A0"/>
                </a:solidFill>
              </a:rPr>
              <a:t>outline (</a:t>
            </a:r>
            <a:r>
              <a:rPr lang="en-GB" sz="1800" b="1" dirty="0" err="1" smtClean="0">
                <a:solidFill>
                  <a:srgbClr val="7030A0"/>
                </a:solidFill>
              </a:rPr>
              <a:t>ct’d</a:t>
            </a:r>
            <a:r>
              <a:rPr lang="en-GB" sz="1800" b="1" dirty="0" smtClean="0">
                <a:solidFill>
                  <a:srgbClr val="7030A0"/>
                </a:solidFill>
              </a:rPr>
              <a:t>.)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GB" sz="1800" b="1" dirty="0" smtClean="0"/>
          </a:p>
          <a:p>
            <a:pPr marL="0" lvl="0" indent="0">
              <a:buNone/>
            </a:pPr>
            <a:r>
              <a:rPr lang="en-GB" sz="1800" b="1" dirty="0" smtClean="0"/>
              <a:t>4. Methodological </a:t>
            </a:r>
            <a:r>
              <a:rPr lang="en-GB" sz="1800" b="1" dirty="0"/>
              <a:t>considerations for effective training programmes</a:t>
            </a:r>
            <a:endParaRPr lang="en-US" sz="1800" b="1" dirty="0"/>
          </a:p>
          <a:p>
            <a:pPr marL="0" indent="0">
              <a:buNone/>
            </a:pPr>
            <a:r>
              <a:rPr lang="en-GB" sz="1800" i="1" dirty="0"/>
              <a:t>	</a:t>
            </a:r>
            <a:r>
              <a:rPr lang="en-GB" sz="1800" i="1" dirty="0" smtClean="0"/>
              <a:t>-  Conduct </a:t>
            </a:r>
            <a:r>
              <a:rPr lang="en-GB" sz="1800" i="1" dirty="0"/>
              <a:t>needs assessment and court practice </a:t>
            </a:r>
            <a:r>
              <a:rPr lang="en-GB" sz="1800" i="1" dirty="0" smtClean="0"/>
              <a:t>analysis</a:t>
            </a: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-  </a:t>
            </a:r>
            <a:r>
              <a:rPr lang="en-GB" sz="1800" i="1" dirty="0" smtClean="0"/>
              <a:t>Use </a:t>
            </a:r>
            <a:r>
              <a:rPr lang="en-GB" sz="1800" i="1" dirty="0"/>
              <a:t>interactive methods and relevant practical </a:t>
            </a:r>
            <a:r>
              <a:rPr lang="en-GB" sz="1800" i="1" dirty="0" smtClean="0"/>
              <a:t>exercises</a:t>
            </a: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-  </a:t>
            </a:r>
            <a:r>
              <a:rPr lang="en-GB" sz="1800" i="1" dirty="0" smtClean="0"/>
              <a:t>Encourage </a:t>
            </a:r>
            <a:r>
              <a:rPr lang="en-GB" sz="1800" i="1" dirty="0"/>
              <a:t>professional exchange and </a:t>
            </a:r>
            <a:r>
              <a:rPr lang="en-GB" sz="1800" i="1" dirty="0" smtClean="0"/>
              <a:t>interactions</a:t>
            </a: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-  </a:t>
            </a:r>
            <a:r>
              <a:rPr lang="en-GB" sz="1800" i="1" dirty="0" smtClean="0"/>
              <a:t>Consider </a:t>
            </a:r>
            <a:r>
              <a:rPr lang="en-GB" sz="1800" i="1" dirty="0"/>
              <a:t>joint and cross-sector training</a:t>
            </a:r>
            <a:r>
              <a:rPr lang="en-GB" sz="1800" dirty="0"/>
              <a:t> </a:t>
            </a:r>
            <a:r>
              <a:rPr lang="en-GB" sz="1800" i="1" dirty="0" smtClean="0"/>
              <a:t>exercises</a:t>
            </a: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-  </a:t>
            </a:r>
            <a:r>
              <a:rPr lang="en-GB" sz="1800" i="1" dirty="0" smtClean="0"/>
              <a:t>Make </a:t>
            </a:r>
            <a:r>
              <a:rPr lang="en-GB" sz="1800" i="1" dirty="0"/>
              <a:t>use of technology-based teaching </a:t>
            </a:r>
            <a:r>
              <a:rPr lang="en-GB" sz="1800" i="1" dirty="0" smtClean="0"/>
              <a:t>tools</a:t>
            </a:r>
            <a:endParaRPr lang="en-US" sz="1800" dirty="0"/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-  </a:t>
            </a:r>
            <a:r>
              <a:rPr lang="en-GB" sz="1800" i="1" dirty="0" smtClean="0"/>
              <a:t>Plan </a:t>
            </a:r>
            <a:r>
              <a:rPr lang="en-GB" sz="1800" i="1" dirty="0"/>
              <a:t>for monitoring and impact evaluation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lvl="0" indent="0">
              <a:buNone/>
            </a:pPr>
            <a:r>
              <a:rPr lang="en-GB" sz="1800" b="1" dirty="0" smtClean="0"/>
              <a:t>5. Conclusions </a:t>
            </a:r>
            <a:endParaRPr lang="en-US" sz="1800" dirty="0"/>
          </a:p>
          <a:p>
            <a:pPr marL="0" lvl="0" indent="0">
              <a:buNone/>
            </a:pPr>
            <a:endParaRPr lang="en-US" sz="1400" b="1" dirty="0"/>
          </a:p>
          <a:p>
            <a:pPr marL="0" indent="0">
              <a:spcBef>
                <a:spcPts val="0"/>
              </a:spcBef>
              <a:buNone/>
              <a:defRPr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GB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93" y="-1336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9371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85" y="0"/>
            <a:ext cx="9161151" cy="695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080" y="994737"/>
            <a:ext cx="8640960" cy="83099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Programmatic Co-operation Framework (</a:t>
            </a:r>
            <a:r>
              <a:rPr lang="en-GB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PCF) </a:t>
            </a:r>
            <a:br>
              <a:rPr lang="en-GB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Outlook for 2016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02" y="1844824"/>
            <a:ext cx="8620516" cy="5040560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GB" sz="2000" b="1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of training manual on equal access of women to justice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oncrete 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outline </a:t>
            </a: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be available online by the end of April </a:t>
            </a: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2016, currently under discussion with partner judicial training institutions): 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 (to be developed by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experts)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adaptations and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chapters (to be developed by the national experts) </a:t>
            </a: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Timeline: </a:t>
            </a:r>
            <a:endParaRPr lang="en-GB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Regional workshops to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 the manual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(18 March Strasbourg; 7 July Kyiv; possibly an additional workshop in September) </a:t>
            </a: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draft of the general part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ready at the end of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June (to be discussed in Kyiv); First drafts of national chapters ready by beginning of September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Revised full manual to be presented at the conference in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Chisinau, 24-25 October </a:t>
            </a:r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Publication by end of 2016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93" y="-1336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92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85" y="0"/>
            <a:ext cx="9161151" cy="6957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5410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Programmatic Co-operation Framework (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PCF) </a:t>
            </a:r>
            <a:b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Outlook for 2016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76264"/>
            <a:ext cx="8229600" cy="4481736"/>
          </a:xfrm>
          <a:ln w="762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sz="2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Country level: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Publication of the national reports (first half of 2016)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co-operation with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national partners (Justice Academy of Armenia; High School of Justice of Georgia and General Prosecutor’s Office of Georgia; National Institute of Justice of Moldova; National School of Judges of Ukraine) </a:t>
            </a:r>
          </a:p>
          <a:p>
            <a:pPr marL="54000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 of national experts to develop the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respective national chapter in the training manual for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judges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prosecutors (ARM: </a:t>
            </a:r>
            <a:r>
              <a:rPr lang="en-GB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Gohar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Hakobyan; AZE: tbc; GEO: tbc; MOL: Olga </a:t>
            </a:r>
            <a:r>
              <a:rPr lang="en-GB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Dorul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UKR: Olena Uvarova) </a:t>
            </a:r>
            <a:endParaRPr lang="en-GB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4000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sessions in each country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participation of international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experts </a:t>
            </a:r>
            <a:endParaRPr lang="en-GB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Publication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training manuals (in English and in the language of each country)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93" y="-13360"/>
            <a:ext cx="9169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099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1019</Words>
  <Application>Microsoft Macintosh PowerPoint</Application>
  <PresentationFormat>On-screen Show (4:3)</PresentationFormat>
  <Paragraphs>97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EU / CoE Eastern Partnership  Programmatic Co-operation Framework  2015 – 2020</vt:lpstr>
      <vt:lpstr>Programmatic Co-operation Framework (PCF)  Women’s access to justice </vt:lpstr>
      <vt:lpstr>Programmatic Co-operation Framework (PCF)  Key strategic objectives</vt:lpstr>
      <vt:lpstr>Barriers to women’s access to justice </vt:lpstr>
      <vt:lpstr>Programmatic Co-operation Framework (PCF)  Outlook for 2016</vt:lpstr>
      <vt:lpstr>Review of International Good Practices in Training on Women’s Rights and Gender Equality for Legal Professionals</vt:lpstr>
      <vt:lpstr>Review of International Good Practices in Training on Women’s Rights and Gender Equality for Legal Professionals</vt:lpstr>
      <vt:lpstr>Programmatic Co-operation Framework (PCF)  Outlook for 2016</vt:lpstr>
      <vt:lpstr>Programmatic Co-operation Framework (PCF)  Outlook for 2016</vt:lpstr>
      <vt:lpstr>Additional information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BYRNE Olwen</dc:creator>
  <cp:lastModifiedBy>Raluca Popa</cp:lastModifiedBy>
  <cp:revision>216</cp:revision>
  <cp:lastPrinted>2015-03-10T16:51:27Z</cp:lastPrinted>
  <dcterms:created xsi:type="dcterms:W3CDTF">2014-06-17T14:05:23Z</dcterms:created>
  <dcterms:modified xsi:type="dcterms:W3CDTF">2016-04-28T07:48:11Z</dcterms:modified>
</cp:coreProperties>
</file>