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95" r:id="rId3"/>
    <p:sldId id="296" r:id="rId4"/>
    <p:sldId id="278" r:id="rId5"/>
    <p:sldId id="279" r:id="rId6"/>
    <p:sldId id="276" r:id="rId7"/>
    <p:sldId id="299" r:id="rId8"/>
    <p:sldId id="300" r:id="rId9"/>
    <p:sldId id="301" r:id="rId10"/>
    <p:sldId id="285" r:id="rId11"/>
    <p:sldId id="286" r:id="rId12"/>
    <p:sldId id="289" r:id="rId13"/>
    <p:sldId id="291" r:id="rId14"/>
    <p:sldId id="294" r:id="rId15"/>
    <p:sldId id="297" r:id="rId16"/>
    <p:sldId id="287" r:id="rId17"/>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A87E"/>
    <a:srgbClr val="009EDD"/>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9632" autoAdjust="0"/>
    <p:restoredTop sz="82217" autoAdjust="0"/>
  </p:normalViewPr>
  <p:slideViewPr>
    <p:cSldViewPr snapToObjects="1">
      <p:cViewPr>
        <p:scale>
          <a:sx n="75" d="100"/>
          <a:sy n="75" d="100"/>
        </p:scale>
        <p:origin x="-739" y="9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1644" y="2922"/>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6019"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674BC58-B1F3-4436-AE2C-C602AABAD1C0}" type="datetimeFigureOut">
              <a:rPr lang="en-GB"/>
              <a:pPr>
                <a:defRPr/>
              </a:pPr>
              <a:t>10/12/2015</a:t>
            </a:fld>
            <a:endParaRPr lang="en-GB"/>
          </a:p>
        </p:txBody>
      </p:sp>
      <p:sp>
        <p:nvSpPr>
          <p:cNvPr id="8602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6021"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7A25533-CA35-494B-9697-850798FB47B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7988" cy="496888"/>
          </a:xfrm>
          <a:prstGeom prst="rect">
            <a:avLst/>
          </a:prstGeom>
          <a:noFill/>
          <a:ln w="9525">
            <a:noFill/>
            <a:miter lim="800000"/>
            <a:headEnd/>
            <a:tailEnd/>
          </a:ln>
        </p:spPr>
        <p:txBody>
          <a:bodyPr vert="horz" wrap="square" lIns="92245" tIns="46122" rIns="92245" bIns="46122" numCol="1" anchor="t" anchorCtr="0" compatLnSpc="1">
            <a:prstTxWarp prst="textNoShape">
              <a:avLst/>
            </a:prstTxWarp>
          </a:bodyPr>
          <a:lstStyle>
            <a:lvl1pPr defTabSz="461963">
              <a:defRPr sz="1200">
                <a:latin typeface="Calibri" pitchFamily="34" charset="0"/>
              </a:defRPr>
            </a:lvl1pPr>
          </a:lstStyle>
          <a:p>
            <a:pPr>
              <a:defRPr/>
            </a:pPr>
            <a:endParaRPr lang="en-GB"/>
          </a:p>
        </p:txBody>
      </p:sp>
      <p:sp>
        <p:nvSpPr>
          <p:cNvPr id="28675" name="Rectangle 3"/>
          <p:cNvSpPr>
            <a:spLocks noGrp="1" noChangeArrowheads="1"/>
          </p:cNvSpPr>
          <p:nvPr>
            <p:ph type="dt" idx="1"/>
          </p:nvPr>
        </p:nvSpPr>
        <p:spPr bwMode="auto">
          <a:xfrm>
            <a:off x="3856038" y="0"/>
            <a:ext cx="2947987" cy="496888"/>
          </a:xfrm>
          <a:prstGeom prst="rect">
            <a:avLst/>
          </a:prstGeom>
          <a:noFill/>
          <a:ln w="9525">
            <a:noFill/>
            <a:miter lim="800000"/>
            <a:headEnd/>
            <a:tailEnd/>
          </a:ln>
        </p:spPr>
        <p:txBody>
          <a:bodyPr vert="horz" wrap="square" lIns="92245" tIns="46122" rIns="92245" bIns="46122" numCol="1" anchor="t" anchorCtr="0" compatLnSpc="1">
            <a:prstTxWarp prst="textNoShape">
              <a:avLst/>
            </a:prstTxWarp>
          </a:bodyPr>
          <a:lstStyle>
            <a:lvl1pPr algn="r" defTabSz="461963">
              <a:defRPr sz="1200">
                <a:latin typeface="Calibri" pitchFamily="34" charset="0"/>
              </a:defRPr>
            </a:lvl1pPr>
          </a:lstStyle>
          <a:p>
            <a:pPr>
              <a:defRPr/>
            </a:pPr>
            <a:fld id="{DA209422-4B68-4C12-8E28-5FBA4F4B0655}" type="datetimeFigureOut">
              <a:rPr lang="en-GB"/>
              <a:pPr>
                <a:defRPr/>
              </a:pPr>
              <a:t>10/12/2015</a:t>
            </a:fld>
            <a:endParaRPr lang="en-GB"/>
          </a:p>
        </p:txBody>
      </p:sp>
      <p:sp>
        <p:nvSpPr>
          <p:cNvPr id="18436" name="Rectangle 4"/>
          <p:cNvSpPr>
            <a:spLocks noGrp="1" noRot="1" noChangeAspect="1" noChangeArrowheads="1" noTextEdit="1"/>
          </p:cNvSpPr>
          <p:nvPr>
            <p:ph type="sldImg" idx="2"/>
          </p:nvPr>
        </p:nvSpPr>
        <p:spPr bwMode="auto">
          <a:xfrm>
            <a:off x="919163" y="746125"/>
            <a:ext cx="4967287" cy="3725863"/>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p:spPr>
        <p:txBody>
          <a:bodyPr vert="horz" wrap="square" lIns="92245" tIns="46122" rIns="92245" bIns="4612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0" y="9440863"/>
            <a:ext cx="2947988" cy="496887"/>
          </a:xfrm>
          <a:prstGeom prst="rect">
            <a:avLst/>
          </a:prstGeom>
          <a:noFill/>
          <a:ln w="9525">
            <a:noFill/>
            <a:miter lim="800000"/>
            <a:headEnd/>
            <a:tailEnd/>
          </a:ln>
        </p:spPr>
        <p:txBody>
          <a:bodyPr vert="horz" wrap="square" lIns="92245" tIns="46122" rIns="92245" bIns="46122" numCol="1" anchor="b" anchorCtr="0" compatLnSpc="1">
            <a:prstTxWarp prst="textNoShape">
              <a:avLst/>
            </a:prstTxWarp>
          </a:bodyPr>
          <a:lstStyle>
            <a:lvl1pPr defTabSz="461963">
              <a:defRPr sz="1200">
                <a:latin typeface="Calibri" pitchFamily="34" charset="0"/>
              </a:defRPr>
            </a:lvl1pPr>
          </a:lstStyle>
          <a:p>
            <a:pPr>
              <a:defRPr/>
            </a:pPr>
            <a:endParaRPr lang="en-GB"/>
          </a:p>
        </p:txBody>
      </p:sp>
      <p:sp>
        <p:nvSpPr>
          <p:cNvPr id="28679" name="Rectangle 7"/>
          <p:cNvSpPr>
            <a:spLocks noGrp="1" noChangeArrowheads="1"/>
          </p:cNvSpPr>
          <p:nvPr>
            <p:ph type="sldNum" sz="quarter" idx="5"/>
          </p:nvPr>
        </p:nvSpPr>
        <p:spPr bwMode="auto">
          <a:xfrm>
            <a:off x="3856038" y="9440863"/>
            <a:ext cx="2947987" cy="496887"/>
          </a:xfrm>
          <a:prstGeom prst="rect">
            <a:avLst/>
          </a:prstGeom>
          <a:noFill/>
          <a:ln w="9525">
            <a:noFill/>
            <a:miter lim="800000"/>
            <a:headEnd/>
            <a:tailEnd/>
          </a:ln>
        </p:spPr>
        <p:txBody>
          <a:bodyPr vert="horz" wrap="square" lIns="92245" tIns="46122" rIns="92245" bIns="46122" numCol="1" anchor="b" anchorCtr="0" compatLnSpc="1">
            <a:prstTxWarp prst="textNoShape">
              <a:avLst/>
            </a:prstTxWarp>
          </a:bodyPr>
          <a:lstStyle>
            <a:lvl1pPr algn="r" defTabSz="461963">
              <a:defRPr sz="1200">
                <a:latin typeface="Calibri" pitchFamily="34" charset="0"/>
              </a:defRPr>
            </a:lvl1pPr>
          </a:lstStyle>
          <a:p>
            <a:pPr>
              <a:defRPr/>
            </a:pPr>
            <a:fld id="{66797C9D-3E49-42A2-AE79-B3D6D63704F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44638" y="746125"/>
            <a:ext cx="3421062" cy="2565400"/>
          </a:xfrm>
          <a:ln/>
        </p:spPr>
      </p:sp>
      <p:sp>
        <p:nvSpPr>
          <p:cNvPr id="19459" name="Rectangle 3"/>
          <p:cNvSpPr>
            <a:spLocks noGrp="1" noChangeArrowheads="1"/>
          </p:cNvSpPr>
          <p:nvPr>
            <p:ph type="body" idx="1"/>
          </p:nvPr>
        </p:nvSpPr>
        <p:spPr>
          <a:xfrm>
            <a:off x="593725" y="3816350"/>
            <a:ext cx="5443538" cy="5376863"/>
          </a:xfrm>
          <a:noFill/>
          <a:ln/>
        </p:spPr>
        <p:txBody>
          <a:bodyPr/>
          <a:lstStyle/>
          <a:p>
            <a:pPr eaLnBrk="1" hangingPunct="1"/>
            <a:endParaRPr lang="en-GB" dirty="0" smtClean="0"/>
          </a:p>
          <a:p>
            <a:pPr eaLnBrk="1" hangingPunct="1"/>
            <a:endParaRPr lang="en-GB" smtClean="0"/>
          </a:p>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320800" y="746125"/>
            <a:ext cx="3611563" cy="2708275"/>
          </a:xfrm>
          <a:ln/>
        </p:spPr>
      </p:sp>
      <p:sp>
        <p:nvSpPr>
          <p:cNvPr id="28675" name="Rectangle 3"/>
          <p:cNvSpPr>
            <a:spLocks noGrp="1" noChangeArrowheads="1"/>
          </p:cNvSpPr>
          <p:nvPr>
            <p:ph type="body" idx="1"/>
          </p:nvPr>
        </p:nvSpPr>
        <p:spPr>
          <a:xfrm>
            <a:off x="681038" y="3816350"/>
            <a:ext cx="5443537" cy="5376863"/>
          </a:xfrm>
          <a:noFill/>
          <a:ln/>
        </p:spPr>
        <p:txBody>
          <a:bodyPr/>
          <a:lstStyle/>
          <a:p>
            <a:r>
              <a:rPr lang="en-GB" sz="1000" smtClean="0"/>
              <a:t>Prior to going to government or the public body responsible with their issues, the PPR groups have held a public event, such as a hearing.</a:t>
            </a:r>
          </a:p>
          <a:p>
            <a:endParaRPr lang="en-GB" sz="1000" smtClean="0"/>
          </a:p>
          <a:p>
            <a:r>
              <a:rPr lang="en-GB" sz="1000" smtClean="0"/>
              <a:t>This enables them to show the work they have done, their surveys and evidence. It lets them publicly frame their issues as human rights issues, and by putting their work out there, they can start to build alliances with other groups, with human rights organisations, academics and international people working in the same field.  </a:t>
            </a:r>
          </a:p>
          <a:p>
            <a:endParaRPr lang="en-GB" sz="1000" smtClean="0"/>
          </a:p>
          <a:p>
            <a:r>
              <a:rPr lang="en-GB" sz="1000" smtClean="0"/>
              <a:t>Press strategy has also been important.  The groups have also effectively used the media to highlight their issues. Can see a press clipping here, but groups have also spoken on the radio and appeared on TV to highlight their issues. </a:t>
            </a:r>
          </a:p>
          <a:p>
            <a:endParaRPr lang="en-GB" sz="1000" smtClean="0"/>
          </a:p>
          <a:p>
            <a:r>
              <a:rPr lang="en-GB" sz="1000" smtClean="0"/>
              <a:t>What these events clearly show is that the approach has international validation and support. Groups develop allies in different fields who validate the case they have built with evidence and surveys etc. The aim is to </a:t>
            </a:r>
            <a:r>
              <a:rPr lang="en-GB" sz="1000" b="1" smtClean="0"/>
              <a:t>get</a:t>
            </a:r>
            <a:r>
              <a:rPr lang="en-GB" sz="1000" smtClean="0"/>
              <a:t> government to do what it is supposed to.</a:t>
            </a:r>
          </a:p>
          <a:p>
            <a:r>
              <a:rPr lang="en-GB" sz="1000" smtClean="0"/>
              <a:t>Prior to going to government or the public body responsible with their issues, the PPR groups have held a public event, such as a hearing.</a:t>
            </a:r>
          </a:p>
          <a:p>
            <a:endParaRPr lang="en-GB" sz="1000" smtClean="0"/>
          </a:p>
          <a:p>
            <a:r>
              <a:rPr lang="en-GB" sz="1000" smtClean="0"/>
              <a:t>This enables them to show the work they have done, their surveys and evidence. It lets them publicly frame their issues as human rights issues, and by putting their work out there, they can start to build alliances with other groups, with human rights organisations, academics and international people working in the same field.  </a:t>
            </a:r>
          </a:p>
          <a:p>
            <a:endParaRPr lang="en-GB" sz="1000" smtClean="0"/>
          </a:p>
          <a:p>
            <a:r>
              <a:rPr lang="en-GB" sz="1000" smtClean="0"/>
              <a:t>Press strategy has also been important.  The groups have also effectively used the media to highlight their issues. Can see a press clipping here, but groups have also spoken on the radio and appeared on TV to highlight their issues. </a:t>
            </a:r>
          </a:p>
          <a:p>
            <a:endParaRPr lang="en-GB" sz="1000" smtClean="0"/>
          </a:p>
          <a:p>
            <a:r>
              <a:rPr lang="en-GB" sz="1000" smtClean="0"/>
              <a:t>What these events clearly show is that the approach has international validation and support. Groups develop allies in different fields who validate the case they have built with evidence and surveys etc. The aim is to </a:t>
            </a:r>
            <a:r>
              <a:rPr lang="en-GB" sz="1000" b="1" smtClean="0"/>
              <a:t>get</a:t>
            </a:r>
            <a:r>
              <a:rPr lang="en-GB" sz="1000" smtClean="0"/>
              <a:t> government to do what it is supposed to.</a:t>
            </a:r>
          </a:p>
          <a:p>
            <a:endParaRPr lang="en-GB" sz="1000" u="sng" smtClean="0"/>
          </a:p>
          <a:p>
            <a:endParaRPr lang="en-GB" sz="1000" u="sng" smtClean="0"/>
          </a:p>
          <a:p>
            <a:endParaRPr lang="en-GB" sz="1000" u="sng" smtClean="0"/>
          </a:p>
          <a:p>
            <a:endParaRPr lang="en-GB" sz="1000" u="sng" smtClean="0"/>
          </a:p>
          <a:p>
            <a:pPr eaLnBrk="1" hangingPunct="1"/>
            <a:endParaRPr lang="en-GB" sz="1000" u="sn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776413" y="746125"/>
            <a:ext cx="2844800" cy="2133600"/>
          </a:xfrm>
          <a:ln/>
        </p:spPr>
      </p:sp>
      <p:sp>
        <p:nvSpPr>
          <p:cNvPr id="29699" name="Rectangle 3"/>
          <p:cNvSpPr>
            <a:spLocks noGrp="1" noChangeArrowheads="1"/>
          </p:cNvSpPr>
          <p:nvPr>
            <p:ph type="body" idx="1"/>
          </p:nvPr>
        </p:nvSpPr>
        <p:spPr>
          <a:xfrm>
            <a:off x="593725" y="3241675"/>
            <a:ext cx="5443538" cy="5592763"/>
          </a:xfrm>
          <a:noFill/>
          <a:ln/>
        </p:spPr>
        <p:txBody>
          <a:bodyPr/>
          <a:lstStyle/>
          <a:p>
            <a:endParaRPr lang="en-GB" sz="1000" dirty="0" smtClean="0"/>
          </a:p>
          <a:p>
            <a:r>
              <a:rPr lang="en-GB" dirty="0" smtClean="0"/>
              <a:t>All the groups monitor the participation of people like them in decision making, alongside their other issues.</a:t>
            </a:r>
          </a:p>
          <a:p>
            <a:endParaRPr lang="en-GB" dirty="0" smtClean="0"/>
          </a:p>
          <a:p>
            <a:r>
              <a:rPr lang="en-GB" dirty="0" smtClean="0"/>
              <a:t>Flipchart above: ‘Is it ok for a government to fix a problem…’. Groups focused on changing </a:t>
            </a:r>
            <a:r>
              <a:rPr lang="en-GB" b="1" dirty="0" smtClean="0"/>
              <a:t>how</a:t>
            </a:r>
            <a:r>
              <a:rPr lang="en-GB" dirty="0" smtClean="0"/>
              <a:t> decisions were made as well as the </a:t>
            </a:r>
            <a:r>
              <a:rPr lang="en-GB" b="1" dirty="0" smtClean="0"/>
              <a:t>results</a:t>
            </a:r>
            <a:r>
              <a:rPr lang="en-GB" dirty="0" smtClean="0"/>
              <a:t> of these decisions.  </a:t>
            </a:r>
          </a:p>
          <a:p>
            <a:endParaRPr lang="en-GB" dirty="0" smtClean="0"/>
          </a:p>
          <a:p>
            <a:r>
              <a:rPr lang="en-GB" dirty="0" smtClean="0"/>
              <a:t>This is where the human rights based approach provides further tools. It contains global standards on participation, accountability and equality which define what the decision making relationship between the government and individuals should look like.</a:t>
            </a:r>
          </a:p>
          <a:p>
            <a:endParaRPr lang="en-GB" dirty="0" smtClean="0"/>
          </a:p>
          <a:p>
            <a:r>
              <a:rPr lang="en-GB" dirty="0" smtClean="0"/>
              <a:t>Because the groups realise that conditions and issues that affect them, are the result of ineffective decision making that has excluded them, and resulted in years of poor outcomes. </a:t>
            </a:r>
          </a:p>
          <a:p>
            <a:endParaRPr lang="en-GB" dirty="0" smtClean="0"/>
          </a:p>
          <a:p>
            <a:r>
              <a:rPr lang="en-GB" dirty="0" smtClean="0"/>
              <a:t>Improving this is vital to alter the power relationship.</a:t>
            </a:r>
          </a:p>
          <a:p>
            <a:endParaRPr lang="en-GB" dirty="0" smtClean="0"/>
          </a:p>
          <a:p>
            <a:r>
              <a:rPr lang="en-GB" dirty="0" smtClean="0"/>
              <a:t>This approach would also have the benefit of ensuring that the changes they made lasted and were felt by other groups. </a:t>
            </a:r>
          </a:p>
          <a:p>
            <a:endParaRPr lang="en-GB" dirty="0" smtClean="0"/>
          </a:p>
          <a:p>
            <a:r>
              <a:rPr lang="en-GB" dirty="0" smtClean="0"/>
              <a:t>Changing the way a public body made it’s decisions would mean the changes weren’t just local to one area but that other housing or health groups could benefit.</a:t>
            </a:r>
          </a:p>
          <a:p>
            <a:endParaRPr lang="en-GB" sz="1000" dirty="0" smtClean="0"/>
          </a:p>
          <a:p>
            <a:pPr eaLnBrk="1" hangingPunct="1"/>
            <a:endParaRPr lang="en-GB"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smtClean="0"/>
              <a:t>Changes in relationships – duty-bearer</a:t>
            </a:r>
          </a:p>
          <a:p>
            <a:r>
              <a:rPr lang="en-GB" smtClean="0"/>
              <a:t>Brings into sharp focus the power relationships – the difference in power between goverment officials/decision-makers and an affected group. Always needs to be borne in mind – constantly building power of group on the ground to apply pressure for change</a:t>
            </a:r>
          </a:p>
          <a:p>
            <a:endParaRPr lang="en-GB" smtClean="0"/>
          </a:p>
          <a:p>
            <a:r>
              <a:rPr lang="en-GB" smtClean="0"/>
              <a:t>Resistance to change</a:t>
            </a:r>
          </a:p>
          <a:p>
            <a:r>
              <a:rPr lang="en-GB" smtClean="0"/>
              <a:t>Decision-makers are quite resistant to being held to account, particularly by a group of ‘ordinary’ people. 1</a:t>
            </a:r>
            <a:r>
              <a:rPr lang="en-GB" baseline="30000" smtClean="0"/>
              <a:t>st</a:t>
            </a:r>
            <a:r>
              <a:rPr lang="en-GB" smtClean="0"/>
              <a:t> response from decision-makers is often about alleviating the pressure they are under – not about fulfilling the right. Worked within decision-mkaing boards to ensure they work in line with human rights standards, and participate meaningfully e.e. Minutes delivered on time, no jargon – heavily resistant. Changing the way of doing business</a:t>
            </a:r>
          </a:p>
          <a:p>
            <a:endParaRPr lang="en-GB" smtClean="0"/>
          </a:p>
          <a:p>
            <a:r>
              <a:rPr lang="en-GB" smtClean="0"/>
              <a:t>Organising – people impacted by the issue they are campaigning on. Times they won’t be able to do this – due to challenges in lives.  Constant organising is very important and gives a wider group of people the chance to be involved. </a:t>
            </a:r>
          </a:p>
          <a:p>
            <a:endParaRPr lang="en-GB" smtClean="0"/>
          </a:p>
          <a:p>
            <a:r>
              <a:rPr lang="en-GB" smtClean="0"/>
              <a:t>Implementation – neighbours tell them if it is working or not. CBYL, real Jobs now motion. Need timetable for change – that’s what indicators and benchmarks are about.</a:t>
            </a:r>
          </a:p>
          <a:p>
            <a:endParaRPr lang="en-GB" smtClean="0"/>
          </a:p>
          <a:p>
            <a:r>
              <a:rPr lang="en-GB" smtClean="0"/>
              <a:t>Dignity</a:t>
            </a:r>
          </a:p>
          <a:p>
            <a:r>
              <a:rPr lang="en-GB" smtClean="0"/>
              <a:t>Used to seeing lack of change and disinterest – deserve no better. Problem not you, you have a right to better, but there has been a failure of others to act on it – galvanising....</a:t>
            </a:r>
          </a:p>
        </p:txBody>
      </p:sp>
      <p:sp>
        <p:nvSpPr>
          <p:cNvPr id="32772" name="Slide Number Placeholder 3"/>
          <p:cNvSpPr>
            <a:spLocks noGrp="1"/>
          </p:cNvSpPr>
          <p:nvPr>
            <p:ph type="sldNum" sz="quarter" idx="5"/>
          </p:nvPr>
        </p:nvSpPr>
        <p:spPr>
          <a:noFill/>
        </p:spPr>
        <p:txBody>
          <a:bodyPr/>
          <a:lstStyle/>
          <a:p>
            <a:fld id="{74765C06-DB1B-43DC-8ADE-76C5A32EEE01}"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GB" smtClean="0"/>
              <a:t>Vital to see holding government to account and campaigning for rights is not ‘bolshy’ or obstreperous.</a:t>
            </a:r>
          </a:p>
          <a:p>
            <a:r>
              <a:rPr lang="en-GB" smtClean="0"/>
              <a:t>Rights have always been shaped and formed as a result of a group of people/expereinces saying the ‘status quo’ is not taking account of me – campaigns, legal cases</a:t>
            </a:r>
          </a:p>
          <a:p>
            <a:r>
              <a:rPr lang="en-GB" smtClean="0"/>
              <a:t>This creates tension, but it’s a healthy tension, which represents what healthy democracy is all about ‘ensuring public decisions are taken on the basis of transparency, accountability and participation’, and ensuring it leads to outcomes for the most marginalised.</a:t>
            </a:r>
          </a:p>
        </p:txBody>
      </p:sp>
      <p:sp>
        <p:nvSpPr>
          <p:cNvPr id="33796" name="Slide Number Placeholder 3"/>
          <p:cNvSpPr>
            <a:spLocks noGrp="1"/>
          </p:cNvSpPr>
          <p:nvPr>
            <p:ph type="sldNum" sz="quarter" idx="5"/>
          </p:nvPr>
        </p:nvSpPr>
        <p:spPr>
          <a:noFill/>
        </p:spPr>
        <p:txBody>
          <a:bodyPr/>
          <a:lstStyle/>
          <a:p>
            <a:fld id="{338D7FE9-C55B-4091-A00D-762E9D317B77}"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1100" y="352425"/>
            <a:ext cx="3441700" cy="2581275"/>
          </a:xfrm>
          <a:ln/>
        </p:spPr>
      </p:sp>
      <p:sp>
        <p:nvSpPr>
          <p:cNvPr id="22531" name="Rectangle 3"/>
          <p:cNvSpPr>
            <a:spLocks noGrp="1" noChangeArrowheads="1"/>
          </p:cNvSpPr>
          <p:nvPr>
            <p:ph type="body" idx="1"/>
          </p:nvPr>
        </p:nvSpPr>
        <p:spPr>
          <a:xfrm>
            <a:off x="615950" y="3170238"/>
            <a:ext cx="5445125" cy="5554662"/>
          </a:xfrm>
          <a:noFill/>
          <a:ln/>
        </p:spPr>
        <p:txBody>
          <a:bodyPr/>
          <a:lstStyle/>
          <a:p>
            <a:r>
              <a:rPr lang="en-GB" dirty="0" smtClean="0"/>
              <a:t>To build participation – you must go to where residents are at. </a:t>
            </a:r>
          </a:p>
          <a:p>
            <a:endParaRPr lang="en-GB" dirty="0" smtClean="0"/>
          </a:p>
          <a:p>
            <a:r>
              <a:rPr lang="en-GB" dirty="0" smtClean="0"/>
              <a:t>Vital to the validity of the PPR’s rights based approach is that it is done by the affected group themselves. Our approach is not about advocacy – it about supporting and facilitating a marginalised group to use human rights to make change.</a:t>
            </a:r>
          </a:p>
          <a:p>
            <a:endParaRPr lang="en-GB" dirty="0" smtClean="0"/>
          </a:p>
          <a:p>
            <a:r>
              <a:rPr lang="en-GB" dirty="0" smtClean="0"/>
              <a:t>Through all our issues, we use a variety of organising strategies to bring together residents and groups to discuss their common issues.</a:t>
            </a:r>
          </a:p>
          <a:p>
            <a:endParaRPr lang="en-GB" dirty="0" smtClean="0"/>
          </a:p>
          <a:p>
            <a:r>
              <a:rPr lang="en-GB" dirty="0" smtClean="0"/>
              <a:t>Once a group is pulled together, we then put on a development programme – we call it ‘How Communities can use Rights.’</a:t>
            </a:r>
          </a:p>
          <a:p>
            <a:endParaRPr lang="en-GB" dirty="0" smtClean="0"/>
          </a:p>
          <a:p>
            <a:r>
              <a:rPr lang="en-GB" dirty="0" smtClean="0"/>
              <a:t>The development programme covers human rights, action research, campaigning strategies and so forth. </a:t>
            </a:r>
          </a:p>
          <a:p>
            <a:endParaRPr lang="en-GB" dirty="0" smtClean="0"/>
          </a:p>
          <a:p>
            <a:r>
              <a:rPr lang="en-GB" dirty="0" smtClean="0"/>
              <a:t>However the very first thing we do with a group is to ask them to list the issues that were impacting negatively on their lives. Some are big and some were small. It is critical that the approach is centred on the issues affecting the group as opposed to any </a:t>
            </a:r>
            <a:r>
              <a:rPr lang="en-GB" dirty="0" err="1" smtClean="0"/>
              <a:t>preconcevied</a:t>
            </a:r>
            <a:r>
              <a:rPr lang="en-GB" dirty="0" smtClean="0"/>
              <a:t> ideas about what anyone else thinks is best for them. This is critical in terms of setting the agenda and direction of the subsequent campaigns.</a:t>
            </a:r>
          </a:p>
          <a:p>
            <a:endParaRPr lang="en-GB" dirty="0" smtClean="0"/>
          </a:p>
          <a:p>
            <a:r>
              <a:rPr lang="en-GB" dirty="0" smtClean="0"/>
              <a:t>The RBA starts with the most marginalised. Their experience of unemployment, sub-standard housing and poor health is an expertise. They know first hand what is wrong with current services. They know the impact on their lives, the causes, and possible ways of addressing it.</a:t>
            </a:r>
          </a:p>
          <a:p>
            <a:endParaRPr lang="en-GB" dirty="0" smtClean="0"/>
          </a:p>
          <a:p>
            <a:r>
              <a:rPr lang="en-GB" dirty="0" smtClean="0"/>
              <a:t>This expertise is core to the success and validity of the approach.  Particularly when you are working with the most excluded groups it is very important for them to set the agenda, if they are to have confidence in the process.</a:t>
            </a:r>
          </a:p>
          <a:p>
            <a:endParaRPr lang="en-GB" dirty="0" smtClean="0"/>
          </a:p>
          <a:p>
            <a:endParaRPr lang="en-GB" dirty="0" smtClean="0"/>
          </a:p>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338263" y="430213"/>
            <a:ext cx="3130550" cy="2347912"/>
          </a:xfrm>
          <a:ln/>
        </p:spPr>
      </p:sp>
      <p:sp>
        <p:nvSpPr>
          <p:cNvPr id="23555" name="Rectangle 3"/>
          <p:cNvSpPr>
            <a:spLocks noGrp="1" noChangeArrowheads="1"/>
          </p:cNvSpPr>
          <p:nvPr>
            <p:ph type="body" idx="1"/>
          </p:nvPr>
        </p:nvSpPr>
        <p:spPr>
          <a:xfrm>
            <a:off x="681038" y="3097213"/>
            <a:ext cx="5443537" cy="5867400"/>
          </a:xfrm>
          <a:noFill/>
          <a:ln/>
        </p:spPr>
        <p:txBody>
          <a:bodyPr/>
          <a:lstStyle/>
          <a:p>
            <a:r>
              <a:rPr lang="en-GB" smtClean="0"/>
              <a:t>Next step is deciding what issues to work on – what change the group knows is needed.</a:t>
            </a:r>
          </a:p>
          <a:p>
            <a:endParaRPr lang="en-GB" smtClean="0"/>
          </a:p>
          <a:p>
            <a:r>
              <a:rPr lang="en-GB" smtClean="0"/>
              <a:t>While residents come together to identify ‘issues’ – a ‘rights based approach’ is about specific human rights issues. Not all issues are human rights concerns or do not have a strong basis in human rights standards. So the next phase of development is to go through a process of education with residents about how human rights relate to their issues. </a:t>
            </a:r>
          </a:p>
          <a:p>
            <a:endParaRPr lang="en-GB" smtClean="0"/>
          </a:p>
          <a:p>
            <a:r>
              <a:rPr lang="en-GB" smtClean="0"/>
              <a:t>This helps the groups to choose issues which are genuine human rights issues. This in turn enables them to demand from government that the standards they have signed up to at an international level relating to these issues are put into practice.</a:t>
            </a:r>
            <a:endParaRPr lang="en-GB" i="1" smtClean="0"/>
          </a:p>
          <a:p>
            <a:endParaRPr lang="en-GB" smtClean="0"/>
          </a:p>
          <a:p>
            <a:r>
              <a:rPr lang="en-GB" smtClean="0"/>
              <a:t>However, in putting pressure on the government, the group have to think about who to target.  </a:t>
            </a:r>
          </a:p>
          <a:p>
            <a:endParaRPr lang="en-GB" smtClean="0"/>
          </a:p>
          <a:p>
            <a:r>
              <a:rPr lang="en-GB" smtClean="0"/>
              <a:t>Very often a large number of public agencies can be identified who have some sort of  responsibility for their issues. </a:t>
            </a:r>
          </a:p>
          <a:p>
            <a:endParaRPr lang="en-GB" smtClean="0"/>
          </a:p>
          <a:p>
            <a:r>
              <a:rPr lang="en-GB" smtClean="0"/>
              <a:t>Human Rights Based Approach gives direction on this.</a:t>
            </a:r>
          </a:p>
          <a:p>
            <a:endParaRPr lang="en-GB" smtClean="0"/>
          </a:p>
          <a:p>
            <a:r>
              <a:rPr lang="en-GB" smtClean="0"/>
              <a:t>PPR works with the groups ensure their campaign and approach is targeted at the highest authority for their issues.</a:t>
            </a:r>
          </a:p>
          <a:p>
            <a:endParaRPr lang="en-GB" smtClean="0"/>
          </a:p>
          <a:p>
            <a:r>
              <a:rPr lang="en-GB" smtClean="0"/>
              <a:t>In practical terms, this means the relevant government Minister who has ultimate responsibility for housing, or health.  </a:t>
            </a:r>
          </a:p>
          <a:p>
            <a:endParaRPr lang="en-GB" smtClean="0"/>
          </a:p>
          <a:p>
            <a:r>
              <a:rPr lang="en-GB" smtClean="0"/>
              <a:t>While service delivery bodies such as the Housing Executive or Council also have responsibility, it is the Minister who has been elected by the people, and is part of the government which signed up to international human rights commitments.</a:t>
            </a:r>
          </a:p>
          <a:p>
            <a:endParaRPr lang="en-GB" smtClean="0"/>
          </a:p>
          <a:p>
            <a:r>
              <a:rPr lang="en-GB" smtClean="0"/>
              <a:t>Because of this it is the Minister who has final responsibility in terms of human rights.  </a:t>
            </a:r>
          </a:p>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228600" indent="-228600"/>
            <a:endParaRPr lang="en-GB" smtClean="0"/>
          </a:p>
          <a:p>
            <a:pPr marL="228600" indent="-228600"/>
            <a:r>
              <a:rPr lang="en-GB" smtClean="0"/>
              <a:t>Once residents have identified their human rights issues, know what their rights are and what government should be doing about them, they need to establish the extent of the potential human rights abuse in their community.</a:t>
            </a:r>
          </a:p>
          <a:p>
            <a:pPr marL="228600" indent="-228600"/>
            <a:endParaRPr lang="en-GB" smtClean="0"/>
          </a:p>
          <a:p>
            <a:pPr marL="228600" indent="-228600"/>
            <a:r>
              <a:rPr lang="en-GB" smtClean="0"/>
              <a:t>To do this, residents need to talk with other people experiencing the problems. PPR support the residents to do this through action research: photography, surveys, focus groups, etc.</a:t>
            </a:r>
          </a:p>
          <a:p>
            <a:pPr marL="228600" indent="-228600"/>
            <a:endParaRPr lang="en-GB" smtClean="0"/>
          </a:p>
          <a:p>
            <a:pPr marL="228600" indent="-228600"/>
            <a:r>
              <a:rPr lang="en-GB" smtClean="0"/>
              <a:t>This fulfils two important purposes for participation</a:t>
            </a:r>
          </a:p>
          <a:p>
            <a:pPr marL="228600" indent="-228600">
              <a:buFontTx/>
              <a:buAutoNum type="arabicParenR"/>
            </a:pPr>
            <a:r>
              <a:rPr lang="en-GB" smtClean="0"/>
              <a:t>It gives value and gives weight to the expertise of the people experiencing the problem</a:t>
            </a:r>
          </a:p>
          <a:p>
            <a:pPr marL="228600" indent="-228600">
              <a:buFontTx/>
              <a:buAutoNum type="arabicParenR"/>
            </a:pPr>
            <a:r>
              <a:rPr lang="en-GB" smtClean="0"/>
              <a:t> It also does what we call ‘setting a baseline’</a:t>
            </a:r>
          </a:p>
          <a:p>
            <a:pPr marL="228600" indent="-228600"/>
            <a:endParaRPr lang="en-GB" smtClean="0"/>
          </a:p>
          <a:p>
            <a:pPr marL="228600" indent="-228600"/>
            <a:r>
              <a:rPr lang="en-GB" smtClean="0"/>
              <a:t>This action research enables residents to get a statistical snapshot of the problem in their community.</a:t>
            </a:r>
          </a:p>
          <a:p>
            <a:pPr marL="228600" indent="-228600"/>
            <a:endParaRPr lang="en-GB" smtClean="0"/>
          </a:p>
          <a:p>
            <a:pPr marL="228600" indent="-228600"/>
            <a:r>
              <a:rPr lang="en-GB" smtClean="0"/>
              <a:t>Once they have done this, the group now know the extent of the problem at a given time.</a:t>
            </a:r>
          </a:p>
          <a:p>
            <a:pPr marL="228600" indent="-228600"/>
            <a:endParaRPr lang="en-GB" smtClean="0"/>
          </a:p>
        </p:txBody>
      </p:sp>
      <p:sp>
        <p:nvSpPr>
          <p:cNvPr id="24580" name="Rectangle 4"/>
          <p:cNvSpPr>
            <a:spLocks noChangeArrowheads="1"/>
          </p:cNvSpPr>
          <p:nvPr/>
        </p:nvSpPr>
        <p:spPr bwMode="auto">
          <a:xfrm>
            <a:off x="919163" y="4826000"/>
            <a:ext cx="4967287" cy="3063875"/>
          </a:xfrm>
          <a:prstGeom prst="rect">
            <a:avLst/>
          </a:prstGeom>
          <a:noFill/>
          <a:ln w="9525">
            <a:noFill/>
            <a:miter lim="800000"/>
            <a:headEnd/>
            <a:tailEnd/>
          </a:ln>
        </p:spPr>
        <p:txBody>
          <a:bodyPr>
            <a:spAutoFit/>
          </a:bodyPr>
          <a:lstStyle/>
          <a:p>
            <a:pPr defTabSz="914400"/>
            <a:r>
              <a:rPr lang="en-GB" sz="1000"/>
              <a:t>Once residents have identified their human rights issues, know what their rights are and what government should be doing about them, they then need to establish the extent of the potential human rights abuse among their community.</a:t>
            </a:r>
          </a:p>
          <a:p>
            <a:pPr defTabSz="914400"/>
            <a:endParaRPr lang="en-GB" sz="1000"/>
          </a:p>
          <a:p>
            <a:pPr defTabSz="914400"/>
            <a:r>
              <a:rPr lang="en-GB" sz="1000"/>
              <a:t>To do this, residents need to talk with people experiencing the problems. PPR and residents have done this through action research:</a:t>
            </a:r>
          </a:p>
          <a:p>
            <a:pPr defTabSz="914400"/>
            <a:r>
              <a:rPr lang="en-GB" sz="1000"/>
              <a:t>Photography &amp; check list - Shankill Glass &amp; 7T pigeon waste</a:t>
            </a:r>
          </a:p>
          <a:p>
            <a:pPr defTabSz="914400"/>
            <a:r>
              <a:rPr lang="en-GB" sz="1000"/>
              <a:t>Surveys – 7 Towers</a:t>
            </a:r>
          </a:p>
          <a:p>
            <a:pPr defTabSz="914400"/>
            <a:r>
              <a:rPr lang="en-GB" sz="1000"/>
              <a:t>Focus Groups – BMHRG</a:t>
            </a:r>
          </a:p>
          <a:p>
            <a:pPr defTabSz="914400"/>
            <a:endParaRPr lang="en-GB" sz="1000"/>
          </a:p>
          <a:p>
            <a:pPr defTabSz="914400"/>
            <a:r>
              <a:rPr lang="en-GB" sz="1000"/>
              <a:t>This fulfils two important purposes for participation:</a:t>
            </a:r>
          </a:p>
          <a:p>
            <a:pPr defTabSz="914400"/>
            <a:r>
              <a:rPr lang="en-GB" sz="1000"/>
              <a:t>it values and gives weight to the expertise of the people experiencing the problem. </a:t>
            </a:r>
          </a:p>
          <a:p>
            <a:pPr defTabSz="914400"/>
            <a:r>
              <a:rPr lang="en-GB" sz="1000"/>
              <a:t>- but it also does what we call ‘setting a baseline’.</a:t>
            </a:r>
          </a:p>
          <a:p>
            <a:pPr defTabSz="914400"/>
            <a:endParaRPr lang="en-GB" sz="1000"/>
          </a:p>
          <a:p>
            <a:pPr defTabSz="914400"/>
            <a:r>
              <a:rPr lang="en-GB" sz="1000"/>
              <a:t>This action research enables residents to get a statistical snapshot of the problem in their community. </a:t>
            </a:r>
          </a:p>
          <a:p>
            <a:pPr defTabSz="914400"/>
            <a:endParaRPr lang="en-GB" sz="1000"/>
          </a:p>
          <a:p>
            <a:pPr defTabSz="914400"/>
            <a:r>
              <a:rPr lang="en-GB" sz="1000"/>
              <a:t>Once they have this, the group now know the extent of the problem at a given time.</a:t>
            </a:r>
          </a:p>
          <a:p>
            <a:pPr defTabSz="914400">
              <a:spcBef>
                <a:spcPct val="50000"/>
              </a:spcBef>
            </a:pPr>
            <a:endParaRPr lang="en-GB" sz="10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GB" smtClean="0"/>
          </a:p>
        </p:txBody>
      </p:sp>
      <p:sp>
        <p:nvSpPr>
          <p:cNvPr id="25604" name="Slide Number Placeholder 3"/>
          <p:cNvSpPr>
            <a:spLocks noGrp="1"/>
          </p:cNvSpPr>
          <p:nvPr>
            <p:ph type="sldNum" sz="quarter" idx="5"/>
          </p:nvPr>
        </p:nvSpPr>
        <p:spPr>
          <a:noFill/>
        </p:spPr>
        <p:txBody>
          <a:bodyPr/>
          <a:lstStyle/>
          <a:p>
            <a:fld id="{461DBA52-B001-4F3C-87E8-A5D09A3ED326}"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39D2A29-04C7-4E89-A4F3-11BD1E661634}" type="slidenum">
              <a:rPr lang="en-GB" smtClean="0"/>
              <a:pPr/>
              <a:t>8</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GB" b="1" smtClean="0"/>
              <a:t>CLICK THROUGH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E85B13E9-803F-4469-9FD6-B42D9F088BB4}"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ga-IE"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ga-IE"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2050" name="Content Placeholder 3" descr="logo.png"/>
          <p:cNvPicPr>
            <a:picLocks noChangeAspect="1"/>
          </p:cNvPicPr>
          <p:nvPr userDrawn="1"/>
        </p:nvPicPr>
        <p:blipFill>
          <a:blip r:embed="rId15"/>
          <a:srcRect/>
          <a:stretch>
            <a:fillRect/>
          </a:stretch>
        </p:blipFill>
        <p:spPr bwMode="auto">
          <a:xfrm>
            <a:off x="609600" y="533400"/>
            <a:ext cx="2235200" cy="167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nicola@pprproject.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facebook.com/PPRProject" TargetMode="External"/><Relationship Id="rId4" Type="http://schemas.openxmlformats.org/officeDocument/2006/relationships/hyperlink" Target="http://www.pprproject.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2"/>
          <p:cNvSpPr>
            <a:spLocks noGrp="1"/>
          </p:cNvSpPr>
          <p:nvPr>
            <p:ph type="title"/>
          </p:nvPr>
        </p:nvSpPr>
        <p:spPr bwMode="auto">
          <a:xfrm>
            <a:off x="722313" y="2204864"/>
            <a:ext cx="7772400" cy="3024336"/>
          </a:xfrm>
          <a:ln>
            <a:miter lim="800000"/>
            <a:headEnd/>
            <a:tailEnd/>
          </a:ln>
        </p:spPr>
        <p:txBody>
          <a:bodyPr wrap="square" lIns="91440" tIns="45720" rIns="91440" bIns="45720" numCol="1" anchorCtr="0" compatLnSpc="1">
            <a:prstTxWarp prst="textNoShape">
              <a:avLst/>
            </a:prstTxWarp>
          </a:bodyPr>
          <a:lstStyle/>
          <a:p>
            <a:pPr algn="ctr">
              <a:defRPr/>
            </a:pPr>
            <a:r>
              <a:rPr lang="en-GB" sz="3600" cap="none" dirty="0" smtClean="0"/>
              <a:t>Grassroots Evaluation of Human Rights Implementation</a:t>
            </a:r>
            <a:r>
              <a:rPr lang="en-GB" sz="3600" cap="none" dirty="0" smtClean="0">
                <a:latin typeface="+mn-lt"/>
              </a:rPr>
              <a:t/>
            </a:r>
            <a:br>
              <a:rPr lang="en-GB" sz="3600" cap="none" dirty="0" smtClean="0">
                <a:latin typeface="+mn-lt"/>
              </a:rPr>
            </a:br>
            <a:r>
              <a:rPr lang="en-GB" sz="4400" cap="none" dirty="0" smtClean="0"/>
              <a:t/>
            </a:r>
            <a:br>
              <a:rPr lang="en-GB" sz="4400" cap="none" dirty="0" smtClean="0"/>
            </a:br>
            <a:r>
              <a:rPr lang="en-GB" sz="3200" b="0" cap="none" dirty="0" smtClean="0"/>
              <a:t>“</a:t>
            </a:r>
            <a:r>
              <a:rPr lang="en-GB" sz="3200" b="0" cap="none" dirty="0" smtClean="0"/>
              <a:t>How marginalised communities in Northern Ireland are assessing human rights change on the ground”</a:t>
            </a:r>
            <a:endParaRPr lang="en-GB" sz="3200" b="0" cap="none" dirty="0" smtClean="0">
              <a:latin typeface="+mn-lt"/>
            </a:endParaRPr>
          </a:p>
        </p:txBody>
      </p:sp>
      <p:sp>
        <p:nvSpPr>
          <p:cNvPr id="3075" name="Text Placeholder 23"/>
          <p:cNvSpPr>
            <a:spLocks noGrp="1"/>
          </p:cNvSpPr>
          <p:nvPr>
            <p:ph type="body" idx="1"/>
          </p:nvPr>
        </p:nvSpPr>
        <p:spPr bwMode="auto">
          <a:xfrm>
            <a:off x="722313" y="4838700"/>
            <a:ext cx="7772400" cy="1500188"/>
          </a:xfrm>
          <a:noFill/>
          <a:ln>
            <a:miter lim="800000"/>
            <a:headEnd/>
            <a:tailEnd/>
          </a:ln>
        </p:spPr>
        <p:txBody>
          <a:bodyPr wrap="square" lIns="91440" tIns="45720" rIns="91440" bIns="45720" numCol="1" anchorCtr="0" compatLnSpc="1">
            <a:prstTxWarp prst="textNoShape">
              <a:avLst/>
            </a:prstTxWarp>
          </a:bodyPr>
          <a:lstStyle/>
          <a:p>
            <a:pPr eaLnBrk="1" hangingPunct="1"/>
            <a:r>
              <a:rPr lang="en-GB" sz="3200" i="1" smtClean="0">
                <a:solidFill>
                  <a:srgbClr val="898989"/>
                </a:solidFill>
              </a:rPr>
              <a:t>11</a:t>
            </a:r>
            <a:r>
              <a:rPr lang="en-GB" sz="3200" i="1" baseline="30000" smtClean="0">
                <a:solidFill>
                  <a:srgbClr val="898989"/>
                </a:solidFill>
              </a:rPr>
              <a:t>th</a:t>
            </a:r>
            <a:r>
              <a:rPr lang="en-GB" sz="3200" i="1" smtClean="0">
                <a:solidFill>
                  <a:srgbClr val="898989"/>
                </a:solidFill>
              </a:rPr>
              <a:t> December 2015</a:t>
            </a:r>
            <a:endParaRPr lang="en-GB" sz="320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910263" y="549275"/>
          <a:ext cx="2838450" cy="4010025"/>
        </p:xfrm>
        <a:graphic>
          <a:graphicData uri="http://schemas.openxmlformats.org/presentationml/2006/ole">
            <p:oleObj spid="_x0000_s1026" name="Acrobat Document" r:id="rId4" imgW="2838416" imgH="4009770" progId="AcroExch.Document.7">
              <p:embed/>
            </p:oleObj>
          </a:graphicData>
        </a:graphic>
      </p:graphicFrame>
      <p:pic>
        <p:nvPicPr>
          <p:cNvPr id="1027" name="Picture 2" descr="residents"/>
          <p:cNvPicPr>
            <a:picLocks noGrp="1" noChangeAspect="1" noChangeArrowheads="1"/>
          </p:cNvPicPr>
          <p:nvPr>
            <p:ph type="body" idx="4294967295"/>
          </p:nvPr>
        </p:nvPicPr>
        <p:blipFill>
          <a:blip r:embed="rId5"/>
          <a:srcRect/>
          <a:stretch>
            <a:fillRect/>
          </a:stretch>
        </p:blipFill>
        <p:spPr bwMode="auto">
          <a:xfrm>
            <a:off x="2987675" y="4849813"/>
            <a:ext cx="2663825" cy="1774825"/>
          </a:xfrm>
          <a:prstGeom prst="rect">
            <a:avLst/>
          </a:prstGeom>
          <a:noFill/>
          <a:ln>
            <a:miter lim="800000"/>
            <a:headEnd/>
            <a:tailEnd/>
          </a:ln>
        </p:spPr>
      </p:pic>
      <p:pic>
        <p:nvPicPr>
          <p:cNvPr id="1028" name="Picture 6" descr="PPR Belfast Telegraph 13June07"/>
          <p:cNvPicPr>
            <a:picLocks noChangeAspect="1" noChangeArrowheads="1"/>
          </p:cNvPicPr>
          <p:nvPr/>
        </p:nvPicPr>
        <p:blipFill>
          <a:blip r:embed="rId6"/>
          <a:srcRect/>
          <a:stretch>
            <a:fillRect/>
          </a:stretch>
        </p:blipFill>
        <p:spPr bwMode="auto">
          <a:xfrm>
            <a:off x="323850" y="3660775"/>
            <a:ext cx="2501900" cy="2963863"/>
          </a:xfrm>
          <a:prstGeom prst="rect">
            <a:avLst/>
          </a:prstGeom>
          <a:noFill/>
          <a:ln w="9525">
            <a:noFill/>
            <a:miter lim="800000"/>
            <a:headEnd/>
            <a:tailEnd/>
          </a:ln>
        </p:spPr>
      </p:pic>
      <p:pic>
        <p:nvPicPr>
          <p:cNvPr id="1029" name="Picture 7" descr="Audience 2"/>
          <p:cNvPicPr>
            <a:picLocks noChangeAspect="1" noChangeArrowheads="1"/>
          </p:cNvPicPr>
          <p:nvPr/>
        </p:nvPicPr>
        <p:blipFill>
          <a:blip r:embed="rId7"/>
          <a:srcRect/>
          <a:stretch>
            <a:fillRect/>
          </a:stretch>
        </p:blipFill>
        <p:spPr bwMode="auto">
          <a:xfrm>
            <a:off x="5910263" y="4797425"/>
            <a:ext cx="3097212" cy="1827213"/>
          </a:xfrm>
          <a:prstGeom prst="rect">
            <a:avLst/>
          </a:prstGeom>
          <a:noFill/>
          <a:ln w="9525">
            <a:noFill/>
            <a:miter lim="800000"/>
            <a:headEnd/>
            <a:tailEnd/>
          </a:ln>
        </p:spPr>
      </p:pic>
      <p:sp>
        <p:nvSpPr>
          <p:cNvPr id="1030" name="Text Box 8"/>
          <p:cNvSpPr txBox="1">
            <a:spLocks noChangeArrowheads="1"/>
          </p:cNvSpPr>
          <p:nvPr/>
        </p:nvSpPr>
        <p:spPr bwMode="auto">
          <a:xfrm>
            <a:off x="539750" y="2205038"/>
            <a:ext cx="4968875" cy="366712"/>
          </a:xfrm>
          <a:prstGeom prst="rect">
            <a:avLst/>
          </a:prstGeom>
          <a:noFill/>
          <a:ln w="9525">
            <a:noFill/>
            <a:miter lim="800000"/>
            <a:headEnd/>
            <a:tailEnd/>
          </a:ln>
        </p:spPr>
        <p:txBody>
          <a:bodyPr>
            <a:spAutoFit/>
          </a:bodyPr>
          <a:lstStyle/>
          <a:p>
            <a:pPr defTabSz="914400">
              <a:spcBef>
                <a:spcPct val="50000"/>
              </a:spcBef>
            </a:pPr>
            <a:endParaRPr lang="en-GB"/>
          </a:p>
        </p:txBody>
      </p:sp>
      <p:sp>
        <p:nvSpPr>
          <p:cNvPr id="1031" name="Text Box 9"/>
          <p:cNvSpPr txBox="1">
            <a:spLocks noChangeArrowheads="1"/>
          </p:cNvSpPr>
          <p:nvPr/>
        </p:nvSpPr>
        <p:spPr bwMode="auto">
          <a:xfrm>
            <a:off x="3616325" y="1792288"/>
            <a:ext cx="2293938" cy="366712"/>
          </a:xfrm>
          <a:prstGeom prst="rect">
            <a:avLst/>
          </a:prstGeom>
          <a:noFill/>
          <a:ln w="9525">
            <a:noFill/>
            <a:miter lim="800000"/>
            <a:headEnd/>
            <a:tailEnd/>
          </a:ln>
        </p:spPr>
        <p:txBody>
          <a:bodyPr>
            <a:spAutoFit/>
          </a:bodyPr>
          <a:lstStyle/>
          <a:p>
            <a:pPr defTabSz="914400"/>
            <a:endParaRPr lang="en-GB"/>
          </a:p>
        </p:txBody>
      </p:sp>
      <p:sp>
        <p:nvSpPr>
          <p:cNvPr id="1032" name="Text Box 11"/>
          <p:cNvSpPr txBox="1">
            <a:spLocks noChangeArrowheads="1"/>
          </p:cNvSpPr>
          <p:nvPr/>
        </p:nvSpPr>
        <p:spPr bwMode="auto">
          <a:xfrm>
            <a:off x="323850" y="2571750"/>
            <a:ext cx="5184775" cy="579438"/>
          </a:xfrm>
          <a:prstGeom prst="rect">
            <a:avLst/>
          </a:prstGeom>
          <a:noFill/>
          <a:ln w="9525">
            <a:noFill/>
            <a:miter lim="800000"/>
            <a:headEnd/>
            <a:tailEnd/>
          </a:ln>
        </p:spPr>
        <p:txBody>
          <a:bodyPr>
            <a:spAutoFit/>
          </a:bodyPr>
          <a:lstStyle/>
          <a:p>
            <a:pPr algn="ctr" defTabSz="914400">
              <a:spcBef>
                <a:spcPct val="50000"/>
              </a:spcBef>
            </a:pPr>
            <a:r>
              <a:rPr lang="en-GB" sz="3200" b="1"/>
              <a:t>Launching the Campaign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IMG_0614"/>
          <p:cNvPicPr>
            <a:picLocks noChangeAspect="1" noChangeArrowheads="1"/>
          </p:cNvPicPr>
          <p:nvPr/>
        </p:nvPicPr>
        <p:blipFill>
          <a:blip r:embed="rId3"/>
          <a:srcRect l="3322" r="3322"/>
          <a:stretch>
            <a:fillRect/>
          </a:stretch>
        </p:blipFill>
        <p:spPr bwMode="auto">
          <a:xfrm>
            <a:off x="4859338" y="1196975"/>
            <a:ext cx="3960812" cy="4937125"/>
          </a:xfrm>
          <a:prstGeom prst="rect">
            <a:avLst/>
          </a:prstGeom>
          <a:noFill/>
          <a:ln w="9525">
            <a:noFill/>
            <a:miter lim="800000"/>
            <a:headEnd/>
            <a:tailEnd/>
          </a:ln>
        </p:spPr>
      </p:pic>
      <p:sp>
        <p:nvSpPr>
          <p:cNvPr id="12291" name="Text Box 3"/>
          <p:cNvSpPr txBox="1">
            <a:spLocks noChangeArrowheads="1"/>
          </p:cNvSpPr>
          <p:nvPr/>
        </p:nvSpPr>
        <p:spPr bwMode="auto">
          <a:xfrm>
            <a:off x="395288" y="2513013"/>
            <a:ext cx="3744912" cy="366712"/>
          </a:xfrm>
          <a:prstGeom prst="rect">
            <a:avLst/>
          </a:prstGeom>
          <a:noFill/>
          <a:ln w="9525">
            <a:noFill/>
            <a:miter lim="800000"/>
            <a:headEnd/>
            <a:tailEnd/>
          </a:ln>
        </p:spPr>
        <p:txBody>
          <a:bodyPr>
            <a:spAutoFit/>
          </a:bodyPr>
          <a:lstStyle/>
          <a:p>
            <a:pPr defTabSz="914400"/>
            <a:endParaRPr lang="en-GB"/>
          </a:p>
        </p:txBody>
      </p:sp>
      <p:sp>
        <p:nvSpPr>
          <p:cNvPr id="12292" name="Text Box 4"/>
          <p:cNvSpPr txBox="1">
            <a:spLocks noChangeArrowheads="1"/>
          </p:cNvSpPr>
          <p:nvPr/>
        </p:nvSpPr>
        <p:spPr bwMode="auto">
          <a:xfrm>
            <a:off x="395288" y="2513013"/>
            <a:ext cx="3960812" cy="3992562"/>
          </a:xfrm>
          <a:prstGeom prst="rect">
            <a:avLst/>
          </a:prstGeom>
          <a:noFill/>
          <a:ln w="9525">
            <a:noFill/>
            <a:miter lim="800000"/>
            <a:headEnd/>
            <a:tailEnd/>
          </a:ln>
        </p:spPr>
        <p:txBody>
          <a:bodyPr>
            <a:spAutoFit/>
          </a:bodyPr>
          <a:lstStyle/>
          <a:p>
            <a:pPr defTabSz="914400">
              <a:spcBef>
                <a:spcPct val="50000"/>
              </a:spcBef>
            </a:pPr>
            <a:r>
              <a:rPr lang="en-GB" sz="3200"/>
              <a:t>Participation is the starting point…</a:t>
            </a:r>
          </a:p>
          <a:p>
            <a:pPr defTabSz="914400">
              <a:spcBef>
                <a:spcPct val="50000"/>
              </a:spcBef>
            </a:pPr>
            <a:endParaRPr lang="en-GB" sz="3200"/>
          </a:p>
          <a:p>
            <a:pPr defTabSz="914400">
              <a:spcBef>
                <a:spcPct val="50000"/>
              </a:spcBef>
            </a:pPr>
            <a:r>
              <a:rPr lang="en-GB" sz="3200"/>
              <a:t>…and is the desired outcome of the Human Rights Based Approach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2492375"/>
            <a:ext cx="8229600" cy="3992563"/>
          </a:xfrm>
          <a:noFill/>
          <a:ln>
            <a:miter lim="800000"/>
            <a:headEnd/>
            <a:tailEnd/>
          </a:ln>
        </p:spPr>
        <p:txBody>
          <a:bodyPr wrap="square" lIns="91440" tIns="45720" rIns="91440" bIns="45720" numCol="1" anchor="t" anchorCtr="0" compatLnSpc="1">
            <a:prstTxWarp prst="textNoShape">
              <a:avLst/>
            </a:prstTxWarp>
          </a:bodyPr>
          <a:lstStyle/>
          <a:p>
            <a:r>
              <a:rPr lang="en-GB" sz="1400" smtClean="0"/>
              <a:t>A </a:t>
            </a:r>
            <a:r>
              <a:rPr lang="en-GB" sz="1400" b="1" smtClean="0"/>
              <a:t>£900,000</a:t>
            </a:r>
            <a:r>
              <a:rPr lang="en-GB" sz="1400" smtClean="0"/>
              <a:t> </a:t>
            </a:r>
            <a:r>
              <a:rPr lang="en-GB" sz="1400" b="1" smtClean="0"/>
              <a:t>investment </a:t>
            </a:r>
            <a:r>
              <a:rPr lang="en-GB" sz="1400" smtClean="0"/>
              <a:t>by the Northern Ireland Housing into a local high rise flats (Seven Towers, North Belfast) to install a </a:t>
            </a:r>
            <a:r>
              <a:rPr lang="en-GB" sz="1400" b="1" smtClean="0"/>
              <a:t>new sewage system</a:t>
            </a:r>
            <a:endParaRPr lang="en-GB" sz="1400" smtClean="0"/>
          </a:p>
          <a:p>
            <a:r>
              <a:rPr lang="en-GB" sz="1400" smtClean="0"/>
              <a:t>The </a:t>
            </a:r>
            <a:r>
              <a:rPr lang="en-GB" sz="1400" b="1" smtClean="0"/>
              <a:t>removal of pigeon waste</a:t>
            </a:r>
            <a:r>
              <a:rPr lang="en-GB" sz="1400" smtClean="0"/>
              <a:t> from the landings of residents’ homes in Seven Towers which accumulated over years, exacerbating asthma in children who lived there and creating mite infestation, and was never cleaned. As a result of PPR’s work a </a:t>
            </a:r>
            <a:r>
              <a:rPr lang="en-GB" sz="1400" b="1" smtClean="0"/>
              <a:t>regular cleansing system</a:t>
            </a:r>
            <a:r>
              <a:rPr lang="en-GB" sz="1400" smtClean="0"/>
              <a:t> was put in place</a:t>
            </a:r>
          </a:p>
          <a:p>
            <a:r>
              <a:rPr lang="en-GB" sz="1400" smtClean="0"/>
              <a:t>Achieved a </a:t>
            </a:r>
            <a:r>
              <a:rPr lang="en-GB" sz="1400" b="1" smtClean="0"/>
              <a:t>review of the proposed £7 million scheme</a:t>
            </a:r>
            <a:r>
              <a:rPr lang="en-GB" sz="1400" smtClean="0"/>
              <a:t> to invest in the Seven Towers flats which did not address residents’ needs. An </a:t>
            </a:r>
            <a:r>
              <a:rPr lang="en-GB" sz="1400" b="1" smtClean="0"/>
              <a:t>improved tender</a:t>
            </a:r>
            <a:r>
              <a:rPr lang="en-GB" sz="1400" smtClean="0"/>
              <a:t> was re-issued.</a:t>
            </a:r>
          </a:p>
          <a:p>
            <a:r>
              <a:rPr lang="en-GB" sz="1400" smtClean="0"/>
              <a:t>Secured </a:t>
            </a:r>
            <a:r>
              <a:rPr lang="en-GB" sz="1400" b="1" smtClean="0"/>
              <a:t>the re-housing of 60 families</a:t>
            </a:r>
            <a:r>
              <a:rPr lang="en-GB" sz="1400" smtClean="0"/>
              <a:t> </a:t>
            </a:r>
            <a:r>
              <a:rPr lang="en-GB" sz="1400" b="1" smtClean="0"/>
              <a:t>with small children</a:t>
            </a:r>
            <a:r>
              <a:rPr lang="en-GB" sz="1400" smtClean="0"/>
              <a:t> out of the Seven Towers flats into more appropriate accommodation</a:t>
            </a:r>
          </a:p>
          <a:p>
            <a:r>
              <a:rPr lang="en-GB" sz="1400" smtClean="0"/>
              <a:t>Since 2010, approximately </a:t>
            </a:r>
            <a:r>
              <a:rPr lang="en-GB" sz="1400" b="1" smtClean="0"/>
              <a:t>160 people in mental health crisis per month</a:t>
            </a:r>
            <a:r>
              <a:rPr lang="en-GB" sz="1400" smtClean="0"/>
              <a:t> presenting themselves to A&amp;E have received assessments and an entry point into mental health services as a result of the </a:t>
            </a:r>
            <a:r>
              <a:rPr lang="en-GB" sz="1400" b="1" smtClean="0"/>
              <a:t>Card Before You Leave</a:t>
            </a:r>
            <a:r>
              <a:rPr lang="en-GB" sz="1400" smtClean="0"/>
              <a:t> scheme which was secured by the Belfast Mental Health rights Group</a:t>
            </a:r>
          </a:p>
          <a:p>
            <a:r>
              <a:rPr lang="en-GB" sz="1400" smtClean="0"/>
              <a:t>Secured the </a:t>
            </a:r>
            <a:r>
              <a:rPr lang="en-GB" sz="1400" b="1" smtClean="0"/>
              <a:t>opening of a local youth centre</a:t>
            </a:r>
            <a:r>
              <a:rPr lang="en-GB" sz="1400" smtClean="0"/>
              <a:t> in the Lower Shankill from one night a week to five nights a week.</a:t>
            </a:r>
          </a:p>
          <a:p>
            <a:r>
              <a:rPr lang="en-GB" sz="1400" smtClean="0"/>
              <a:t>Chairing the Lower Shankill Regeneration Board, and directing the campaign, PPR secured </a:t>
            </a:r>
            <a:r>
              <a:rPr lang="en-GB" sz="1400" b="1" smtClean="0"/>
              <a:t>first social housing to be built in the area in over 20 years</a:t>
            </a:r>
            <a:r>
              <a:rPr lang="en-GB" sz="1400" smtClean="0"/>
              <a:t> (39 units).</a:t>
            </a:r>
          </a:p>
          <a:p>
            <a:endParaRPr lang="en-GB" sz="1400" smtClean="0"/>
          </a:p>
          <a:p>
            <a:pPr>
              <a:lnSpc>
                <a:spcPct val="80000"/>
              </a:lnSpc>
              <a:buFont typeface="Arial" charset="0"/>
              <a:buNone/>
            </a:pPr>
            <a:endParaRPr lang="en-GB" sz="3600" smtClean="0"/>
          </a:p>
        </p:txBody>
      </p:sp>
      <p:sp>
        <p:nvSpPr>
          <p:cNvPr id="13315" name="TextBox 2"/>
          <p:cNvSpPr txBox="1">
            <a:spLocks noChangeArrowheads="1"/>
          </p:cNvSpPr>
          <p:nvPr/>
        </p:nvSpPr>
        <p:spPr bwMode="auto">
          <a:xfrm>
            <a:off x="3419475" y="1268413"/>
            <a:ext cx="5411788" cy="585787"/>
          </a:xfrm>
          <a:prstGeom prst="rect">
            <a:avLst/>
          </a:prstGeom>
          <a:noFill/>
          <a:ln w="9525">
            <a:noFill/>
            <a:miter lim="800000"/>
            <a:headEnd/>
            <a:tailEnd/>
          </a:ln>
        </p:spPr>
        <p:txBody>
          <a:bodyPr>
            <a:spAutoFit/>
          </a:bodyPr>
          <a:lstStyle/>
          <a:p>
            <a:r>
              <a:rPr lang="en-GB" sz="3200"/>
              <a:t>Outcomes on the Ground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457200" y="2492375"/>
            <a:ext cx="8229600" cy="3992563"/>
          </a:xfrm>
          <a:noFill/>
          <a:ln>
            <a:miter lim="800000"/>
            <a:headEnd/>
            <a:tailEnd/>
          </a:ln>
        </p:spPr>
        <p:txBody>
          <a:bodyPr wrap="square" lIns="91440" tIns="45720" rIns="91440" bIns="45720" numCol="1" anchor="t" anchorCtr="0" compatLnSpc="1">
            <a:prstTxWarp prst="textNoShape">
              <a:avLst/>
            </a:prstTxWarp>
          </a:bodyPr>
          <a:lstStyle/>
          <a:p>
            <a:endParaRPr lang="en-GB" sz="1400" smtClean="0"/>
          </a:p>
          <a:p>
            <a:pPr>
              <a:lnSpc>
                <a:spcPct val="80000"/>
              </a:lnSpc>
              <a:buFont typeface="Arial" charset="0"/>
              <a:buNone/>
            </a:pPr>
            <a:endParaRPr lang="en-GB" sz="3600" smtClean="0"/>
          </a:p>
        </p:txBody>
      </p:sp>
      <p:sp>
        <p:nvSpPr>
          <p:cNvPr id="14339" name="TextBox 2"/>
          <p:cNvSpPr txBox="1">
            <a:spLocks noChangeArrowheads="1"/>
          </p:cNvSpPr>
          <p:nvPr/>
        </p:nvSpPr>
        <p:spPr bwMode="auto">
          <a:xfrm>
            <a:off x="3419475" y="1268413"/>
            <a:ext cx="5411788" cy="554037"/>
          </a:xfrm>
          <a:prstGeom prst="rect">
            <a:avLst/>
          </a:prstGeom>
          <a:noFill/>
          <a:ln w="9525">
            <a:noFill/>
            <a:miter lim="800000"/>
            <a:headEnd/>
            <a:tailEnd/>
          </a:ln>
        </p:spPr>
        <p:txBody>
          <a:bodyPr>
            <a:spAutoFit/>
          </a:bodyPr>
          <a:lstStyle/>
          <a:p>
            <a:r>
              <a:rPr lang="en-GB" sz="3000"/>
              <a:t>Outcomes in Policy Change</a:t>
            </a:r>
          </a:p>
        </p:txBody>
      </p:sp>
      <p:sp>
        <p:nvSpPr>
          <p:cNvPr id="14340" name="Rectangle 5"/>
          <p:cNvSpPr>
            <a:spLocks noChangeArrowheads="1"/>
          </p:cNvSpPr>
          <p:nvPr/>
        </p:nvSpPr>
        <p:spPr bwMode="auto">
          <a:xfrm>
            <a:off x="2286000" y="-1603375"/>
            <a:ext cx="4572000" cy="277812"/>
          </a:xfrm>
          <a:prstGeom prst="rect">
            <a:avLst/>
          </a:prstGeom>
          <a:noFill/>
          <a:ln w="9525">
            <a:noFill/>
            <a:miter lim="800000"/>
            <a:headEnd/>
            <a:tailEnd/>
          </a:ln>
        </p:spPr>
        <p:txBody>
          <a:bodyPr>
            <a:spAutoFit/>
          </a:bodyPr>
          <a:lstStyle/>
          <a:p>
            <a:endParaRPr lang="en-GB" sz="1200"/>
          </a:p>
        </p:txBody>
      </p:sp>
      <p:sp>
        <p:nvSpPr>
          <p:cNvPr id="7" name="Rectangle 6"/>
          <p:cNvSpPr/>
          <p:nvPr/>
        </p:nvSpPr>
        <p:spPr>
          <a:xfrm>
            <a:off x="457200" y="2298700"/>
            <a:ext cx="8002588" cy="4186238"/>
          </a:xfrm>
          <a:prstGeom prst="rect">
            <a:avLst/>
          </a:prstGeom>
        </p:spPr>
        <p:txBody>
          <a:bodyPr>
            <a:spAutoFit/>
          </a:bodyPr>
          <a:lstStyle/>
          <a:p>
            <a:pPr>
              <a:buFont typeface="Arial" pitchFamily="34" charset="0"/>
              <a:buChar char="•"/>
              <a:defRPr/>
            </a:pPr>
            <a:r>
              <a:rPr lang="en-GB" sz="1400" b="1" dirty="0">
                <a:latin typeface="+mn-lt"/>
              </a:rPr>
              <a:t>Improvements</a:t>
            </a:r>
            <a:r>
              <a:rPr lang="en-GB" sz="1400" dirty="0">
                <a:latin typeface="+mn-lt"/>
              </a:rPr>
              <a:t> made to the </a:t>
            </a:r>
            <a:r>
              <a:rPr lang="en-GB" sz="1400" b="1" dirty="0">
                <a:latin typeface="+mn-lt"/>
              </a:rPr>
              <a:t>Belfast Trust’s Serious Adverse Incident Review</a:t>
            </a:r>
            <a:r>
              <a:rPr lang="en-GB" sz="1400" dirty="0">
                <a:latin typeface="+mn-lt"/>
              </a:rPr>
              <a:t> procedure allowing families to make their own record of meetings, the creation of a user-friendly information pack on the process for families, and the appointment of a Family Liaison Officer to support bereaved family members.</a:t>
            </a:r>
          </a:p>
          <a:p>
            <a:pPr>
              <a:buFont typeface="Arial" pitchFamily="34" charset="0"/>
              <a:buChar char="•"/>
              <a:defRPr/>
            </a:pPr>
            <a:endParaRPr lang="en-GB" sz="1400" dirty="0">
              <a:latin typeface="+mn-lt"/>
            </a:endParaRPr>
          </a:p>
          <a:p>
            <a:pPr>
              <a:buFont typeface="Arial" pitchFamily="34" charset="0"/>
              <a:buChar char="•"/>
              <a:defRPr/>
            </a:pPr>
            <a:r>
              <a:rPr lang="en-GB" sz="1400" dirty="0">
                <a:latin typeface="+mn-lt"/>
              </a:rPr>
              <a:t>Campaigned for the </a:t>
            </a:r>
            <a:r>
              <a:rPr lang="en-GB" sz="1400" b="1" dirty="0">
                <a:latin typeface="+mn-lt"/>
              </a:rPr>
              <a:t>first ever Equality Impact Assessment</a:t>
            </a:r>
            <a:r>
              <a:rPr lang="en-GB" sz="1400" dirty="0">
                <a:latin typeface="+mn-lt"/>
              </a:rPr>
              <a:t> being carried out </a:t>
            </a:r>
            <a:r>
              <a:rPr lang="en-GB" sz="1400" b="1" dirty="0">
                <a:latin typeface="+mn-lt"/>
              </a:rPr>
              <a:t>on an urban regeneration scheme</a:t>
            </a:r>
            <a:r>
              <a:rPr lang="en-GB" sz="1400" dirty="0">
                <a:latin typeface="+mn-lt"/>
              </a:rPr>
              <a:t>, the £231m Girdwood Barracks and </a:t>
            </a:r>
            <a:r>
              <a:rPr lang="en-GB" sz="1400" dirty="0" err="1">
                <a:latin typeface="+mn-lt"/>
              </a:rPr>
              <a:t>Crumlin</a:t>
            </a:r>
            <a:r>
              <a:rPr lang="en-GB" sz="1400" dirty="0">
                <a:latin typeface="+mn-lt"/>
              </a:rPr>
              <a:t> </a:t>
            </a:r>
            <a:r>
              <a:rPr lang="en-GB" sz="1400" dirty="0" err="1">
                <a:latin typeface="+mn-lt"/>
              </a:rPr>
              <a:t>Raod</a:t>
            </a:r>
            <a:r>
              <a:rPr lang="en-GB" sz="1400" dirty="0">
                <a:latin typeface="+mn-lt"/>
              </a:rPr>
              <a:t> Gaol project</a:t>
            </a:r>
          </a:p>
          <a:p>
            <a:pPr>
              <a:buFont typeface="Arial" pitchFamily="34" charset="0"/>
              <a:buChar char="•"/>
              <a:defRPr/>
            </a:pPr>
            <a:endParaRPr lang="en-GB" sz="1400" dirty="0">
              <a:latin typeface="+mn-lt"/>
            </a:endParaRPr>
          </a:p>
          <a:p>
            <a:pPr>
              <a:buFont typeface="Arial" pitchFamily="34" charset="0"/>
              <a:buChar char="•"/>
              <a:defRPr/>
            </a:pPr>
            <a:r>
              <a:rPr lang="en-GB" sz="1400" dirty="0">
                <a:latin typeface="+mn-lt"/>
              </a:rPr>
              <a:t>Successfully lobbied the </a:t>
            </a:r>
            <a:r>
              <a:rPr lang="en-GB" sz="1400" b="1" dirty="0">
                <a:latin typeface="+mn-lt"/>
              </a:rPr>
              <a:t>UN</a:t>
            </a:r>
            <a:r>
              <a:rPr lang="en-GB" sz="1400" dirty="0">
                <a:latin typeface="+mn-lt"/>
              </a:rPr>
              <a:t> Committee on Economic, Social and Cultural Rights (UNCESCR) to include specific </a:t>
            </a:r>
            <a:r>
              <a:rPr lang="en-GB" sz="1400" b="1" dirty="0">
                <a:latin typeface="+mn-lt"/>
              </a:rPr>
              <a:t>Concluding Observations to the UK government</a:t>
            </a:r>
            <a:r>
              <a:rPr lang="en-GB" sz="1400" dirty="0">
                <a:latin typeface="+mn-lt"/>
              </a:rPr>
              <a:t> on Catholic housing inequality in Northern Ireland, urban regeneration and mental health</a:t>
            </a:r>
          </a:p>
          <a:p>
            <a:pPr>
              <a:buFont typeface="Arial" pitchFamily="34" charset="0"/>
              <a:buChar char="•"/>
              <a:defRPr/>
            </a:pPr>
            <a:endParaRPr lang="en-GB" sz="1400" dirty="0">
              <a:latin typeface="+mn-lt"/>
            </a:endParaRPr>
          </a:p>
          <a:p>
            <a:pPr>
              <a:buFont typeface="Arial" pitchFamily="34" charset="0"/>
              <a:buChar char="•"/>
              <a:defRPr/>
            </a:pPr>
            <a:r>
              <a:rPr lang="en-GB" sz="1400" dirty="0">
                <a:latin typeface="+mn-lt"/>
              </a:rPr>
              <a:t>Achieved the </a:t>
            </a:r>
            <a:r>
              <a:rPr lang="en-GB" sz="1400" b="1" dirty="0">
                <a:latin typeface="+mn-lt"/>
              </a:rPr>
              <a:t>withdrawal of a regeneration plan</a:t>
            </a:r>
            <a:r>
              <a:rPr lang="en-GB" sz="1400" dirty="0">
                <a:latin typeface="+mn-lt"/>
              </a:rPr>
              <a:t> in the Lower </a:t>
            </a:r>
            <a:r>
              <a:rPr lang="en-GB" sz="1400" dirty="0" err="1">
                <a:latin typeface="+mn-lt"/>
              </a:rPr>
              <a:t>Shankill</a:t>
            </a:r>
            <a:r>
              <a:rPr lang="en-GB" sz="1400" dirty="0">
                <a:latin typeface="+mn-lt"/>
              </a:rPr>
              <a:t> (West Belfast) and its redevelopment with the full participation of residents and secured a cross-</a:t>
            </a:r>
            <a:r>
              <a:rPr lang="en-GB" sz="1400" dirty="0" err="1">
                <a:latin typeface="+mn-lt"/>
              </a:rPr>
              <a:t>sectoral</a:t>
            </a:r>
            <a:r>
              <a:rPr lang="en-GB" sz="1400" dirty="0">
                <a:latin typeface="+mn-lt"/>
              </a:rPr>
              <a:t> working group to bring forward new regeneration plans, including Ministerial commitment to work on ground-breaking employment clauses in the procurement contracts.</a:t>
            </a:r>
          </a:p>
          <a:p>
            <a:pPr>
              <a:buFont typeface="Arial" pitchFamily="34" charset="0"/>
              <a:buChar char="•"/>
              <a:defRPr/>
            </a:pPr>
            <a:endParaRPr lang="en-GB" sz="1400" dirty="0">
              <a:latin typeface="+mn-lt"/>
            </a:endParaRPr>
          </a:p>
          <a:p>
            <a:pPr>
              <a:buFont typeface="Arial" pitchFamily="34" charset="0"/>
              <a:buChar char="•"/>
              <a:defRPr/>
            </a:pPr>
            <a:r>
              <a:rPr lang="en-GB" sz="1400" dirty="0">
                <a:latin typeface="+mn-lt"/>
              </a:rPr>
              <a:t>Formally advised the minister for Culture, Arts and Leisure on the incorporation of groundbreaking ‘equality clauses’ into </a:t>
            </a:r>
            <a:r>
              <a:rPr lang="en-GB" sz="1400" b="1" dirty="0">
                <a:latin typeface="+mn-lt"/>
              </a:rPr>
              <a:t>£42m of government procurement contracts</a:t>
            </a:r>
            <a:r>
              <a:rPr lang="en-GB" sz="1400" dirty="0">
                <a:latin typeface="+mn-lt"/>
              </a:rPr>
              <a:t> </a:t>
            </a:r>
            <a:r>
              <a:rPr lang="en-GB" sz="1400" b="1" dirty="0">
                <a:latin typeface="+mn-lt"/>
              </a:rPr>
              <a:t>to provide real jobs and apprenticeships</a:t>
            </a:r>
            <a:r>
              <a:rPr lang="en-GB" sz="1400" dirty="0">
                <a:latin typeface="+mn-lt"/>
              </a:rPr>
              <a:t> for the long-term unemployed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203575" y="549275"/>
            <a:ext cx="5483225" cy="1143000"/>
          </a:xfrm>
          <a:noFill/>
          <a:ln>
            <a:miter lim="800000"/>
            <a:headEnd/>
            <a:tailEnd/>
          </a:ln>
        </p:spPr>
        <p:txBody>
          <a:bodyPr wrap="square" lIns="91440" tIns="45720" rIns="91440" bIns="45720" numCol="1" anchor="t" anchorCtr="0" compatLnSpc="1">
            <a:prstTxWarp prst="textNoShape">
              <a:avLst/>
            </a:prstTxWarp>
          </a:bodyPr>
          <a:lstStyle/>
          <a:p>
            <a:r>
              <a:rPr lang="en-GB" smtClean="0"/>
              <a:t>Applying Human Rights in Practice brings...</a:t>
            </a:r>
          </a:p>
        </p:txBody>
      </p:sp>
      <p:sp>
        <p:nvSpPr>
          <p:cNvPr id="15363" name="Content Placeholder 2"/>
          <p:cNvSpPr>
            <a:spLocks noGrp="1"/>
          </p:cNvSpPr>
          <p:nvPr>
            <p:ph idx="1"/>
          </p:nvPr>
        </p:nvSpPr>
        <p:spPr bwMode="auto">
          <a:xfrm>
            <a:off x="457200" y="2060575"/>
            <a:ext cx="8229600" cy="4065588"/>
          </a:xfrm>
          <a:noFill/>
          <a:ln>
            <a:miter lim="800000"/>
            <a:headEnd/>
            <a:tailEnd/>
          </a:ln>
        </p:spPr>
        <p:txBody>
          <a:bodyPr wrap="square" lIns="91440" tIns="45720" rIns="91440" bIns="45720" numCol="1" anchor="t" anchorCtr="0" compatLnSpc="1">
            <a:prstTxWarp prst="textNoShape">
              <a:avLst/>
            </a:prstTxWarp>
          </a:bodyPr>
          <a:lstStyle/>
          <a:p>
            <a:r>
              <a:rPr lang="en-GB" smtClean="0"/>
              <a:t>Changes in relationships</a:t>
            </a:r>
          </a:p>
          <a:p>
            <a:r>
              <a:rPr lang="en-GB" smtClean="0"/>
              <a:t>Resistance to change, and response of power</a:t>
            </a:r>
          </a:p>
          <a:p>
            <a:r>
              <a:rPr lang="en-GB" smtClean="0"/>
              <a:t>Constant organising</a:t>
            </a:r>
          </a:p>
          <a:p>
            <a:r>
              <a:rPr lang="en-GB" smtClean="0"/>
              <a:t>Focus on implementation on the ground, not just change in a policy document</a:t>
            </a:r>
          </a:p>
          <a:p>
            <a:r>
              <a:rPr lang="en-GB" smtClean="0"/>
              <a:t>Dignity and empowerment arising from people putting rights standards into practice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auto">
          <a:xfrm>
            <a:off x="457200" y="2060575"/>
            <a:ext cx="8229600" cy="4392613"/>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r>
              <a:rPr lang="en-GB" sz="2000" smtClean="0"/>
              <a:t>	“Across the island of Ireland, indeed across the globe, people are increasingly demanding ‘healthy’ democratic participation within the state. This is not some abstract political concept; it is about ensuring public decisions are taken on the basis of transparency, accountability and participation. It applies to 'big' questions like national taxation policies as much as it does, for example, to 'narrow' issues faced in the daily lives of residents from the Seven Towers here in Belfast asserting their right to adequate housing. </a:t>
            </a:r>
          </a:p>
          <a:p>
            <a:pPr>
              <a:buFont typeface="Arial" charset="0"/>
              <a:buNone/>
            </a:pPr>
            <a:r>
              <a:rPr lang="en-GB" sz="2000" smtClean="0"/>
              <a:t>	</a:t>
            </a:r>
          </a:p>
          <a:p>
            <a:pPr>
              <a:buFont typeface="Arial" charset="0"/>
              <a:buNone/>
            </a:pPr>
            <a:r>
              <a:rPr lang="en-GB" sz="2000" smtClean="0"/>
              <a:t>	This type of ‘healthy’ relationship with the state is the basis for a sustainable democratic and economic fabric tomorrow. Its absence today is the promise that yesterday’s failures will be repeated tomorrow.” </a:t>
            </a:r>
          </a:p>
          <a:p>
            <a:pPr>
              <a:buFont typeface="Arial" charset="0"/>
              <a:buNone/>
            </a:pPr>
            <a:endParaRPr lang="en-GB" sz="2000" smtClean="0"/>
          </a:p>
          <a:p>
            <a:pPr>
              <a:buFont typeface="Arial" charset="0"/>
              <a:buNone/>
            </a:pPr>
            <a:r>
              <a:rPr lang="en-GB" sz="2000" smtClean="0"/>
              <a:t>Mary Robinson, Amnesty International 50</a:t>
            </a:r>
            <a:r>
              <a:rPr lang="en-GB" sz="2000" baseline="30000" smtClean="0"/>
              <a:t>th</a:t>
            </a:r>
            <a:r>
              <a:rPr lang="en-GB" sz="2000" smtClean="0"/>
              <a:t> Anniversary Conference, Belfast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457200" y="2492375"/>
            <a:ext cx="8229600" cy="3992563"/>
          </a:xfrm>
          <a:noFill/>
          <a:ln>
            <a:miter lim="800000"/>
            <a:headEnd/>
            <a:tailEnd/>
          </a:ln>
        </p:spPr>
        <p:txBody>
          <a:bodyPr wrap="square" lIns="91440" tIns="45720" rIns="91440" bIns="45720" numCol="1" anchor="t" anchorCtr="0" compatLnSpc="1">
            <a:prstTxWarp prst="textNoShape">
              <a:avLst/>
            </a:prstTxWarp>
          </a:bodyPr>
          <a:lstStyle/>
          <a:p>
            <a:pPr>
              <a:lnSpc>
                <a:spcPct val="80000"/>
              </a:lnSpc>
              <a:buFont typeface="Arial" charset="0"/>
              <a:buNone/>
            </a:pPr>
            <a:r>
              <a:rPr lang="en-GB" sz="3600" smtClean="0">
                <a:hlinkClick r:id="rId3"/>
              </a:rPr>
              <a:t>nicola@pprproject.org</a:t>
            </a:r>
            <a:endParaRPr lang="en-GB" sz="3600" smtClean="0"/>
          </a:p>
          <a:p>
            <a:pPr>
              <a:lnSpc>
                <a:spcPct val="80000"/>
              </a:lnSpc>
              <a:buFont typeface="Arial" charset="0"/>
              <a:buNone/>
            </a:pPr>
            <a:endParaRPr lang="en-GB" sz="3600" u="sng" smtClean="0"/>
          </a:p>
          <a:p>
            <a:pPr>
              <a:lnSpc>
                <a:spcPct val="80000"/>
              </a:lnSpc>
              <a:buFont typeface="Arial" charset="0"/>
              <a:buNone/>
            </a:pPr>
            <a:r>
              <a:rPr lang="en-GB" sz="3600" u="sng" smtClean="0">
                <a:hlinkClick r:id="rId4"/>
              </a:rPr>
              <a:t>www.pprproject.org</a:t>
            </a:r>
            <a:endParaRPr lang="en-GB" sz="3600" u="sng" smtClean="0"/>
          </a:p>
          <a:p>
            <a:pPr>
              <a:lnSpc>
                <a:spcPct val="80000"/>
              </a:lnSpc>
              <a:buFont typeface="Arial" charset="0"/>
              <a:buNone/>
            </a:pPr>
            <a:endParaRPr lang="en-GB" sz="3600" smtClean="0">
              <a:hlinkClick r:id="rId5"/>
            </a:endParaRPr>
          </a:p>
          <a:p>
            <a:pPr>
              <a:lnSpc>
                <a:spcPct val="80000"/>
              </a:lnSpc>
              <a:buFont typeface="Arial" charset="0"/>
              <a:buNone/>
            </a:pPr>
            <a:r>
              <a:rPr lang="en-GB" sz="3600" smtClean="0">
                <a:hlinkClick r:id="rId5"/>
              </a:rPr>
              <a:t>www.facebook.com/PPRProject</a:t>
            </a:r>
            <a:endParaRPr lang="en-GB" sz="3600" smtClean="0"/>
          </a:p>
          <a:p>
            <a:pPr>
              <a:lnSpc>
                <a:spcPct val="80000"/>
              </a:lnSpc>
              <a:buFont typeface="Arial" charset="0"/>
              <a:buNone/>
            </a:pPr>
            <a:endParaRPr lang="en-GB" sz="3600" smtClean="0"/>
          </a:p>
          <a:p>
            <a:pPr>
              <a:lnSpc>
                <a:spcPct val="80000"/>
              </a:lnSpc>
              <a:buFont typeface="Arial" charset="0"/>
              <a:buNone/>
            </a:pPr>
            <a:r>
              <a:rPr lang="en-GB" sz="3600" smtClean="0"/>
              <a:t>@PPR_Org</a:t>
            </a:r>
          </a:p>
          <a:p>
            <a:pPr>
              <a:lnSpc>
                <a:spcPct val="80000"/>
              </a:lnSpc>
              <a:buFont typeface="Arial" charset="0"/>
              <a:buNone/>
            </a:pPr>
            <a:endParaRPr lang="en-GB" sz="3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2738438"/>
            <a:ext cx="8229600" cy="3746500"/>
          </a:xfrm>
          <a:noFill/>
          <a:ln>
            <a:miter lim="800000"/>
            <a:headEnd/>
            <a:tailEnd/>
          </a:ln>
        </p:spPr>
        <p:txBody>
          <a:bodyPr wrap="square" lIns="91440" tIns="45720" rIns="91440" bIns="45720" numCol="1" anchor="t" anchorCtr="0" compatLnSpc="1">
            <a:prstTxWarp prst="textNoShape">
              <a:avLst/>
            </a:prstTxWarp>
          </a:bodyPr>
          <a:lstStyle/>
          <a:p>
            <a:pPr algn="ctr">
              <a:lnSpc>
                <a:spcPct val="80000"/>
              </a:lnSpc>
              <a:buFont typeface="Arial" charset="0"/>
              <a:buNone/>
            </a:pPr>
            <a:r>
              <a:rPr lang="en-GB" sz="3600" smtClean="0"/>
              <a:t>“To enable the powerless, the invisible, to be part of making change....that changes how they see themselves. And that changes everything”</a:t>
            </a:r>
          </a:p>
          <a:p>
            <a:pPr algn="ctr">
              <a:lnSpc>
                <a:spcPct val="80000"/>
              </a:lnSpc>
              <a:buFont typeface="Arial" charset="0"/>
              <a:buNone/>
            </a:pPr>
            <a:endParaRPr lang="en-GB" sz="3600" smtClean="0"/>
          </a:p>
          <a:p>
            <a:pPr algn="ctr">
              <a:lnSpc>
                <a:spcPct val="80000"/>
              </a:lnSpc>
              <a:buFont typeface="Arial" charset="0"/>
              <a:buNone/>
            </a:pPr>
            <a:r>
              <a:rPr lang="en-GB" sz="3600" smtClean="0"/>
              <a:t>Inez McCormack, Founder of PPR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57200" y="2420938"/>
            <a:ext cx="8229600" cy="4064000"/>
          </a:xfrm>
          <a:noFill/>
          <a:ln>
            <a:miter lim="800000"/>
            <a:headEnd/>
            <a:tailEnd/>
          </a:ln>
        </p:spPr>
        <p:txBody>
          <a:bodyPr wrap="square" lIns="91440" tIns="45720" rIns="91440" bIns="45720" numCol="1" anchor="t" anchorCtr="0" compatLnSpc="1">
            <a:prstTxWarp prst="textNoShape">
              <a:avLst/>
            </a:prstTxWarp>
          </a:bodyPr>
          <a:lstStyle/>
          <a:p>
            <a:pPr>
              <a:lnSpc>
                <a:spcPct val="80000"/>
              </a:lnSpc>
              <a:buFont typeface="Arial" charset="0"/>
              <a:buNone/>
            </a:pPr>
            <a:endParaRPr lang="en-GB" sz="2800" smtClean="0"/>
          </a:p>
          <a:p>
            <a:pPr>
              <a:lnSpc>
                <a:spcPct val="80000"/>
              </a:lnSpc>
            </a:pPr>
            <a:r>
              <a:rPr lang="en-GB" sz="2800" smtClean="0"/>
              <a:t>Seven Towers Residents Housing Campaign</a:t>
            </a:r>
          </a:p>
          <a:p>
            <a:pPr>
              <a:lnSpc>
                <a:spcPct val="80000"/>
              </a:lnSpc>
            </a:pPr>
            <a:r>
              <a:rPr lang="en-GB" sz="2800" smtClean="0"/>
              <a:t>Mental Health Rights Group</a:t>
            </a:r>
          </a:p>
          <a:p>
            <a:pPr>
              <a:lnSpc>
                <a:spcPct val="80000"/>
              </a:lnSpc>
            </a:pPr>
            <a:r>
              <a:rPr lang="en-GB" sz="2800" smtClean="0"/>
              <a:t>Right to Work: Right to Welfare</a:t>
            </a:r>
          </a:p>
          <a:p>
            <a:pPr>
              <a:lnSpc>
                <a:spcPct val="80000"/>
              </a:lnSpc>
            </a:pPr>
            <a:r>
              <a:rPr lang="en-GB" sz="2800" smtClean="0"/>
              <a:t>Simon Community Homeless Project</a:t>
            </a:r>
          </a:p>
          <a:p>
            <a:pPr>
              <a:lnSpc>
                <a:spcPct val="80000"/>
              </a:lnSpc>
            </a:pPr>
            <a:r>
              <a:rPr lang="en-GB" sz="2800" smtClean="0"/>
              <a:t>Footprints Domestic Violence</a:t>
            </a:r>
          </a:p>
          <a:p>
            <a:pPr>
              <a:lnSpc>
                <a:spcPct val="80000"/>
              </a:lnSpc>
            </a:pPr>
            <a:r>
              <a:rPr lang="en-GB" sz="2800" smtClean="0"/>
              <a:t>Lower Shankill Regeneration Board (Play and regen.)</a:t>
            </a:r>
          </a:p>
          <a:p>
            <a:pPr>
              <a:lnSpc>
                <a:spcPct val="80000"/>
              </a:lnSpc>
            </a:pPr>
            <a:r>
              <a:rPr lang="en-GB" sz="2800" smtClean="0"/>
              <a:t>Rialto Rights in Action (Housing)</a:t>
            </a:r>
          </a:p>
          <a:p>
            <a:pPr>
              <a:lnSpc>
                <a:spcPct val="80000"/>
              </a:lnSpc>
            </a:pPr>
            <a:r>
              <a:rPr lang="en-GB" sz="2800" smtClean="0"/>
              <a:t>Girdwood Residents Jury (regeneration)</a:t>
            </a:r>
          </a:p>
        </p:txBody>
      </p:sp>
      <p:sp>
        <p:nvSpPr>
          <p:cNvPr id="5123" name="TextBox 4"/>
          <p:cNvSpPr txBox="1">
            <a:spLocks noChangeArrowheads="1"/>
          </p:cNvSpPr>
          <p:nvPr/>
        </p:nvSpPr>
        <p:spPr bwMode="auto">
          <a:xfrm>
            <a:off x="3419475" y="1503363"/>
            <a:ext cx="5267325" cy="523875"/>
          </a:xfrm>
          <a:prstGeom prst="rect">
            <a:avLst/>
          </a:prstGeom>
          <a:noFill/>
          <a:ln w="9525">
            <a:noFill/>
            <a:miter lim="800000"/>
            <a:headEnd/>
            <a:tailEnd/>
          </a:ln>
        </p:spPr>
        <p:txBody>
          <a:bodyPr>
            <a:spAutoFit/>
          </a:bodyPr>
          <a:lstStyle/>
          <a:p>
            <a:r>
              <a:rPr lang="en-GB" sz="2800"/>
              <a:t>Campaigns Past and Present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3"/>
          <p:cNvSpPr>
            <a:spLocks noChangeArrowheads="1" noChangeShapeType="1" noTextEdit="1"/>
          </p:cNvSpPr>
          <p:nvPr/>
        </p:nvSpPr>
        <p:spPr bwMode="auto">
          <a:xfrm>
            <a:off x="539750" y="2708275"/>
            <a:ext cx="3527425" cy="719138"/>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Narrow"/>
              </a:rPr>
              <a:t>Organising</a:t>
            </a:r>
          </a:p>
        </p:txBody>
      </p:sp>
      <p:pic>
        <p:nvPicPr>
          <p:cNvPr id="6147" name="Picture 4" descr="Workshop Photo 1"/>
          <p:cNvPicPr>
            <a:picLocks noChangeAspect="1" noChangeArrowheads="1"/>
          </p:cNvPicPr>
          <p:nvPr/>
        </p:nvPicPr>
        <p:blipFill>
          <a:blip r:embed="rId3"/>
          <a:srcRect/>
          <a:stretch>
            <a:fillRect/>
          </a:stretch>
        </p:blipFill>
        <p:spPr bwMode="auto">
          <a:xfrm>
            <a:off x="250825" y="4054475"/>
            <a:ext cx="3529013" cy="2646363"/>
          </a:xfrm>
          <a:prstGeom prst="rect">
            <a:avLst/>
          </a:prstGeom>
          <a:noFill/>
          <a:ln w="9525">
            <a:noFill/>
            <a:miter lim="800000"/>
            <a:headEnd/>
            <a:tailEnd/>
          </a:ln>
        </p:spPr>
      </p:pic>
      <p:pic>
        <p:nvPicPr>
          <p:cNvPr id="6148" name="Picture 5"/>
          <p:cNvPicPr>
            <a:picLocks noChangeAspect="1" noChangeArrowheads="1"/>
          </p:cNvPicPr>
          <p:nvPr/>
        </p:nvPicPr>
        <p:blipFill>
          <a:blip r:embed="rId4"/>
          <a:srcRect/>
          <a:stretch>
            <a:fillRect/>
          </a:stretch>
        </p:blipFill>
        <p:spPr bwMode="auto">
          <a:xfrm>
            <a:off x="3059113" y="290513"/>
            <a:ext cx="2447925" cy="1698625"/>
          </a:xfrm>
          <a:prstGeom prst="rect">
            <a:avLst/>
          </a:prstGeom>
          <a:noFill/>
          <a:ln w="9525">
            <a:noFill/>
            <a:miter lim="800000"/>
            <a:headEnd/>
            <a:tailEnd/>
          </a:ln>
        </p:spPr>
      </p:pic>
      <p:pic>
        <p:nvPicPr>
          <p:cNvPr id="6149" name="Picture 6" descr="IMG_0598"/>
          <p:cNvPicPr>
            <a:picLocks noChangeAspect="1" noChangeArrowheads="1"/>
          </p:cNvPicPr>
          <p:nvPr/>
        </p:nvPicPr>
        <p:blipFill>
          <a:blip r:embed="rId5"/>
          <a:srcRect/>
          <a:stretch>
            <a:fillRect/>
          </a:stretch>
        </p:blipFill>
        <p:spPr bwMode="auto">
          <a:xfrm>
            <a:off x="5724525" y="1052513"/>
            <a:ext cx="3254375" cy="440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3492500" y="1123950"/>
            <a:ext cx="5040313" cy="576263"/>
          </a:xfrm>
          <a:prstGeom prst="rect">
            <a:avLst/>
          </a:prstGeom>
        </p:spPr>
        <p:txBody>
          <a:bodyPr wrap="none" fromWordArt="1">
            <a:prstTxWarp prst="textPlain">
              <a:avLst>
                <a:gd name="adj" fmla="val 50000"/>
              </a:avLst>
            </a:prstTxWarp>
          </a:bodyPr>
          <a:lstStyle/>
          <a:p>
            <a:pPr algn="ctr"/>
            <a:r>
              <a:rPr lang="en-GB" sz="2400" kern="10">
                <a:ln w="9525">
                  <a:solidFill>
                    <a:srgbClr val="000000"/>
                  </a:solidFill>
                  <a:round/>
                  <a:headEnd/>
                  <a:tailEnd/>
                </a:ln>
                <a:latin typeface="Arial Narrow"/>
              </a:rPr>
              <a:t>Building Knowledge</a:t>
            </a:r>
          </a:p>
        </p:txBody>
      </p:sp>
      <p:pic>
        <p:nvPicPr>
          <p:cNvPr id="64515" name="Picture 3" descr="IMG_0606"/>
          <p:cNvPicPr>
            <a:picLocks noChangeAspect="1" noChangeArrowheads="1"/>
          </p:cNvPicPr>
          <p:nvPr/>
        </p:nvPicPr>
        <p:blipFill>
          <a:blip r:embed="rId3"/>
          <a:srcRect/>
          <a:stretch>
            <a:fillRect/>
          </a:stretch>
        </p:blipFill>
        <p:spPr bwMode="auto">
          <a:xfrm>
            <a:off x="611188" y="2132013"/>
            <a:ext cx="3455987" cy="4465637"/>
          </a:xfrm>
          <a:prstGeom prst="rect">
            <a:avLst/>
          </a:prstGeom>
          <a:noFill/>
          <a:ln w="9525">
            <a:noFill/>
            <a:miter lim="800000"/>
            <a:headEnd/>
            <a:tailEnd/>
          </a:ln>
        </p:spPr>
      </p:pic>
      <p:pic>
        <p:nvPicPr>
          <p:cNvPr id="7172" name="Picture 7" descr="Group led session 27012011 (2)"/>
          <p:cNvPicPr>
            <a:picLocks noChangeAspect="1" noChangeArrowheads="1"/>
          </p:cNvPicPr>
          <p:nvPr/>
        </p:nvPicPr>
        <p:blipFill>
          <a:blip r:embed="rId4"/>
          <a:srcRect/>
          <a:stretch>
            <a:fillRect/>
          </a:stretch>
        </p:blipFill>
        <p:spPr bwMode="auto">
          <a:xfrm>
            <a:off x="4643438" y="3267075"/>
            <a:ext cx="4103687" cy="307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endParaRPr lang="en-GB" smtClean="0"/>
          </a:p>
          <a:p>
            <a:pPr>
              <a:buFont typeface="Arial" charset="0"/>
              <a:buNone/>
            </a:pPr>
            <a:r>
              <a:rPr lang="en-GB" b="1" smtClean="0"/>
              <a:t>Gathering evidence – what is the extent of the</a:t>
            </a:r>
          </a:p>
          <a:p>
            <a:pPr>
              <a:buFont typeface="Arial" charset="0"/>
              <a:buNone/>
            </a:pPr>
            <a:r>
              <a:rPr lang="en-GB" b="1" smtClean="0"/>
              <a:t>problem?</a:t>
            </a:r>
          </a:p>
        </p:txBody>
      </p:sp>
      <p:pic>
        <p:nvPicPr>
          <p:cNvPr id="8195" name="Picture 4" descr="IMG_0990"/>
          <p:cNvPicPr>
            <a:picLocks noChangeAspect="1" noChangeArrowheads="1"/>
          </p:cNvPicPr>
          <p:nvPr/>
        </p:nvPicPr>
        <p:blipFill>
          <a:blip r:embed="rId3"/>
          <a:srcRect/>
          <a:stretch>
            <a:fillRect/>
          </a:stretch>
        </p:blipFill>
        <p:spPr bwMode="auto">
          <a:xfrm>
            <a:off x="457200" y="3357563"/>
            <a:ext cx="4330700" cy="2824162"/>
          </a:xfrm>
          <a:prstGeom prst="rect">
            <a:avLst/>
          </a:prstGeom>
          <a:noFill/>
          <a:ln w="9525">
            <a:noFill/>
            <a:miter lim="800000"/>
            <a:headEnd/>
            <a:tailEnd/>
          </a:ln>
        </p:spPr>
      </p:pic>
      <p:pic>
        <p:nvPicPr>
          <p:cNvPr id="8196" name="Picture 5"/>
          <p:cNvPicPr>
            <a:picLocks noChangeAspect="1" noChangeArrowheads="1"/>
          </p:cNvPicPr>
          <p:nvPr/>
        </p:nvPicPr>
        <p:blipFill>
          <a:blip r:embed="rId4"/>
          <a:srcRect/>
          <a:stretch>
            <a:fillRect/>
          </a:stretch>
        </p:blipFill>
        <p:spPr bwMode="auto">
          <a:xfrm>
            <a:off x="5724525" y="2725738"/>
            <a:ext cx="2622550" cy="34559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en-GB" smtClean="0"/>
              <a:t>					Why measure change?</a:t>
            </a:r>
            <a:endParaRPr lang="en-US" smtClean="0"/>
          </a:p>
        </p:txBody>
      </p:sp>
      <p:sp>
        <p:nvSpPr>
          <p:cNvPr id="9219" name="Rectangle 3"/>
          <p:cNvSpPr>
            <a:spLocks noGrp="1" noChangeArrowheads="1"/>
          </p:cNvSpPr>
          <p:nvPr>
            <p:ph type="body" idx="1"/>
          </p:nvPr>
        </p:nvSpPr>
        <p:spPr bwMode="auto">
          <a:noFill/>
          <a:ln>
            <a:miter lim="800000"/>
            <a:headEnd/>
            <a:tailEnd/>
          </a:ln>
        </p:spPr>
        <p:txBody>
          <a:bodyPr wrap="square" lIns="91440" tIns="45720" rIns="91440" bIns="45720" numCol="1" anchor="t" anchorCtr="0" compatLnSpc="1">
            <a:prstTxWarp prst="textNoShape">
              <a:avLst/>
            </a:prstTxWarp>
          </a:bodyPr>
          <a:lstStyle/>
          <a:p>
            <a:pPr algn="ctr">
              <a:lnSpc>
                <a:spcPct val="90000"/>
              </a:lnSpc>
              <a:buFontTx/>
              <a:buNone/>
            </a:pPr>
            <a:endParaRPr lang="en-GB" sz="2800" b="1" smtClean="0"/>
          </a:p>
          <a:p>
            <a:pPr>
              <a:lnSpc>
                <a:spcPct val="90000"/>
              </a:lnSpc>
              <a:buFontTx/>
              <a:buNone/>
            </a:pPr>
            <a:r>
              <a:rPr lang="en-GB" sz="2800" b="1" smtClean="0"/>
              <a:t>Under human rights law, government are under an </a:t>
            </a:r>
          </a:p>
          <a:p>
            <a:pPr>
              <a:lnSpc>
                <a:spcPct val="90000"/>
              </a:lnSpc>
              <a:buFontTx/>
              <a:buNone/>
            </a:pPr>
            <a:r>
              <a:rPr lang="en-GB" sz="2800" b="1" smtClean="0"/>
              <a:t>obligation to ensure that things improve.</a:t>
            </a:r>
          </a:p>
          <a:p>
            <a:pPr>
              <a:lnSpc>
                <a:spcPct val="90000"/>
              </a:lnSpc>
              <a:buFontTx/>
              <a:buNone/>
            </a:pPr>
            <a:endParaRPr lang="en-GB" sz="2800" b="1" smtClean="0"/>
          </a:p>
          <a:p>
            <a:pPr>
              <a:lnSpc>
                <a:spcPct val="90000"/>
              </a:lnSpc>
              <a:buFontTx/>
              <a:buNone/>
            </a:pPr>
            <a:r>
              <a:rPr lang="en-GB" sz="2800" b="1" smtClean="0"/>
              <a:t>Baseline</a:t>
            </a:r>
            <a:r>
              <a:rPr lang="en-GB" sz="2800" smtClean="0"/>
              <a:t> = where we’re at now</a:t>
            </a:r>
          </a:p>
          <a:p>
            <a:pPr>
              <a:lnSpc>
                <a:spcPct val="90000"/>
              </a:lnSpc>
              <a:buFontTx/>
              <a:buNone/>
            </a:pPr>
            <a:endParaRPr lang="en-GB" sz="2800" smtClean="0"/>
          </a:p>
          <a:p>
            <a:pPr>
              <a:lnSpc>
                <a:spcPct val="90000"/>
              </a:lnSpc>
              <a:buFontTx/>
              <a:buNone/>
            </a:pPr>
            <a:r>
              <a:rPr lang="en-GB" sz="2800" b="1" smtClean="0"/>
              <a:t>Indicators</a:t>
            </a:r>
            <a:r>
              <a:rPr lang="en-GB" sz="2800" smtClean="0"/>
              <a:t> = issue want to see addressed</a:t>
            </a:r>
          </a:p>
          <a:p>
            <a:pPr>
              <a:lnSpc>
                <a:spcPct val="90000"/>
              </a:lnSpc>
              <a:buFontTx/>
              <a:buNone/>
            </a:pPr>
            <a:endParaRPr lang="en-GB" sz="2800" smtClean="0"/>
          </a:p>
          <a:p>
            <a:pPr>
              <a:lnSpc>
                <a:spcPct val="90000"/>
              </a:lnSpc>
              <a:buFontTx/>
              <a:buNone/>
            </a:pPr>
            <a:r>
              <a:rPr lang="en-GB" sz="2800" b="1" smtClean="0"/>
              <a:t>Benchmarks</a:t>
            </a:r>
            <a:r>
              <a:rPr lang="en-GB" sz="2800" smtClean="0"/>
              <a:t> = targets</a:t>
            </a:r>
          </a:p>
          <a:p>
            <a:pPr>
              <a:lnSpc>
                <a:spcPct val="90000"/>
              </a:lnSpc>
              <a:buFontTx/>
              <a:buNone/>
            </a:pPr>
            <a:endParaRPr lang="en-US" sz="4000" smtClean="0"/>
          </a:p>
          <a:p>
            <a:pPr>
              <a:lnSpc>
                <a:spcPct val="90000"/>
              </a:lnSpc>
            </a:pPr>
            <a:endParaRPr lang="en-US"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755650" y="1196975"/>
            <a:ext cx="7632700" cy="18002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7" name="WordArt 3"/>
          <p:cNvSpPr>
            <a:spLocks noChangeArrowheads="1" noChangeShapeType="1" noTextEdit="1"/>
          </p:cNvSpPr>
          <p:nvPr/>
        </p:nvSpPr>
        <p:spPr bwMode="auto">
          <a:xfrm>
            <a:off x="2555875" y="188913"/>
            <a:ext cx="3960813" cy="93662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MAINTENANCE</a:t>
            </a:r>
          </a:p>
          <a:p>
            <a:pPr algn="ctr"/>
            <a:r>
              <a:rPr lang="en-GB" sz="3600" kern="10">
                <a:ln w="9525">
                  <a:solidFill>
                    <a:srgbClr val="000000"/>
                  </a:solidFill>
                  <a:round/>
                  <a:headEnd/>
                  <a:tailEnd/>
                </a:ln>
                <a:latin typeface="Arial Black"/>
              </a:rPr>
              <a:t>Drainage &amp; Sewage</a:t>
            </a:r>
          </a:p>
        </p:txBody>
      </p:sp>
      <p:sp>
        <p:nvSpPr>
          <p:cNvPr id="6148" name="Rectangle 4"/>
          <p:cNvSpPr>
            <a:spLocks noChangeArrowheads="1"/>
          </p:cNvSpPr>
          <p:nvPr/>
        </p:nvSpPr>
        <p:spPr bwMode="auto">
          <a:xfrm>
            <a:off x="468313" y="3141663"/>
            <a:ext cx="8047037" cy="2327275"/>
          </a:xfrm>
          <a:prstGeom prst="rect">
            <a:avLst/>
          </a:prstGeom>
          <a:noFill/>
          <a:ln w="38100">
            <a:solidFill>
              <a:schemeClr val="tx1"/>
            </a:solidFill>
            <a:miter lim="800000"/>
            <a:headEnd/>
            <a:tailEnd/>
          </a:ln>
        </p:spPr>
        <p:txBody>
          <a:bodyPr anchor="ctr">
            <a:spAutoFit/>
          </a:bodyPr>
          <a:lstStyle/>
          <a:p>
            <a:pPr algn="ctr"/>
            <a:r>
              <a:rPr lang="en-GB" b="1" u="sng"/>
              <a:t>Northern Ireland Housing Executive Responsibility</a:t>
            </a:r>
            <a:endParaRPr lang="en-US" b="1" u="sng"/>
          </a:p>
          <a:p>
            <a:pPr algn="ctr"/>
            <a:r>
              <a:rPr lang="en-GB"/>
              <a:t>According to the Northern Ireland Housing Rights Service booklet </a:t>
            </a:r>
            <a:r>
              <a:rPr lang="en-GB" i="1"/>
              <a:t>‘Repairs in Social Housing’ </a:t>
            </a:r>
            <a:r>
              <a:rPr lang="en-GB" b="1"/>
              <a:t>sewage ingress</a:t>
            </a:r>
            <a:r>
              <a:rPr lang="en-GB"/>
              <a:t> is classed as an </a:t>
            </a:r>
            <a:r>
              <a:rPr lang="en-GB" b="1"/>
              <a:t>‘emergency repair’</a:t>
            </a:r>
            <a:r>
              <a:rPr lang="en-GB"/>
              <a:t>, which should be carried out </a:t>
            </a:r>
            <a:r>
              <a:rPr lang="en-GB" b="1"/>
              <a:t>within 24 hours</a:t>
            </a:r>
            <a:r>
              <a:rPr lang="en-GB"/>
              <a:t>. </a:t>
            </a:r>
            <a:endParaRPr lang="en-US"/>
          </a:p>
          <a:p>
            <a:pPr algn="ctr"/>
            <a:endParaRPr lang="en-GB"/>
          </a:p>
          <a:p>
            <a:pPr algn="ctr"/>
            <a:r>
              <a:rPr lang="en-GB" b="1"/>
              <a:t>Blocked drains</a:t>
            </a:r>
            <a:r>
              <a:rPr lang="en-GB"/>
              <a:t> are classed as </a:t>
            </a:r>
            <a:r>
              <a:rPr lang="en-GB" b="1"/>
              <a:t>‘urgent repairs’</a:t>
            </a:r>
            <a:r>
              <a:rPr lang="en-GB"/>
              <a:t> , which should be carried out within </a:t>
            </a:r>
            <a:r>
              <a:rPr lang="en-GB" b="1"/>
              <a:t>4 working days</a:t>
            </a:r>
            <a:r>
              <a:rPr lang="en-GB"/>
              <a:t>.  </a:t>
            </a:r>
            <a:endParaRPr lang="en-US"/>
          </a:p>
          <a:p>
            <a:pPr algn="ctr" eaLnBrk="0" hangingPunct="0"/>
            <a:endParaRPr lang="en-US"/>
          </a:p>
        </p:txBody>
      </p:sp>
      <p:sp>
        <p:nvSpPr>
          <p:cNvPr id="6149" name="Text Box 5"/>
          <p:cNvSpPr txBox="1">
            <a:spLocks noChangeArrowheads="1"/>
          </p:cNvSpPr>
          <p:nvPr/>
        </p:nvSpPr>
        <p:spPr bwMode="auto">
          <a:xfrm>
            <a:off x="971550" y="1412875"/>
            <a:ext cx="7058025" cy="1373188"/>
          </a:xfrm>
          <a:prstGeom prst="rect">
            <a:avLst/>
          </a:prstGeom>
          <a:noFill/>
          <a:ln w="9525">
            <a:noFill/>
            <a:miter lim="800000"/>
            <a:headEnd/>
            <a:tailEnd/>
          </a:ln>
        </p:spPr>
        <p:txBody>
          <a:bodyPr>
            <a:spAutoFit/>
          </a:bodyPr>
          <a:lstStyle/>
          <a:p>
            <a:pPr algn="ctr">
              <a:spcBef>
                <a:spcPct val="50000"/>
              </a:spcBef>
            </a:pPr>
            <a:r>
              <a:rPr lang="en-GB" b="1" u="sng"/>
              <a:t>International Human Rights Standards</a:t>
            </a:r>
          </a:p>
          <a:p>
            <a:pPr algn="ctr">
              <a:spcBef>
                <a:spcPct val="50000"/>
              </a:spcBef>
            </a:pPr>
            <a:r>
              <a:rPr lang="en-GB"/>
              <a:t>“An adequate house must contain certain facilities essential for health including…sanitation, site drainage.”</a:t>
            </a:r>
          </a:p>
          <a:p>
            <a:pPr algn="ctr">
              <a:spcBef>
                <a:spcPct val="50000"/>
              </a:spcBef>
            </a:pPr>
            <a:r>
              <a:rPr lang="en-GB" sz="1400"/>
              <a:t>CESCR General Comment 4, Paragraph 8 (b)</a:t>
            </a:r>
            <a:endParaRPr lang="en-US" sz="1400"/>
          </a:p>
        </p:txBody>
      </p:sp>
      <p:sp>
        <p:nvSpPr>
          <p:cNvPr id="6150" name="Rectangle 6"/>
          <p:cNvSpPr>
            <a:spLocks noChangeArrowheads="1"/>
          </p:cNvSpPr>
          <p:nvPr/>
        </p:nvSpPr>
        <p:spPr bwMode="auto">
          <a:xfrm>
            <a:off x="179388" y="5734050"/>
            <a:ext cx="8785225" cy="641350"/>
          </a:xfrm>
          <a:prstGeom prst="rect">
            <a:avLst/>
          </a:prstGeom>
          <a:solidFill>
            <a:srgbClr val="B2B2B2"/>
          </a:solidFill>
          <a:ln w="9525">
            <a:noFill/>
            <a:miter lim="800000"/>
            <a:headEnd/>
            <a:tailEnd/>
          </a:ln>
        </p:spPr>
        <p:txBody>
          <a:bodyPr>
            <a:spAutoFit/>
          </a:bodyPr>
          <a:lstStyle/>
          <a:p>
            <a:pPr algn="ctr"/>
            <a:r>
              <a:rPr lang="en-GB" b="1" i="1"/>
              <a:t>Baseline</a:t>
            </a:r>
            <a:r>
              <a:rPr lang="en-GB" i="1"/>
              <a:t> </a:t>
            </a:r>
          </a:p>
          <a:p>
            <a:pPr algn="ctr"/>
            <a:r>
              <a:rPr lang="en-GB" i="1"/>
              <a:t>In April 2007 61% of residents reported problems with blocked drains and sewage.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p:bldP spid="61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1979613" y="188913"/>
            <a:ext cx="4924425" cy="12954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MAINTENANCE</a:t>
            </a:r>
          </a:p>
          <a:p>
            <a:pPr algn="ctr"/>
            <a:r>
              <a:rPr lang="en-GB" sz="3600" kern="10">
                <a:ln w="9525">
                  <a:solidFill>
                    <a:srgbClr val="000000"/>
                  </a:solidFill>
                  <a:round/>
                  <a:headEnd/>
                  <a:tailEnd/>
                </a:ln>
                <a:latin typeface="Arial Black"/>
              </a:rPr>
              <a:t>Drainage &amp; Sewage</a:t>
            </a:r>
          </a:p>
        </p:txBody>
      </p:sp>
      <p:sp>
        <p:nvSpPr>
          <p:cNvPr id="11267" name="Rectangle 3"/>
          <p:cNvSpPr>
            <a:spLocks noChangeArrowheads="1"/>
          </p:cNvSpPr>
          <p:nvPr/>
        </p:nvSpPr>
        <p:spPr bwMode="auto">
          <a:xfrm>
            <a:off x="900113" y="2025650"/>
            <a:ext cx="7559675" cy="1754188"/>
          </a:xfrm>
          <a:prstGeom prst="rect">
            <a:avLst/>
          </a:prstGeom>
          <a:noFill/>
          <a:ln w="38100">
            <a:solidFill>
              <a:schemeClr val="tx1"/>
            </a:solidFill>
            <a:miter lim="800000"/>
            <a:headEnd/>
            <a:tailEnd/>
          </a:ln>
        </p:spPr>
        <p:txBody>
          <a:bodyPr anchor="ctr">
            <a:spAutoFit/>
          </a:bodyPr>
          <a:lstStyle/>
          <a:p>
            <a:r>
              <a:rPr lang="en-GB" b="1"/>
              <a:t>Indicator </a:t>
            </a:r>
          </a:p>
          <a:p>
            <a:r>
              <a:rPr lang="en-GB"/>
              <a:t>% of residents reporting drainage and sewage problems</a:t>
            </a:r>
            <a:endParaRPr lang="en-US"/>
          </a:p>
          <a:p>
            <a:endParaRPr lang="en-GB"/>
          </a:p>
          <a:p>
            <a:r>
              <a:rPr lang="en-GB" b="1"/>
              <a:t>Baseline</a:t>
            </a:r>
            <a:r>
              <a:rPr lang="en-GB"/>
              <a:t> </a:t>
            </a:r>
          </a:p>
          <a:p>
            <a:r>
              <a:rPr lang="en-GB"/>
              <a:t>In April 2007 61% of residents reported problems with blocked drains and sewage.</a:t>
            </a:r>
          </a:p>
        </p:txBody>
      </p:sp>
      <p:sp>
        <p:nvSpPr>
          <p:cNvPr id="11268" name="Text Box 4"/>
          <p:cNvSpPr txBox="1">
            <a:spLocks noChangeArrowheads="1"/>
          </p:cNvSpPr>
          <p:nvPr/>
        </p:nvSpPr>
        <p:spPr bwMode="auto">
          <a:xfrm>
            <a:off x="828675" y="4940300"/>
            <a:ext cx="2233613" cy="366713"/>
          </a:xfrm>
          <a:prstGeom prst="rect">
            <a:avLst/>
          </a:prstGeom>
          <a:noFill/>
          <a:ln w="9525">
            <a:noFill/>
            <a:miter lim="800000"/>
            <a:headEnd/>
            <a:tailEnd/>
          </a:ln>
        </p:spPr>
        <p:txBody>
          <a:bodyPr>
            <a:spAutoFit/>
          </a:bodyPr>
          <a:lstStyle/>
          <a:p>
            <a:pPr>
              <a:spcBef>
                <a:spcPct val="50000"/>
              </a:spcBef>
            </a:pPr>
            <a:r>
              <a:rPr lang="en-GB"/>
              <a:t>November 2007</a:t>
            </a:r>
            <a:endParaRPr lang="en-US"/>
          </a:p>
        </p:txBody>
      </p:sp>
      <p:sp>
        <p:nvSpPr>
          <p:cNvPr id="11269" name="Text Box 5"/>
          <p:cNvSpPr txBox="1">
            <a:spLocks noChangeArrowheads="1"/>
          </p:cNvSpPr>
          <p:nvPr/>
        </p:nvSpPr>
        <p:spPr bwMode="auto">
          <a:xfrm>
            <a:off x="900113" y="6165850"/>
            <a:ext cx="2233612" cy="366713"/>
          </a:xfrm>
          <a:prstGeom prst="rect">
            <a:avLst/>
          </a:prstGeom>
          <a:noFill/>
          <a:ln w="9525">
            <a:noFill/>
            <a:miter lim="800000"/>
            <a:headEnd/>
            <a:tailEnd/>
          </a:ln>
        </p:spPr>
        <p:txBody>
          <a:bodyPr>
            <a:spAutoFit/>
          </a:bodyPr>
          <a:lstStyle/>
          <a:p>
            <a:pPr>
              <a:spcBef>
                <a:spcPct val="50000"/>
              </a:spcBef>
            </a:pPr>
            <a:r>
              <a:rPr lang="en-GB"/>
              <a:t>May 2008</a:t>
            </a:r>
            <a:endParaRPr lang="en-US"/>
          </a:p>
        </p:txBody>
      </p:sp>
      <p:sp>
        <p:nvSpPr>
          <p:cNvPr id="11270" name="Text Box 6"/>
          <p:cNvSpPr txBox="1">
            <a:spLocks noChangeArrowheads="1"/>
          </p:cNvSpPr>
          <p:nvPr/>
        </p:nvSpPr>
        <p:spPr bwMode="auto">
          <a:xfrm>
            <a:off x="900113" y="4043363"/>
            <a:ext cx="2303462" cy="368300"/>
          </a:xfrm>
          <a:prstGeom prst="rect">
            <a:avLst/>
          </a:prstGeom>
          <a:noFill/>
          <a:ln w="9525">
            <a:noFill/>
            <a:miter lim="800000"/>
            <a:headEnd/>
            <a:tailEnd/>
          </a:ln>
        </p:spPr>
        <p:txBody>
          <a:bodyPr>
            <a:spAutoFit/>
          </a:bodyPr>
          <a:lstStyle/>
          <a:p>
            <a:pPr>
              <a:spcBef>
                <a:spcPct val="50000"/>
              </a:spcBef>
            </a:pPr>
            <a:r>
              <a:rPr lang="en-GB"/>
              <a:t>April 2007</a:t>
            </a:r>
            <a:endParaRPr lang="en-US"/>
          </a:p>
        </p:txBody>
      </p:sp>
      <p:sp>
        <p:nvSpPr>
          <p:cNvPr id="11271" name="Line 7"/>
          <p:cNvSpPr>
            <a:spLocks noChangeShapeType="1"/>
          </p:cNvSpPr>
          <p:nvPr/>
        </p:nvSpPr>
        <p:spPr bwMode="auto">
          <a:xfrm>
            <a:off x="2268538" y="4221163"/>
            <a:ext cx="1295400" cy="0"/>
          </a:xfrm>
          <a:prstGeom prst="line">
            <a:avLst/>
          </a:prstGeom>
          <a:noFill/>
          <a:ln w="9525">
            <a:solidFill>
              <a:schemeClr val="tx1"/>
            </a:solidFill>
            <a:round/>
            <a:headEnd/>
            <a:tailEnd type="triangle" w="med" len="med"/>
          </a:ln>
        </p:spPr>
        <p:txBody>
          <a:bodyPr/>
          <a:lstStyle/>
          <a:p>
            <a:endParaRPr lang="en-GB"/>
          </a:p>
        </p:txBody>
      </p:sp>
      <p:sp>
        <p:nvSpPr>
          <p:cNvPr id="11272" name="Line 8"/>
          <p:cNvSpPr>
            <a:spLocks noChangeShapeType="1"/>
          </p:cNvSpPr>
          <p:nvPr/>
        </p:nvSpPr>
        <p:spPr bwMode="auto">
          <a:xfrm>
            <a:off x="2700338" y="5084763"/>
            <a:ext cx="863600" cy="0"/>
          </a:xfrm>
          <a:prstGeom prst="line">
            <a:avLst/>
          </a:prstGeom>
          <a:noFill/>
          <a:ln w="9525">
            <a:solidFill>
              <a:schemeClr val="tx1"/>
            </a:solidFill>
            <a:round/>
            <a:headEnd/>
            <a:tailEnd type="triangle" w="med" len="med"/>
          </a:ln>
        </p:spPr>
        <p:txBody>
          <a:bodyPr/>
          <a:lstStyle/>
          <a:p>
            <a:endParaRPr lang="en-GB"/>
          </a:p>
        </p:txBody>
      </p:sp>
      <p:sp>
        <p:nvSpPr>
          <p:cNvPr id="11273" name="Line 9"/>
          <p:cNvSpPr>
            <a:spLocks noChangeShapeType="1"/>
          </p:cNvSpPr>
          <p:nvPr/>
        </p:nvSpPr>
        <p:spPr bwMode="auto">
          <a:xfrm>
            <a:off x="2268538" y="6308725"/>
            <a:ext cx="1295400" cy="0"/>
          </a:xfrm>
          <a:prstGeom prst="line">
            <a:avLst/>
          </a:prstGeom>
          <a:noFill/>
          <a:ln w="9525">
            <a:solidFill>
              <a:schemeClr val="tx1"/>
            </a:solidFill>
            <a:round/>
            <a:headEnd/>
            <a:tailEnd type="triangle" w="med" len="med"/>
          </a:ln>
        </p:spPr>
        <p:txBody>
          <a:bodyPr/>
          <a:lstStyle/>
          <a:p>
            <a:endParaRPr lang="en-GB"/>
          </a:p>
        </p:txBody>
      </p:sp>
      <p:sp>
        <p:nvSpPr>
          <p:cNvPr id="11274" name="Text Box 10"/>
          <p:cNvSpPr txBox="1">
            <a:spLocks noChangeArrowheads="1"/>
          </p:cNvSpPr>
          <p:nvPr/>
        </p:nvSpPr>
        <p:spPr bwMode="auto">
          <a:xfrm>
            <a:off x="3708400" y="3906838"/>
            <a:ext cx="4392613" cy="641350"/>
          </a:xfrm>
          <a:prstGeom prst="rect">
            <a:avLst/>
          </a:prstGeom>
          <a:noFill/>
          <a:ln w="9525">
            <a:noFill/>
            <a:miter lim="800000"/>
            <a:headEnd/>
            <a:tailEnd/>
          </a:ln>
        </p:spPr>
        <p:txBody>
          <a:bodyPr>
            <a:spAutoFit/>
          </a:bodyPr>
          <a:lstStyle/>
          <a:p>
            <a:pPr>
              <a:spcBef>
                <a:spcPct val="50000"/>
              </a:spcBef>
            </a:pPr>
            <a:r>
              <a:rPr lang="en-GB" b="1"/>
              <a:t>61% of residents with drainage &amp; sewage problems</a:t>
            </a:r>
            <a:endParaRPr lang="en-US" b="1"/>
          </a:p>
        </p:txBody>
      </p:sp>
      <p:sp>
        <p:nvSpPr>
          <p:cNvPr id="11275" name="Text Box 11"/>
          <p:cNvSpPr txBox="1">
            <a:spLocks noChangeArrowheads="1"/>
          </p:cNvSpPr>
          <p:nvPr/>
        </p:nvSpPr>
        <p:spPr bwMode="auto">
          <a:xfrm>
            <a:off x="3708400" y="4868863"/>
            <a:ext cx="4103688" cy="641350"/>
          </a:xfrm>
          <a:prstGeom prst="rect">
            <a:avLst/>
          </a:prstGeom>
          <a:noFill/>
          <a:ln w="9525">
            <a:noFill/>
            <a:miter lim="800000"/>
            <a:headEnd/>
            <a:tailEnd/>
          </a:ln>
        </p:spPr>
        <p:txBody>
          <a:bodyPr>
            <a:spAutoFit/>
          </a:bodyPr>
          <a:lstStyle/>
          <a:p>
            <a:pPr>
              <a:spcBef>
                <a:spcPct val="50000"/>
              </a:spcBef>
            </a:pPr>
            <a:r>
              <a:rPr lang="en-GB"/>
              <a:t>30% of residents with drainage &amp; sewage problems</a:t>
            </a:r>
            <a:endParaRPr lang="en-US"/>
          </a:p>
        </p:txBody>
      </p:sp>
      <p:sp>
        <p:nvSpPr>
          <p:cNvPr id="11276" name="WordArt 12"/>
          <p:cNvSpPr>
            <a:spLocks noChangeArrowheads="1" noChangeShapeType="1" noTextEdit="1"/>
          </p:cNvSpPr>
          <p:nvPr/>
        </p:nvSpPr>
        <p:spPr bwMode="auto">
          <a:xfrm rot="5400000">
            <a:off x="-878681" y="5063331"/>
            <a:ext cx="2763838" cy="358775"/>
          </a:xfrm>
          <a:prstGeom prst="rect">
            <a:avLst/>
          </a:prstGeom>
        </p:spPr>
        <p:txBody>
          <a:bodyPr vert="wordArtVert" wrap="none" fromWordArt="1">
            <a:prstTxWarp prst="textPlain">
              <a:avLst>
                <a:gd name="adj" fmla="val 50000"/>
              </a:avLst>
            </a:prstTxWarp>
          </a:bodyPr>
          <a:lstStyle/>
          <a:p>
            <a:pPr algn="ctr" fontAlgn="auto"/>
            <a:r>
              <a:rPr lang="en-GB" sz="3600" kern="10">
                <a:ln w="9525">
                  <a:solidFill>
                    <a:srgbClr val="000000"/>
                  </a:solidFill>
                  <a:round/>
                  <a:headEnd/>
                  <a:tailEnd/>
                </a:ln>
                <a:solidFill>
                  <a:srgbClr val="000000"/>
                </a:solidFill>
                <a:latin typeface="Arial Black"/>
              </a:rPr>
              <a:t>BENCHMARKS</a:t>
            </a:r>
          </a:p>
        </p:txBody>
      </p:sp>
      <p:sp>
        <p:nvSpPr>
          <p:cNvPr id="11277" name="Line 13"/>
          <p:cNvSpPr>
            <a:spLocks noChangeShapeType="1"/>
          </p:cNvSpPr>
          <p:nvPr/>
        </p:nvSpPr>
        <p:spPr bwMode="auto">
          <a:xfrm>
            <a:off x="755650" y="3860800"/>
            <a:ext cx="0" cy="2763838"/>
          </a:xfrm>
          <a:prstGeom prst="line">
            <a:avLst/>
          </a:prstGeom>
          <a:noFill/>
          <a:ln w="76200">
            <a:solidFill>
              <a:schemeClr val="tx1"/>
            </a:solidFill>
            <a:round/>
            <a:headEnd/>
            <a:tailEnd/>
          </a:ln>
        </p:spPr>
        <p:txBody>
          <a:bodyPr/>
          <a:lstStyle/>
          <a:p>
            <a:endParaRPr lang="en-GB"/>
          </a:p>
        </p:txBody>
      </p:sp>
      <p:sp>
        <p:nvSpPr>
          <p:cNvPr id="11278" name="Text Box 14"/>
          <p:cNvSpPr txBox="1">
            <a:spLocks noChangeArrowheads="1"/>
          </p:cNvSpPr>
          <p:nvPr/>
        </p:nvSpPr>
        <p:spPr bwMode="auto">
          <a:xfrm>
            <a:off x="3708400" y="6021388"/>
            <a:ext cx="4103688" cy="641350"/>
          </a:xfrm>
          <a:prstGeom prst="rect">
            <a:avLst/>
          </a:prstGeom>
          <a:noFill/>
          <a:ln w="9525">
            <a:noFill/>
            <a:miter lim="800000"/>
            <a:headEnd/>
            <a:tailEnd/>
          </a:ln>
        </p:spPr>
        <p:txBody>
          <a:bodyPr>
            <a:spAutoFit/>
          </a:bodyPr>
          <a:lstStyle/>
          <a:p>
            <a:pPr>
              <a:spcBef>
                <a:spcPct val="50000"/>
              </a:spcBef>
            </a:pPr>
            <a:r>
              <a:rPr lang="en-GB"/>
              <a:t>3% of residents with drainage &amp; sewage problems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3550</TotalTime>
  <Words>2155</Words>
  <Application>Microsoft Office PowerPoint</Application>
  <PresentationFormat>On-screen Show (4:3)</PresentationFormat>
  <Paragraphs>209</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Acrobat Document</vt:lpstr>
      <vt:lpstr>Grassroots Evaluation of Human Rights Implementation  “How marginalised communities in Northern Ireland are assessing human rights change on the ground”</vt:lpstr>
      <vt:lpstr>Slide 2</vt:lpstr>
      <vt:lpstr>Slide 3</vt:lpstr>
      <vt:lpstr>Slide 4</vt:lpstr>
      <vt:lpstr>Slide 5</vt:lpstr>
      <vt:lpstr>Slide 6</vt:lpstr>
      <vt:lpstr>     Why measure change?</vt:lpstr>
      <vt:lpstr>Slide 8</vt:lpstr>
      <vt:lpstr>Slide 9</vt:lpstr>
      <vt:lpstr>Slide 10</vt:lpstr>
      <vt:lpstr>Slide 11</vt:lpstr>
      <vt:lpstr>Slide 12</vt:lpstr>
      <vt:lpstr>Slide 13</vt:lpstr>
      <vt:lpstr>Applying Human Rights in Practice brings...</vt:lpstr>
      <vt:lpstr>Slide 15</vt:lpstr>
      <vt:lpstr>Slide 16</vt:lpstr>
    </vt:vector>
  </TitlesOfParts>
  <Company>Test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 Dee</dc:creator>
  <cp:lastModifiedBy>Nicola Browne</cp:lastModifiedBy>
  <cp:revision>176</cp:revision>
  <dcterms:created xsi:type="dcterms:W3CDTF">2010-05-12T09:17:10Z</dcterms:created>
  <dcterms:modified xsi:type="dcterms:W3CDTF">2015-12-10T20:53:12Z</dcterms:modified>
</cp:coreProperties>
</file>