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05613" cy="99393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173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30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062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160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75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72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904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51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5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43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17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8A97-9EF2-423E-8D9B-A776C198E4A4}" type="datetimeFigureOut">
              <a:rPr lang="pt-PT" smtClean="0"/>
              <a:t>03-10-2016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022D-DF38-411A-803C-A057AFA21DB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2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HUMAN RIGHTS </a:t>
            </a:r>
            <a:r>
              <a:rPr lang="en-GB" b="1" dirty="0">
                <a:solidFill>
                  <a:schemeClr val="tx1"/>
                </a:solidFill>
              </a:rPr>
              <a:t>AND</a:t>
            </a:r>
            <a:r>
              <a:rPr lang="en-US" b="1" dirty="0">
                <a:solidFill>
                  <a:schemeClr val="tx1"/>
                </a:solidFill>
              </a:rPr>
              <a:t> BIOMEDICINE:</a:t>
            </a:r>
            <a:endParaRPr lang="pt-PT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Ethical and legal aspects of organ </a:t>
            </a:r>
            <a:r>
              <a:rPr lang="en-US" b="1" dirty="0" smtClean="0">
                <a:solidFill>
                  <a:schemeClr val="tx1"/>
                </a:solidFill>
              </a:rPr>
              <a:t>donation; the Santiago Convention</a:t>
            </a: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coe.int/documents/3957883/0/COE-DC-RU-EU-20Y-Trilingue.jpg/f19dce49-eb46-4996-9c17-86be5aea99a7?t=1456910606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2" y="2276871"/>
            <a:ext cx="4448175" cy="1152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4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PT" b="1" dirty="0" err="1" smtClean="0">
                <a:solidFill>
                  <a:srgbClr val="00B050"/>
                </a:solidFill>
              </a:rPr>
              <a:t>Article</a:t>
            </a:r>
            <a:r>
              <a:rPr lang="pt-PT" b="1" dirty="0" smtClean="0">
                <a:solidFill>
                  <a:srgbClr val="00B050"/>
                </a:solidFill>
              </a:rPr>
              <a:t> 7 </a:t>
            </a:r>
            <a:r>
              <a:rPr lang="pt-PT" dirty="0" smtClean="0"/>
              <a:t>criminalizes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activities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those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operate</a:t>
            </a:r>
            <a:r>
              <a:rPr lang="pt-PT" dirty="0" smtClean="0"/>
              <a:t> as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interface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illicitly</a:t>
            </a:r>
            <a:r>
              <a:rPr lang="pt-PT" dirty="0" smtClean="0"/>
              <a:t> </a:t>
            </a:r>
            <a:r>
              <a:rPr lang="pt-PT" dirty="0" err="1" smtClean="0"/>
              <a:t>performing</a:t>
            </a:r>
            <a:r>
              <a:rPr lang="pt-PT" dirty="0" smtClean="0"/>
              <a:t> </a:t>
            </a:r>
            <a:r>
              <a:rPr lang="pt-PT" dirty="0" err="1" smtClean="0"/>
              <a:t>acts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solicitation</a:t>
            </a:r>
            <a:r>
              <a:rPr lang="pt-PT" dirty="0" smtClean="0"/>
              <a:t> and </a:t>
            </a:r>
            <a:r>
              <a:rPr lang="pt-PT" dirty="0" err="1" smtClean="0"/>
              <a:t>recruitment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organ</a:t>
            </a:r>
            <a:r>
              <a:rPr lang="pt-PT" dirty="0" smtClean="0"/>
              <a:t> </a:t>
            </a:r>
            <a:r>
              <a:rPr lang="pt-PT" dirty="0" err="1" smtClean="0"/>
              <a:t>donors</a:t>
            </a:r>
            <a:r>
              <a:rPr lang="pt-PT" dirty="0" smtClean="0"/>
              <a:t> and </a:t>
            </a:r>
            <a:r>
              <a:rPr lang="pt-PT" dirty="0" err="1" smtClean="0"/>
              <a:t>recipients</a:t>
            </a:r>
            <a:r>
              <a:rPr lang="pt-PT" dirty="0" smtClean="0"/>
              <a:t> </a:t>
            </a:r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carried</a:t>
            </a:r>
            <a:r>
              <a:rPr lang="pt-PT" dirty="0" smtClean="0"/>
              <a:t> </a:t>
            </a:r>
            <a:r>
              <a:rPr lang="pt-PT" dirty="0" err="1" smtClean="0"/>
              <a:t>out</a:t>
            </a:r>
            <a:r>
              <a:rPr lang="pt-PT" dirty="0" smtClean="0"/>
              <a:t> for financial </a:t>
            </a:r>
            <a:r>
              <a:rPr lang="pt-PT" dirty="0" err="1" smtClean="0"/>
              <a:t>gain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advantage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person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recruits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does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solicitation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955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Acts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performed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after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illicit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removal</a:t>
            </a:r>
            <a:r>
              <a:rPr lang="pt-PT" dirty="0" smtClean="0"/>
              <a:t>: </a:t>
            </a:r>
            <a:r>
              <a:rPr lang="pt-PT" b="1" dirty="0" err="1" smtClean="0">
                <a:solidFill>
                  <a:srgbClr val="00B050"/>
                </a:solidFill>
              </a:rPr>
              <a:t>article</a:t>
            </a:r>
            <a:r>
              <a:rPr lang="pt-PT" b="1" dirty="0" smtClean="0">
                <a:solidFill>
                  <a:srgbClr val="00B050"/>
                </a:solidFill>
              </a:rPr>
              <a:t> 8</a:t>
            </a:r>
            <a:r>
              <a:rPr lang="pt-PT" dirty="0" smtClean="0"/>
              <a:t> </a:t>
            </a:r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preparation</a:t>
            </a:r>
            <a:r>
              <a:rPr lang="pt-PT" dirty="0" smtClean="0"/>
              <a:t>, </a:t>
            </a:r>
            <a:r>
              <a:rPr lang="pt-PT" dirty="0" err="1" smtClean="0"/>
              <a:t>preservation</a:t>
            </a:r>
            <a:r>
              <a:rPr lang="pt-PT" dirty="0" smtClean="0"/>
              <a:t>, </a:t>
            </a:r>
            <a:r>
              <a:rPr lang="pt-PT" dirty="0" err="1" smtClean="0"/>
              <a:t>storage</a:t>
            </a:r>
            <a:r>
              <a:rPr lang="pt-PT" dirty="0" smtClean="0"/>
              <a:t>, </a:t>
            </a:r>
            <a:r>
              <a:rPr lang="pt-PT" dirty="0" err="1" smtClean="0"/>
              <a:t>transportation</a:t>
            </a:r>
            <a:r>
              <a:rPr lang="pt-PT" dirty="0" smtClean="0"/>
              <a:t>, </a:t>
            </a:r>
            <a:r>
              <a:rPr lang="pt-PT" dirty="0" err="1" smtClean="0"/>
              <a:t>transfer</a:t>
            </a:r>
            <a:r>
              <a:rPr lang="pt-PT" dirty="0" smtClean="0"/>
              <a:t>, </a:t>
            </a:r>
            <a:r>
              <a:rPr lang="pt-PT" dirty="0" err="1" smtClean="0"/>
              <a:t>receipt</a:t>
            </a:r>
            <a:r>
              <a:rPr lang="pt-PT" dirty="0" smtClean="0"/>
              <a:t>, </a:t>
            </a:r>
            <a:r>
              <a:rPr lang="pt-PT" dirty="0" err="1" smtClean="0"/>
              <a:t>import</a:t>
            </a:r>
            <a:r>
              <a:rPr lang="pt-PT" dirty="0" smtClean="0"/>
              <a:t> and </a:t>
            </a:r>
            <a:r>
              <a:rPr lang="pt-PT" dirty="0" err="1" smtClean="0"/>
              <a:t>export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</a:t>
            </a:r>
            <a:r>
              <a:rPr lang="pt-PT" dirty="0" err="1" smtClean="0"/>
              <a:t>removed</a:t>
            </a:r>
            <a:r>
              <a:rPr lang="pt-PT" dirty="0" smtClean="0"/>
              <a:t> </a:t>
            </a:r>
            <a:r>
              <a:rPr lang="pt-PT" dirty="0" err="1" smtClean="0"/>
              <a:t>under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conditions</a:t>
            </a:r>
            <a:r>
              <a:rPr lang="pt-PT" dirty="0" smtClean="0"/>
              <a:t> </a:t>
            </a:r>
            <a:r>
              <a:rPr lang="pt-PT" dirty="0" err="1" smtClean="0"/>
              <a:t>established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article</a:t>
            </a:r>
            <a:r>
              <a:rPr lang="pt-PT" dirty="0" smtClean="0"/>
              <a:t> 4.1.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considered</a:t>
            </a:r>
            <a:r>
              <a:rPr lang="pt-PT" dirty="0" smtClean="0"/>
              <a:t> as criminal </a:t>
            </a:r>
            <a:r>
              <a:rPr lang="pt-PT" dirty="0" err="1" smtClean="0"/>
              <a:t>offenses</a:t>
            </a:r>
            <a:r>
              <a:rPr lang="pt-PT" dirty="0" smtClean="0"/>
              <a:t>.</a:t>
            </a:r>
          </a:p>
          <a:p>
            <a:pPr algn="just"/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Aiding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abetting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attempt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established</a:t>
            </a:r>
            <a:r>
              <a:rPr lang="pt-PT" dirty="0" smtClean="0"/>
              <a:t> as </a:t>
            </a:r>
            <a:r>
              <a:rPr lang="pt-PT" dirty="0" err="1" smtClean="0"/>
              <a:t>offenses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7495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Convention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establishes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1.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Liability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legal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persons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smtClean="0"/>
              <a:t>to </a:t>
            </a:r>
            <a:r>
              <a:rPr lang="pt-PT" dirty="0" err="1" smtClean="0"/>
              <a:t>become</a:t>
            </a:r>
            <a:r>
              <a:rPr lang="pt-PT" dirty="0" smtClean="0"/>
              <a:t>,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addition</a:t>
            </a:r>
            <a:r>
              <a:rPr lang="pt-PT" dirty="0" smtClean="0"/>
              <a:t> to natural </a:t>
            </a:r>
            <a:r>
              <a:rPr lang="pt-PT" dirty="0" err="1" smtClean="0"/>
              <a:t>persons</a:t>
            </a:r>
            <a:r>
              <a:rPr lang="pt-PT" dirty="0" smtClean="0"/>
              <a:t>, </a:t>
            </a:r>
            <a:r>
              <a:rPr lang="pt-PT" dirty="0" err="1" smtClean="0"/>
              <a:t>perpetrators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offenses</a:t>
            </a:r>
            <a:r>
              <a:rPr lang="pt-PT" dirty="0" smtClean="0"/>
              <a:t> (</a:t>
            </a:r>
            <a:r>
              <a:rPr lang="pt-PT" dirty="0" err="1" smtClean="0"/>
              <a:t>article</a:t>
            </a:r>
            <a:r>
              <a:rPr lang="pt-PT" dirty="0" smtClean="0"/>
              <a:t> 11);</a:t>
            </a:r>
          </a:p>
          <a:p>
            <a:pPr algn="just"/>
            <a:r>
              <a:rPr lang="pt-PT" dirty="0" smtClean="0"/>
              <a:t>2. </a:t>
            </a:r>
            <a:r>
              <a:rPr lang="pt-PT" dirty="0" err="1" smtClean="0"/>
              <a:t>Death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serious</a:t>
            </a:r>
            <a:r>
              <a:rPr lang="pt-PT" dirty="0" smtClean="0"/>
              <a:t> </a:t>
            </a:r>
            <a:r>
              <a:rPr lang="pt-PT" dirty="0" err="1" smtClean="0"/>
              <a:t>damage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victim</a:t>
            </a:r>
            <a:r>
              <a:rPr lang="pt-PT" dirty="0" smtClean="0"/>
              <a:t>, abuse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power</a:t>
            </a:r>
            <a:r>
              <a:rPr lang="pt-PT" dirty="0" smtClean="0"/>
              <a:t>, </a:t>
            </a:r>
            <a:r>
              <a:rPr lang="pt-PT" dirty="0" err="1" smtClean="0"/>
              <a:t>offense</a:t>
            </a:r>
            <a:r>
              <a:rPr lang="pt-PT" dirty="0" smtClean="0"/>
              <a:t> </a:t>
            </a:r>
            <a:r>
              <a:rPr lang="pt-PT" dirty="0" err="1" smtClean="0"/>
              <a:t>commited</a:t>
            </a:r>
            <a:r>
              <a:rPr lang="pt-PT" dirty="0" smtClean="0"/>
              <a:t> </a:t>
            </a:r>
            <a:r>
              <a:rPr lang="pt-PT" dirty="0" err="1" smtClean="0"/>
              <a:t>within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frame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criminal </a:t>
            </a:r>
            <a:r>
              <a:rPr lang="pt-PT" dirty="0" err="1" smtClean="0"/>
              <a:t>organization</a:t>
            </a:r>
            <a:r>
              <a:rPr lang="pt-PT" dirty="0" smtClean="0"/>
              <a:t> and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cases </a:t>
            </a:r>
            <a:r>
              <a:rPr lang="pt-PT" dirty="0" err="1" smtClean="0"/>
              <a:t>where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victim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child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 </a:t>
            </a:r>
            <a:r>
              <a:rPr lang="pt-PT" dirty="0" err="1" smtClean="0"/>
              <a:t>vulnerable</a:t>
            </a:r>
            <a:r>
              <a:rPr lang="pt-PT" dirty="0" smtClean="0"/>
              <a:t> </a:t>
            </a:r>
            <a:r>
              <a:rPr lang="pt-PT" dirty="0" err="1" smtClean="0"/>
              <a:t>person</a:t>
            </a:r>
            <a:r>
              <a:rPr lang="pt-PT" dirty="0" smtClean="0"/>
              <a:t>, are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aggravating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circumstances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smtClean="0"/>
              <a:t>(art.13). </a:t>
            </a:r>
          </a:p>
          <a:p>
            <a:pPr algn="just"/>
            <a:r>
              <a:rPr lang="pt-PT" dirty="0" smtClean="0"/>
              <a:t>3.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Previous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convictions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perpetrator</a:t>
            </a:r>
            <a:r>
              <a:rPr lang="pt-PT" dirty="0" smtClean="0"/>
              <a:t>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considered</a:t>
            </a:r>
            <a:r>
              <a:rPr lang="pt-PT" dirty="0" smtClean="0"/>
              <a:t> (art.14).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41893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t-PT" sz="3300" dirty="0" err="1" smtClean="0"/>
              <a:t>On</a:t>
            </a:r>
            <a:r>
              <a:rPr lang="pt-PT" sz="3300" dirty="0" smtClean="0"/>
              <a:t> </a:t>
            </a:r>
            <a:r>
              <a:rPr lang="pt-PT" sz="3300" dirty="0" err="1" smtClean="0"/>
              <a:t>conditions</a:t>
            </a:r>
            <a:r>
              <a:rPr lang="pt-PT" sz="3300" dirty="0" smtClean="0"/>
              <a:t> to </a:t>
            </a:r>
            <a:r>
              <a:rPr lang="pt-PT" sz="3300" b="1" dirty="0" err="1" smtClean="0">
                <a:solidFill>
                  <a:schemeClr val="accent1">
                    <a:lumMod val="75000"/>
                  </a:schemeClr>
                </a:solidFill>
              </a:rPr>
              <a:t>prosecute</a:t>
            </a:r>
            <a:r>
              <a:rPr lang="pt-PT" sz="3300" dirty="0" smtClean="0"/>
              <a:t>:</a:t>
            </a:r>
          </a:p>
          <a:p>
            <a:pPr algn="just"/>
            <a:r>
              <a:rPr lang="pt-PT" sz="3300" dirty="0" err="1" smtClean="0"/>
              <a:t>The</a:t>
            </a:r>
            <a:r>
              <a:rPr lang="pt-PT" sz="3300" dirty="0" smtClean="0"/>
              <a:t> </a:t>
            </a:r>
            <a:r>
              <a:rPr lang="pt-PT" sz="3300" dirty="0" err="1" smtClean="0"/>
              <a:t>Conventon</a:t>
            </a:r>
            <a:r>
              <a:rPr lang="pt-PT" sz="3300" dirty="0" smtClean="0"/>
              <a:t> </a:t>
            </a:r>
            <a:r>
              <a:rPr lang="pt-PT" sz="3300" dirty="0" err="1" smtClean="0"/>
              <a:t>states</a:t>
            </a:r>
            <a:r>
              <a:rPr lang="pt-PT" sz="3300" dirty="0" smtClean="0"/>
              <a:t> </a:t>
            </a:r>
            <a:r>
              <a:rPr lang="pt-PT" sz="3300" dirty="0" err="1" smtClean="0"/>
              <a:t>that</a:t>
            </a:r>
            <a:r>
              <a:rPr lang="pt-PT" sz="3300" dirty="0" smtClean="0"/>
              <a:t> </a:t>
            </a:r>
            <a:r>
              <a:rPr lang="pt-PT" sz="3300" dirty="0" err="1" smtClean="0"/>
              <a:t>procedures</a:t>
            </a:r>
            <a:r>
              <a:rPr lang="pt-PT" sz="3300" dirty="0" smtClean="0"/>
              <a:t> </a:t>
            </a:r>
            <a:r>
              <a:rPr lang="pt-PT" sz="3300" dirty="0" err="1" smtClean="0"/>
              <a:t>should</a:t>
            </a:r>
            <a:r>
              <a:rPr lang="pt-PT" sz="3300" dirty="0" smtClean="0"/>
              <a:t> </a:t>
            </a:r>
            <a:r>
              <a:rPr lang="pt-PT" sz="3300" dirty="0" err="1" smtClean="0"/>
              <a:t>not</a:t>
            </a:r>
            <a:r>
              <a:rPr lang="pt-PT" sz="3300" dirty="0" smtClean="0"/>
              <a:t> </a:t>
            </a:r>
            <a:r>
              <a:rPr lang="pt-PT" sz="3300" dirty="0" err="1" smtClean="0"/>
              <a:t>be</a:t>
            </a:r>
            <a:r>
              <a:rPr lang="pt-PT" sz="3300" dirty="0" smtClean="0"/>
              <a:t> </a:t>
            </a:r>
            <a:r>
              <a:rPr lang="pt-PT" sz="3300" dirty="0" err="1" smtClean="0"/>
              <a:t>subordinated</a:t>
            </a:r>
            <a:r>
              <a:rPr lang="pt-PT" sz="3300" dirty="0" smtClean="0"/>
              <a:t> to a </a:t>
            </a:r>
            <a:r>
              <a:rPr lang="pt-PT" sz="3300" dirty="0" err="1" smtClean="0"/>
              <a:t>complaint</a:t>
            </a:r>
            <a:r>
              <a:rPr lang="pt-PT" sz="3300" dirty="0" smtClean="0"/>
              <a:t> and </a:t>
            </a:r>
            <a:r>
              <a:rPr lang="pt-PT" sz="3300" dirty="0" err="1" smtClean="0"/>
              <a:t>the</a:t>
            </a:r>
            <a:r>
              <a:rPr lang="pt-PT" sz="3300" dirty="0" smtClean="0"/>
              <a:t> </a:t>
            </a:r>
            <a:r>
              <a:rPr lang="pt-PT" sz="3300" dirty="0" err="1" smtClean="0"/>
              <a:t>proceedings</a:t>
            </a:r>
            <a:r>
              <a:rPr lang="pt-PT" sz="3300" dirty="0" smtClean="0"/>
              <a:t> </a:t>
            </a:r>
            <a:r>
              <a:rPr lang="pt-PT" sz="3300" dirty="0" err="1" smtClean="0"/>
              <a:t>may</a:t>
            </a:r>
            <a:r>
              <a:rPr lang="pt-PT" sz="3300" dirty="0" smtClean="0"/>
              <a:t> continue </a:t>
            </a:r>
            <a:r>
              <a:rPr lang="pt-PT" sz="3300" dirty="0" err="1" smtClean="0"/>
              <a:t>event</a:t>
            </a:r>
            <a:r>
              <a:rPr lang="pt-PT" sz="3300" dirty="0" smtClean="0"/>
              <a:t> </a:t>
            </a:r>
            <a:r>
              <a:rPr lang="pt-PT" sz="3300" dirty="0" err="1" smtClean="0"/>
              <a:t>if</a:t>
            </a:r>
            <a:r>
              <a:rPr lang="pt-PT" sz="3300" dirty="0" smtClean="0"/>
              <a:t> </a:t>
            </a:r>
            <a:r>
              <a:rPr lang="pt-PT" sz="3300" dirty="0" err="1" smtClean="0"/>
              <a:t>the</a:t>
            </a:r>
            <a:r>
              <a:rPr lang="pt-PT" sz="3300" dirty="0" smtClean="0"/>
              <a:t> </a:t>
            </a:r>
            <a:r>
              <a:rPr lang="pt-PT" sz="3300" dirty="0" err="1" smtClean="0"/>
              <a:t>complaint</a:t>
            </a:r>
            <a:r>
              <a:rPr lang="pt-PT" sz="3300" dirty="0" smtClean="0"/>
              <a:t> </a:t>
            </a:r>
            <a:r>
              <a:rPr lang="pt-PT" sz="3300" dirty="0" err="1" smtClean="0"/>
              <a:t>is</a:t>
            </a:r>
            <a:r>
              <a:rPr lang="pt-PT" sz="3300" dirty="0" smtClean="0"/>
              <a:t> </a:t>
            </a:r>
            <a:r>
              <a:rPr lang="pt-PT" sz="3300" dirty="0" err="1" smtClean="0"/>
              <a:t>withdrawn</a:t>
            </a:r>
            <a:r>
              <a:rPr lang="pt-PT" sz="3300" dirty="0" smtClean="0"/>
              <a:t>= </a:t>
            </a:r>
            <a:r>
              <a:rPr lang="pt-PT" sz="3300" b="1" dirty="0" err="1" smtClean="0">
                <a:solidFill>
                  <a:srgbClr val="00B050"/>
                </a:solidFill>
              </a:rPr>
              <a:t>prosecution</a:t>
            </a:r>
            <a:r>
              <a:rPr lang="pt-PT" sz="3300" b="1" dirty="0" smtClean="0">
                <a:solidFill>
                  <a:srgbClr val="00B050"/>
                </a:solidFill>
              </a:rPr>
              <a:t> </a:t>
            </a:r>
            <a:r>
              <a:rPr lang="pt-PT" sz="3300" b="1" dirty="0" err="1" smtClean="0">
                <a:solidFill>
                  <a:srgbClr val="00B050"/>
                </a:solidFill>
              </a:rPr>
              <a:t>ex</a:t>
            </a:r>
            <a:r>
              <a:rPr lang="pt-PT" sz="3300" b="1" dirty="0" smtClean="0">
                <a:solidFill>
                  <a:srgbClr val="00B050"/>
                </a:solidFill>
              </a:rPr>
              <a:t> </a:t>
            </a:r>
            <a:r>
              <a:rPr lang="pt-PT" sz="3300" b="1" dirty="0" err="1" smtClean="0">
                <a:solidFill>
                  <a:srgbClr val="00B050"/>
                </a:solidFill>
              </a:rPr>
              <a:t>officio</a:t>
            </a:r>
            <a:r>
              <a:rPr lang="pt-PT" sz="3300" dirty="0" smtClean="0"/>
              <a:t>.</a:t>
            </a:r>
          </a:p>
          <a:p>
            <a:pPr algn="just"/>
            <a:r>
              <a:rPr lang="pt-PT" sz="3300" dirty="0" err="1" smtClean="0"/>
              <a:t>On</a:t>
            </a:r>
            <a:r>
              <a:rPr lang="pt-PT" sz="3300" dirty="0" smtClean="0"/>
              <a:t> </a:t>
            </a:r>
            <a:r>
              <a:rPr lang="pt-PT" sz="3300" b="1" dirty="0" err="1" smtClean="0">
                <a:solidFill>
                  <a:schemeClr val="accent1">
                    <a:lumMod val="75000"/>
                  </a:schemeClr>
                </a:solidFill>
              </a:rPr>
              <a:t>protection</a:t>
            </a:r>
            <a:r>
              <a:rPr lang="pt-PT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3300" b="1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pt-PT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3300" b="1" dirty="0" err="1" smtClean="0">
                <a:solidFill>
                  <a:schemeClr val="accent1">
                    <a:lumMod val="75000"/>
                  </a:schemeClr>
                </a:solidFill>
              </a:rPr>
              <a:t>victims</a:t>
            </a:r>
            <a:r>
              <a:rPr lang="pt-PT" sz="3300" dirty="0" smtClean="0"/>
              <a:t>, </a:t>
            </a:r>
            <a:r>
              <a:rPr lang="pt-PT" sz="3300" dirty="0" err="1" smtClean="0"/>
              <a:t>which</a:t>
            </a:r>
            <a:r>
              <a:rPr lang="pt-PT" sz="3300" dirty="0" smtClean="0"/>
              <a:t> </a:t>
            </a:r>
            <a:r>
              <a:rPr lang="pt-PT" sz="3300" dirty="0" err="1" smtClean="0"/>
              <a:t>concept</a:t>
            </a:r>
            <a:r>
              <a:rPr lang="pt-PT" sz="3300" dirty="0" smtClean="0"/>
              <a:t> </a:t>
            </a:r>
            <a:r>
              <a:rPr lang="pt-PT" sz="3300" dirty="0" err="1" smtClean="0"/>
              <a:t>is</a:t>
            </a:r>
            <a:r>
              <a:rPr lang="pt-PT" sz="3300" dirty="0" smtClean="0"/>
              <a:t> </a:t>
            </a:r>
            <a:r>
              <a:rPr lang="pt-PT" sz="3300" dirty="0" err="1" smtClean="0"/>
              <a:t>not</a:t>
            </a:r>
            <a:r>
              <a:rPr lang="pt-PT" sz="3300" dirty="0" smtClean="0"/>
              <a:t> </a:t>
            </a:r>
            <a:r>
              <a:rPr lang="pt-PT" sz="3300" dirty="0" err="1" smtClean="0"/>
              <a:t>defined</a:t>
            </a:r>
            <a:r>
              <a:rPr lang="pt-PT" sz="3300" dirty="0" smtClean="0"/>
              <a:t> (</a:t>
            </a:r>
            <a:r>
              <a:rPr lang="pt-PT" sz="3300" dirty="0" err="1" smtClean="0"/>
              <a:t>donors</a:t>
            </a:r>
            <a:r>
              <a:rPr lang="pt-PT" sz="3300" dirty="0" smtClean="0"/>
              <a:t> and </a:t>
            </a:r>
            <a:r>
              <a:rPr lang="pt-PT" sz="3300" dirty="0" err="1" smtClean="0"/>
              <a:t>recipients</a:t>
            </a:r>
            <a:r>
              <a:rPr lang="pt-PT" sz="3300" dirty="0" smtClean="0"/>
              <a:t> are </a:t>
            </a:r>
            <a:r>
              <a:rPr lang="pt-PT" sz="3300" dirty="0" err="1" smtClean="0"/>
              <a:t>they</a:t>
            </a:r>
            <a:r>
              <a:rPr lang="pt-PT" sz="3300" dirty="0" smtClean="0"/>
              <a:t> </a:t>
            </a:r>
            <a:r>
              <a:rPr lang="pt-PT" sz="3300" dirty="0" err="1" smtClean="0"/>
              <a:t>offenders</a:t>
            </a:r>
            <a:r>
              <a:rPr lang="pt-PT" sz="3300" dirty="0" smtClean="0"/>
              <a:t>?), </a:t>
            </a:r>
            <a:r>
              <a:rPr lang="pt-PT" sz="3300" dirty="0" err="1" smtClean="0"/>
              <a:t>the</a:t>
            </a:r>
            <a:r>
              <a:rPr lang="pt-PT" sz="3300" dirty="0" smtClean="0"/>
              <a:t> </a:t>
            </a:r>
            <a:r>
              <a:rPr lang="pt-PT" sz="3300" dirty="0" err="1" smtClean="0"/>
              <a:t>Convention</a:t>
            </a:r>
            <a:r>
              <a:rPr lang="pt-PT" sz="3300" dirty="0" smtClean="0"/>
              <a:t> </a:t>
            </a:r>
            <a:r>
              <a:rPr lang="pt-PT" sz="3300" dirty="0" err="1" smtClean="0"/>
              <a:t>imposes</a:t>
            </a:r>
            <a:r>
              <a:rPr lang="pt-PT" sz="3300" dirty="0" smtClean="0"/>
              <a:t> to MS </a:t>
            </a:r>
            <a:r>
              <a:rPr lang="pt-PT" sz="3300" dirty="0" err="1" smtClean="0"/>
              <a:t>the</a:t>
            </a:r>
            <a:r>
              <a:rPr lang="pt-PT" sz="3300" dirty="0" smtClean="0"/>
              <a:t> </a:t>
            </a:r>
            <a:r>
              <a:rPr lang="pt-PT" sz="3300" dirty="0" err="1" smtClean="0"/>
              <a:t>obligation</a:t>
            </a:r>
            <a:r>
              <a:rPr lang="pt-PT" sz="3300" dirty="0" smtClean="0"/>
              <a:t> to </a:t>
            </a:r>
            <a:r>
              <a:rPr lang="pt-PT" sz="3300" dirty="0" err="1" smtClean="0"/>
              <a:t>adopt</a:t>
            </a:r>
            <a:r>
              <a:rPr lang="pt-PT" sz="3300" dirty="0" smtClean="0"/>
              <a:t> </a:t>
            </a:r>
            <a:r>
              <a:rPr lang="pt-PT" sz="3300" dirty="0" err="1" smtClean="0"/>
              <a:t>several</a:t>
            </a:r>
            <a:r>
              <a:rPr lang="pt-PT" sz="3300" dirty="0" smtClean="0"/>
              <a:t> </a:t>
            </a:r>
            <a:r>
              <a:rPr lang="pt-PT" sz="3300" dirty="0" err="1" smtClean="0"/>
              <a:t>protection</a:t>
            </a:r>
            <a:r>
              <a:rPr lang="pt-PT" sz="3300" dirty="0" smtClean="0"/>
              <a:t> </a:t>
            </a:r>
            <a:r>
              <a:rPr lang="pt-PT" sz="3300" dirty="0" err="1" smtClean="0"/>
              <a:t>measures</a:t>
            </a:r>
            <a:r>
              <a:rPr lang="pt-PT" sz="3300" dirty="0" smtClean="0"/>
              <a:t> (</a:t>
            </a:r>
            <a:r>
              <a:rPr lang="pt-PT" sz="3300" dirty="0" err="1" smtClean="0"/>
              <a:t>artigle</a:t>
            </a:r>
            <a:r>
              <a:rPr lang="pt-PT" sz="3300" dirty="0" smtClean="0"/>
              <a:t> 18).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752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cooperation</a:t>
            </a:r>
            <a:r>
              <a:rPr lang="pt-PT" dirty="0" smtClean="0"/>
              <a:t>: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Parties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cooperate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widest</a:t>
            </a:r>
            <a:r>
              <a:rPr lang="pt-PT" dirty="0" smtClean="0"/>
              <a:t> </a:t>
            </a:r>
            <a:r>
              <a:rPr lang="pt-PT" dirty="0" err="1" smtClean="0"/>
              <a:t>extent</a:t>
            </a:r>
            <a:r>
              <a:rPr lang="pt-PT" dirty="0" smtClean="0"/>
              <a:t> </a:t>
            </a:r>
            <a:r>
              <a:rPr lang="pt-PT" dirty="0" err="1" smtClean="0"/>
              <a:t>possible</a:t>
            </a:r>
            <a:r>
              <a:rPr lang="pt-PT" dirty="0" smtClean="0"/>
              <a:t>, </a:t>
            </a:r>
            <a:r>
              <a:rPr lang="pt-PT" dirty="0" err="1" smtClean="0"/>
              <a:t>specially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extradition</a:t>
            </a:r>
            <a:r>
              <a:rPr lang="pt-PT" dirty="0" smtClean="0"/>
              <a:t> and MLA.</a:t>
            </a:r>
          </a:p>
          <a:p>
            <a:pPr algn="just"/>
            <a:r>
              <a:rPr lang="pt-PT" b="1" dirty="0" err="1" smtClean="0"/>
              <a:t>Relevant</a:t>
            </a:r>
            <a:r>
              <a:rPr lang="pt-PT" b="1" dirty="0" smtClean="0"/>
              <a:t> </a:t>
            </a:r>
            <a:r>
              <a:rPr lang="pt-PT" b="1" dirty="0" err="1" smtClean="0"/>
              <a:t>issues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A)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Jurisdiction</a:t>
            </a:r>
            <a:r>
              <a:rPr lang="pt-PT" dirty="0" smtClean="0"/>
              <a:t>: </a:t>
            </a:r>
            <a:r>
              <a:rPr lang="pt-PT" dirty="0" err="1" smtClean="0"/>
              <a:t>established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article</a:t>
            </a:r>
            <a:r>
              <a:rPr lang="pt-PT" dirty="0" smtClean="0"/>
              <a:t> 10 as a </a:t>
            </a:r>
            <a:r>
              <a:rPr lang="pt-PT" dirty="0" err="1" smtClean="0"/>
              <a:t>concept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enlarged</a:t>
            </a:r>
            <a:r>
              <a:rPr lang="pt-PT" dirty="0" smtClean="0"/>
              <a:t> </a:t>
            </a:r>
            <a:r>
              <a:rPr lang="pt-PT" dirty="0" err="1" smtClean="0"/>
              <a:t>jurisdiction</a:t>
            </a:r>
            <a:r>
              <a:rPr lang="pt-PT" dirty="0" smtClean="0"/>
              <a:t>, to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cover</a:t>
            </a:r>
            <a:r>
              <a:rPr lang="pt-PT" dirty="0" smtClean="0"/>
              <a:t> </a:t>
            </a:r>
            <a:r>
              <a:rPr lang="pt-PT" dirty="0" err="1" smtClean="0"/>
              <a:t>acts</a:t>
            </a:r>
            <a:r>
              <a:rPr lang="pt-PT" dirty="0" smtClean="0"/>
              <a:t> </a:t>
            </a:r>
            <a:r>
              <a:rPr lang="pt-PT" dirty="0" err="1" smtClean="0"/>
              <a:t>commited</a:t>
            </a:r>
            <a:r>
              <a:rPr lang="pt-PT" dirty="0" smtClean="0"/>
              <a:t> </a:t>
            </a:r>
            <a:r>
              <a:rPr lang="pt-PT" dirty="0" err="1" smtClean="0"/>
              <a:t>abroad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nationals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residents</a:t>
            </a:r>
            <a:r>
              <a:rPr lang="pt-PT" dirty="0" smtClean="0"/>
              <a:t>, </a:t>
            </a:r>
            <a:r>
              <a:rPr lang="pt-PT" dirty="0" err="1" smtClean="0"/>
              <a:t>gives</a:t>
            </a:r>
            <a:r>
              <a:rPr lang="pt-PT" dirty="0" smtClean="0"/>
              <a:t> a legal </a:t>
            </a:r>
            <a:r>
              <a:rPr lang="pt-PT" dirty="0" err="1" smtClean="0"/>
              <a:t>basis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principle</a:t>
            </a:r>
            <a:r>
              <a:rPr lang="pt-PT" dirty="0" smtClean="0"/>
              <a:t> </a:t>
            </a:r>
            <a:r>
              <a:rPr lang="pt-PT" i="1" dirty="0" err="1" smtClean="0"/>
              <a:t>aut</a:t>
            </a:r>
            <a:r>
              <a:rPr lang="pt-PT" i="1" dirty="0" smtClean="0"/>
              <a:t> </a:t>
            </a:r>
            <a:r>
              <a:rPr lang="pt-PT" i="1" dirty="0" err="1" smtClean="0"/>
              <a:t>dedere</a:t>
            </a:r>
            <a:r>
              <a:rPr lang="pt-PT" i="1" dirty="0" smtClean="0"/>
              <a:t> </a:t>
            </a:r>
            <a:r>
              <a:rPr lang="pt-PT" i="1" dirty="0" err="1" smtClean="0"/>
              <a:t>aut</a:t>
            </a:r>
            <a:r>
              <a:rPr lang="pt-PT" i="1" dirty="0" smtClean="0"/>
              <a:t> </a:t>
            </a:r>
            <a:r>
              <a:rPr lang="pt-PT" i="1" dirty="0" err="1" smtClean="0"/>
              <a:t>judicare</a:t>
            </a:r>
            <a:r>
              <a:rPr lang="pt-P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77609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pt-PT" dirty="0" smtClean="0"/>
              <a:t>B</a:t>
            </a:r>
            <a:r>
              <a:rPr lang="pt-PT" sz="4100" dirty="0" smtClean="0"/>
              <a:t>) </a:t>
            </a:r>
            <a:r>
              <a:rPr lang="pt-PT" sz="4100" b="1" dirty="0" smtClean="0">
                <a:solidFill>
                  <a:schemeClr val="accent1">
                    <a:lumMod val="75000"/>
                  </a:schemeClr>
                </a:solidFill>
              </a:rPr>
              <a:t>Legal </a:t>
            </a:r>
            <a:r>
              <a:rPr lang="pt-PT" sz="4100" b="1" dirty="0" err="1" smtClean="0">
                <a:solidFill>
                  <a:schemeClr val="accent1">
                    <a:lumMod val="75000"/>
                  </a:schemeClr>
                </a:solidFill>
              </a:rPr>
              <a:t>basis</a:t>
            </a:r>
            <a:r>
              <a:rPr lang="pt-PT" sz="4100" b="1" dirty="0" smtClean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pt-PT" sz="4100" b="1" dirty="0" err="1" smtClean="0">
                <a:solidFill>
                  <a:schemeClr val="accent1">
                    <a:lumMod val="75000"/>
                  </a:schemeClr>
                </a:solidFill>
              </a:rPr>
              <a:t>extradition</a:t>
            </a:r>
            <a:r>
              <a:rPr lang="pt-PT" sz="4100" dirty="0" smtClean="0"/>
              <a:t>: </a:t>
            </a:r>
            <a:r>
              <a:rPr lang="pt-PT" sz="4100" dirty="0" err="1" smtClean="0"/>
              <a:t>when</a:t>
            </a:r>
            <a:r>
              <a:rPr lang="pt-PT" sz="4100" dirty="0" smtClean="0"/>
              <a:t> </a:t>
            </a:r>
            <a:r>
              <a:rPr lang="pt-PT" sz="4100" dirty="0" err="1" smtClean="0"/>
              <a:t>States</a:t>
            </a:r>
            <a:r>
              <a:rPr lang="pt-PT" sz="4100" dirty="0" smtClean="0"/>
              <a:t> </a:t>
            </a:r>
            <a:r>
              <a:rPr lang="pt-PT" sz="4100" dirty="0" err="1" smtClean="0"/>
              <a:t>require</a:t>
            </a:r>
            <a:r>
              <a:rPr lang="pt-PT" sz="4100" dirty="0" smtClean="0"/>
              <a:t> </a:t>
            </a:r>
            <a:r>
              <a:rPr lang="pt-PT" sz="4100" dirty="0" err="1" smtClean="0"/>
              <a:t>an</a:t>
            </a:r>
            <a:r>
              <a:rPr lang="pt-PT" sz="4100" dirty="0" smtClean="0"/>
              <a:t> </a:t>
            </a:r>
            <a:r>
              <a:rPr lang="pt-PT" sz="4100" dirty="0" err="1" smtClean="0"/>
              <a:t>international</a:t>
            </a:r>
            <a:r>
              <a:rPr lang="pt-PT" sz="4100" dirty="0" smtClean="0"/>
              <a:t> </a:t>
            </a:r>
            <a:r>
              <a:rPr lang="pt-PT" sz="4100" dirty="0" err="1" smtClean="0"/>
              <a:t>instrument</a:t>
            </a:r>
            <a:r>
              <a:rPr lang="pt-PT" sz="4100" dirty="0" smtClean="0"/>
              <a:t> to </a:t>
            </a:r>
            <a:r>
              <a:rPr lang="pt-PT" sz="4100" dirty="0" err="1" smtClean="0"/>
              <a:t>be</a:t>
            </a:r>
            <a:r>
              <a:rPr lang="pt-PT" sz="4100" dirty="0" smtClean="0"/>
              <a:t> </a:t>
            </a:r>
            <a:r>
              <a:rPr lang="pt-PT" sz="4100" dirty="0" err="1" smtClean="0"/>
              <a:t>able</a:t>
            </a:r>
            <a:r>
              <a:rPr lang="pt-PT" sz="4100" dirty="0" smtClean="0"/>
              <a:t> to </a:t>
            </a:r>
            <a:r>
              <a:rPr lang="pt-PT" sz="4100" dirty="0" err="1" smtClean="0"/>
              <a:t>grant</a:t>
            </a:r>
            <a:r>
              <a:rPr lang="pt-PT" sz="4100" dirty="0" smtClean="0"/>
              <a:t> </a:t>
            </a:r>
            <a:r>
              <a:rPr lang="pt-PT" sz="4100" dirty="0" err="1" smtClean="0"/>
              <a:t>extradition</a:t>
            </a:r>
            <a:r>
              <a:rPr lang="pt-PT" sz="4100" dirty="0" smtClean="0"/>
              <a:t> </a:t>
            </a:r>
            <a:r>
              <a:rPr lang="pt-PT" sz="4100" dirty="0" err="1" smtClean="0"/>
              <a:t>they</a:t>
            </a:r>
            <a:r>
              <a:rPr lang="pt-PT" sz="4100" dirty="0" smtClean="0"/>
              <a:t> can use </a:t>
            </a:r>
            <a:r>
              <a:rPr lang="pt-PT" sz="4100" dirty="0" err="1" smtClean="0"/>
              <a:t>the</a:t>
            </a:r>
            <a:r>
              <a:rPr lang="pt-PT" sz="4100" dirty="0" smtClean="0"/>
              <a:t> Santiago </a:t>
            </a:r>
            <a:r>
              <a:rPr lang="pt-PT" sz="4100" dirty="0" err="1" smtClean="0"/>
              <a:t>Convention</a:t>
            </a:r>
            <a:r>
              <a:rPr lang="pt-PT" sz="4100" dirty="0" smtClean="0"/>
              <a:t> as </a:t>
            </a:r>
            <a:r>
              <a:rPr lang="pt-PT" sz="4100" dirty="0" err="1" smtClean="0"/>
              <a:t>that</a:t>
            </a:r>
            <a:r>
              <a:rPr lang="pt-PT" sz="4100" dirty="0" smtClean="0"/>
              <a:t> </a:t>
            </a:r>
            <a:r>
              <a:rPr lang="pt-PT" sz="4100" dirty="0" err="1" smtClean="0"/>
              <a:t>instrument</a:t>
            </a:r>
            <a:r>
              <a:rPr lang="pt-PT" sz="4100" dirty="0" smtClean="0"/>
              <a:t> ( </a:t>
            </a:r>
            <a:r>
              <a:rPr lang="pt-PT" sz="4100" dirty="0" err="1" smtClean="0"/>
              <a:t>article</a:t>
            </a:r>
            <a:r>
              <a:rPr lang="pt-PT" sz="4100" dirty="0" smtClean="0"/>
              <a:t> 17 nº3);</a:t>
            </a:r>
          </a:p>
          <a:p>
            <a:pPr algn="just"/>
            <a:endParaRPr lang="pt-PT" sz="4100" dirty="0" smtClean="0"/>
          </a:p>
          <a:p>
            <a:pPr algn="just"/>
            <a:r>
              <a:rPr lang="pt-PT" sz="4100" dirty="0" smtClean="0"/>
              <a:t>C) </a:t>
            </a:r>
            <a:r>
              <a:rPr lang="pt-PT" sz="4100" b="1" dirty="0" smtClean="0">
                <a:solidFill>
                  <a:schemeClr val="accent1">
                    <a:lumMod val="75000"/>
                  </a:schemeClr>
                </a:solidFill>
              </a:rPr>
              <a:t>Criminal </a:t>
            </a:r>
            <a:r>
              <a:rPr lang="pt-PT" sz="4100" b="1" dirty="0" err="1" smtClean="0">
                <a:solidFill>
                  <a:schemeClr val="accent1">
                    <a:lumMod val="75000"/>
                  </a:schemeClr>
                </a:solidFill>
              </a:rPr>
              <a:t>infractions</a:t>
            </a:r>
            <a:r>
              <a:rPr lang="pt-PT" sz="4100" dirty="0" smtClean="0"/>
              <a:t>: </a:t>
            </a:r>
            <a:r>
              <a:rPr lang="pt-PT" sz="4100" dirty="0" err="1" smtClean="0"/>
              <a:t>the</a:t>
            </a:r>
            <a:r>
              <a:rPr lang="pt-PT" sz="4100" dirty="0" smtClean="0"/>
              <a:t> </a:t>
            </a:r>
            <a:r>
              <a:rPr lang="pt-PT" sz="4100" dirty="0" err="1" smtClean="0"/>
              <a:t>basis</a:t>
            </a:r>
            <a:r>
              <a:rPr lang="pt-PT" sz="4100" dirty="0" smtClean="0"/>
              <a:t> for </a:t>
            </a:r>
            <a:r>
              <a:rPr lang="pt-PT" sz="4100" dirty="0" err="1" smtClean="0"/>
              <a:t>extradition</a:t>
            </a:r>
            <a:r>
              <a:rPr lang="pt-PT" sz="4100" dirty="0" smtClean="0"/>
              <a:t> as </a:t>
            </a:r>
            <a:r>
              <a:rPr lang="pt-PT" sz="4100" dirty="0" err="1" smtClean="0"/>
              <a:t>well</a:t>
            </a:r>
            <a:r>
              <a:rPr lang="pt-PT" sz="4100" dirty="0" smtClean="0"/>
              <a:t> as MLA </a:t>
            </a:r>
            <a:r>
              <a:rPr lang="pt-PT" sz="4100" dirty="0" err="1" smtClean="0"/>
              <a:t>in</a:t>
            </a:r>
            <a:r>
              <a:rPr lang="pt-PT" sz="4100" dirty="0" smtClean="0"/>
              <a:t> </a:t>
            </a:r>
            <a:r>
              <a:rPr lang="pt-PT" sz="4100" dirty="0" err="1" smtClean="0"/>
              <a:t>specific</a:t>
            </a:r>
            <a:r>
              <a:rPr lang="pt-PT" sz="4100" dirty="0" smtClean="0"/>
              <a:t> cases </a:t>
            </a:r>
            <a:r>
              <a:rPr lang="pt-PT" sz="4100" dirty="0" err="1" smtClean="0"/>
              <a:t>is</a:t>
            </a:r>
            <a:r>
              <a:rPr lang="pt-PT" sz="4100" dirty="0" smtClean="0"/>
              <a:t> </a:t>
            </a:r>
            <a:r>
              <a:rPr lang="pt-PT" sz="4100" b="1" dirty="0" err="1" smtClean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pt-PT" sz="4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4100" b="1" dirty="0" err="1" smtClean="0">
                <a:solidFill>
                  <a:schemeClr val="accent1">
                    <a:lumMod val="75000"/>
                  </a:schemeClr>
                </a:solidFill>
              </a:rPr>
              <a:t>incrimination</a:t>
            </a:r>
            <a:r>
              <a:rPr lang="pt-PT" sz="4100" dirty="0" smtClean="0"/>
              <a:t>; </a:t>
            </a:r>
            <a:r>
              <a:rPr lang="pt-PT" sz="4100" dirty="0" err="1" smtClean="0"/>
              <a:t>also</a:t>
            </a:r>
            <a:r>
              <a:rPr lang="pt-PT" sz="4100" dirty="0" smtClean="0"/>
              <a:t> </a:t>
            </a:r>
            <a:r>
              <a:rPr lang="pt-PT" sz="4100" dirty="0" err="1" smtClean="0"/>
              <a:t>transmission</a:t>
            </a:r>
            <a:r>
              <a:rPr lang="pt-PT" sz="4100" dirty="0" smtClean="0"/>
              <a:t> </a:t>
            </a:r>
            <a:r>
              <a:rPr lang="pt-PT" sz="4100" dirty="0" err="1" smtClean="0"/>
              <a:t>of</a:t>
            </a:r>
            <a:r>
              <a:rPr lang="pt-PT" sz="4100" dirty="0" smtClean="0"/>
              <a:t> </a:t>
            </a:r>
            <a:r>
              <a:rPr lang="pt-PT" sz="4100" dirty="0" err="1" smtClean="0"/>
              <a:t>international</a:t>
            </a:r>
            <a:r>
              <a:rPr lang="pt-PT" sz="4100" dirty="0" smtClean="0"/>
              <a:t> </a:t>
            </a:r>
            <a:r>
              <a:rPr lang="pt-PT" sz="4100" dirty="0" err="1" smtClean="0"/>
              <a:t>procedures</a:t>
            </a:r>
            <a:r>
              <a:rPr lang="pt-PT" sz="4100" dirty="0" smtClean="0"/>
              <a:t>, </a:t>
            </a:r>
            <a:r>
              <a:rPr lang="pt-PT" sz="4100" dirty="0" err="1" smtClean="0"/>
              <a:t>according</a:t>
            </a:r>
            <a:r>
              <a:rPr lang="pt-PT" sz="4100" dirty="0" smtClean="0"/>
              <a:t> </a:t>
            </a:r>
            <a:r>
              <a:rPr lang="pt-PT" sz="4100" dirty="0" err="1" smtClean="0"/>
              <a:t>with</a:t>
            </a:r>
            <a:r>
              <a:rPr lang="pt-PT" sz="4100" dirty="0" smtClean="0"/>
              <a:t> </a:t>
            </a:r>
            <a:r>
              <a:rPr lang="pt-PT" sz="4100" dirty="0" err="1" smtClean="0"/>
              <a:t>the</a:t>
            </a:r>
            <a:r>
              <a:rPr lang="pt-PT" sz="4100" dirty="0" smtClean="0"/>
              <a:t> </a:t>
            </a:r>
            <a:r>
              <a:rPr lang="pt-PT" sz="4100" dirty="0" err="1" smtClean="0"/>
              <a:t>European</a:t>
            </a:r>
            <a:r>
              <a:rPr lang="pt-PT" sz="4100" dirty="0" smtClean="0"/>
              <a:t> </a:t>
            </a:r>
            <a:r>
              <a:rPr lang="pt-PT" sz="4100" dirty="0" err="1" smtClean="0"/>
              <a:t>Convention</a:t>
            </a:r>
            <a:r>
              <a:rPr lang="pt-PT" sz="4100" dirty="0" smtClean="0"/>
              <a:t> </a:t>
            </a:r>
            <a:r>
              <a:rPr lang="pt-PT" sz="4100" dirty="0" err="1" smtClean="0"/>
              <a:t>on</a:t>
            </a:r>
            <a:r>
              <a:rPr lang="pt-PT" sz="4100" dirty="0" smtClean="0"/>
              <a:t> </a:t>
            </a:r>
            <a:r>
              <a:rPr lang="pt-PT" sz="4100" dirty="0" err="1" smtClean="0"/>
              <a:t>the</a:t>
            </a:r>
            <a:r>
              <a:rPr lang="pt-PT" sz="4100" dirty="0" smtClean="0"/>
              <a:t> </a:t>
            </a:r>
            <a:r>
              <a:rPr lang="pt-PT" sz="4100" dirty="0" err="1" smtClean="0"/>
              <a:t>Transfer</a:t>
            </a:r>
            <a:r>
              <a:rPr lang="pt-PT" sz="4100" dirty="0" smtClean="0"/>
              <a:t> </a:t>
            </a:r>
            <a:r>
              <a:rPr lang="pt-PT" sz="4100" dirty="0" err="1" smtClean="0"/>
              <a:t>of</a:t>
            </a:r>
            <a:r>
              <a:rPr lang="pt-PT" sz="4100" dirty="0" smtClean="0"/>
              <a:t> </a:t>
            </a:r>
            <a:r>
              <a:rPr lang="pt-PT" sz="4100" dirty="0" err="1" smtClean="0"/>
              <a:t>Proceedings</a:t>
            </a:r>
            <a:r>
              <a:rPr lang="pt-PT" sz="4100" dirty="0" smtClean="0"/>
              <a:t> </a:t>
            </a:r>
            <a:r>
              <a:rPr lang="pt-PT" sz="4100" dirty="0" err="1" smtClean="0"/>
              <a:t>cannot</a:t>
            </a:r>
            <a:r>
              <a:rPr lang="pt-PT" sz="4100" dirty="0" smtClean="0"/>
              <a:t> </a:t>
            </a:r>
            <a:r>
              <a:rPr lang="pt-PT" sz="4100" dirty="0" err="1" smtClean="0"/>
              <a:t>be</a:t>
            </a:r>
            <a:r>
              <a:rPr lang="pt-PT" sz="4100" dirty="0" smtClean="0"/>
              <a:t> </a:t>
            </a:r>
            <a:r>
              <a:rPr lang="pt-PT" sz="4100" dirty="0" err="1" smtClean="0"/>
              <a:t>considered</a:t>
            </a:r>
            <a:r>
              <a:rPr lang="pt-PT" sz="4100" dirty="0" smtClean="0"/>
              <a:t> </a:t>
            </a:r>
            <a:r>
              <a:rPr lang="pt-PT" sz="4100" dirty="0" err="1" smtClean="0"/>
              <a:t>when</a:t>
            </a:r>
            <a:r>
              <a:rPr lang="pt-PT" sz="4100" dirty="0" smtClean="0"/>
              <a:t> </a:t>
            </a:r>
            <a:r>
              <a:rPr lang="pt-PT" sz="4100" dirty="0" err="1" smtClean="0"/>
              <a:t>double</a:t>
            </a:r>
            <a:r>
              <a:rPr lang="pt-PT" sz="4100" dirty="0" smtClean="0"/>
              <a:t> </a:t>
            </a:r>
            <a:r>
              <a:rPr lang="pt-PT" sz="4100" dirty="0" err="1" smtClean="0"/>
              <a:t>incrimination</a:t>
            </a:r>
            <a:r>
              <a:rPr lang="pt-PT" sz="4100" dirty="0" smtClean="0"/>
              <a:t> </a:t>
            </a:r>
            <a:r>
              <a:rPr lang="pt-PT" sz="4100" dirty="0" err="1" smtClean="0"/>
              <a:t>is</a:t>
            </a:r>
            <a:r>
              <a:rPr lang="pt-PT" sz="4100" dirty="0" smtClean="0"/>
              <a:t> </a:t>
            </a:r>
            <a:r>
              <a:rPr lang="pt-PT" sz="4100" dirty="0" err="1" smtClean="0"/>
              <a:t>not</a:t>
            </a:r>
            <a:r>
              <a:rPr lang="pt-PT" sz="4100" dirty="0" smtClean="0"/>
              <a:t> </a:t>
            </a:r>
            <a:r>
              <a:rPr lang="pt-PT" sz="4100" dirty="0" err="1" smtClean="0"/>
              <a:t>found</a:t>
            </a:r>
            <a:r>
              <a:rPr lang="pt-PT" sz="4100" dirty="0" smtClean="0"/>
              <a:t>. </a:t>
            </a:r>
            <a:r>
              <a:rPr lang="pt-PT" sz="4100" dirty="0" err="1" smtClean="0"/>
              <a:t>Therefore</a:t>
            </a:r>
            <a:r>
              <a:rPr lang="pt-PT" sz="4100" dirty="0" smtClean="0"/>
              <a:t> </a:t>
            </a:r>
            <a:r>
              <a:rPr lang="pt-PT" sz="4100" dirty="0" err="1" smtClean="0"/>
              <a:t>the</a:t>
            </a:r>
            <a:r>
              <a:rPr lang="pt-PT" sz="4100" dirty="0" smtClean="0"/>
              <a:t> </a:t>
            </a:r>
            <a:r>
              <a:rPr lang="pt-PT" sz="4100" dirty="0" err="1" smtClean="0"/>
              <a:t>importance</a:t>
            </a:r>
            <a:r>
              <a:rPr lang="pt-PT" sz="4100" dirty="0" smtClean="0"/>
              <a:t> </a:t>
            </a:r>
            <a:r>
              <a:rPr lang="pt-PT" sz="4100" dirty="0" err="1" smtClean="0"/>
              <a:t>of</a:t>
            </a:r>
            <a:r>
              <a:rPr lang="pt-PT" sz="4100" dirty="0" smtClean="0"/>
              <a:t> </a:t>
            </a:r>
            <a:r>
              <a:rPr lang="pt-PT" sz="4100" dirty="0" err="1" smtClean="0"/>
              <a:t>the</a:t>
            </a:r>
            <a:r>
              <a:rPr lang="pt-PT" sz="4100" dirty="0" smtClean="0"/>
              <a:t> </a:t>
            </a:r>
            <a:r>
              <a:rPr lang="pt-PT" sz="4100" dirty="0" err="1" smtClean="0"/>
              <a:t>conventional</a:t>
            </a:r>
            <a:r>
              <a:rPr lang="pt-PT" sz="4100" dirty="0" smtClean="0"/>
              <a:t> </a:t>
            </a:r>
            <a:r>
              <a:rPr lang="pt-PT" sz="4100" dirty="0" err="1" smtClean="0"/>
              <a:t>dispositions</a:t>
            </a:r>
            <a:r>
              <a:rPr lang="pt-PT" sz="4100" dirty="0" smtClean="0"/>
              <a:t> </a:t>
            </a:r>
            <a:r>
              <a:rPr lang="pt-PT" sz="4100" dirty="0" err="1" smtClean="0"/>
              <a:t>on</a:t>
            </a:r>
            <a:r>
              <a:rPr lang="pt-PT" sz="4100" dirty="0" smtClean="0"/>
              <a:t> </a:t>
            </a:r>
            <a:r>
              <a:rPr lang="pt-PT" sz="4100" dirty="0" err="1" smtClean="0"/>
              <a:t>common</a:t>
            </a:r>
            <a:r>
              <a:rPr lang="pt-PT" sz="4100" dirty="0" smtClean="0"/>
              <a:t> criminal </a:t>
            </a:r>
            <a:r>
              <a:rPr lang="pt-PT" sz="4100" dirty="0" err="1" smtClean="0"/>
              <a:t>offenses</a:t>
            </a:r>
            <a:r>
              <a:rPr lang="pt-PT" sz="4100" dirty="0" smtClean="0"/>
              <a:t>.</a:t>
            </a:r>
          </a:p>
          <a:p>
            <a:pPr algn="just"/>
            <a:r>
              <a:rPr lang="pt-P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802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C)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Sanctions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measures</a:t>
            </a:r>
            <a:r>
              <a:rPr lang="pt-PT" dirty="0" smtClean="0"/>
              <a:t>: </a:t>
            </a:r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establishing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sanctions</a:t>
            </a:r>
            <a:r>
              <a:rPr lang="pt-PT" dirty="0" smtClean="0"/>
              <a:t>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effective</a:t>
            </a:r>
            <a:r>
              <a:rPr lang="pt-PT" dirty="0" smtClean="0"/>
              <a:t>, </a:t>
            </a:r>
            <a:r>
              <a:rPr lang="pt-PT" dirty="0" err="1" smtClean="0"/>
              <a:t>proportionate</a:t>
            </a:r>
            <a:r>
              <a:rPr lang="pt-PT" dirty="0" smtClean="0"/>
              <a:t> and </a:t>
            </a:r>
            <a:r>
              <a:rPr lang="pt-PT" dirty="0" err="1" smtClean="0"/>
              <a:t>dissuasive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Convention</a:t>
            </a:r>
            <a:r>
              <a:rPr lang="pt-PT" dirty="0" smtClean="0"/>
              <a:t> links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offenses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possibility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extradition</a:t>
            </a:r>
            <a:r>
              <a:rPr lang="pt-PT" dirty="0" smtClean="0"/>
              <a:t> (</a:t>
            </a:r>
            <a:r>
              <a:rPr lang="pt-PT" dirty="0" err="1" smtClean="0"/>
              <a:t>article</a:t>
            </a:r>
            <a:r>
              <a:rPr lang="pt-PT" dirty="0" smtClean="0"/>
              <a:t> 2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European</a:t>
            </a:r>
            <a:r>
              <a:rPr lang="pt-PT" dirty="0" smtClean="0"/>
              <a:t> </a:t>
            </a:r>
            <a:r>
              <a:rPr lang="pt-PT" dirty="0" err="1" smtClean="0"/>
              <a:t>Convention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Extradition</a:t>
            </a:r>
            <a:r>
              <a:rPr lang="pt-PT" dirty="0" smtClean="0"/>
              <a:t>);</a:t>
            </a:r>
          </a:p>
          <a:p>
            <a:pPr algn="just"/>
            <a:r>
              <a:rPr lang="pt-PT" dirty="0" smtClean="0"/>
              <a:t> </a:t>
            </a:r>
          </a:p>
          <a:p>
            <a:pPr algn="just"/>
            <a:r>
              <a:rPr lang="pt-PT" dirty="0" smtClean="0"/>
              <a:t>D)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Contact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points</a:t>
            </a:r>
            <a:r>
              <a:rPr lang="pt-PT" dirty="0" smtClean="0"/>
              <a:t> for </a:t>
            </a:r>
            <a:r>
              <a:rPr lang="pt-PT" dirty="0" err="1" smtClean="0"/>
              <a:t>purposes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exchange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pertaining</a:t>
            </a:r>
            <a:r>
              <a:rPr lang="pt-PT" dirty="0" smtClean="0"/>
              <a:t> to </a:t>
            </a:r>
            <a:r>
              <a:rPr lang="pt-PT" dirty="0" err="1" smtClean="0"/>
              <a:t>trafficking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sz="3500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involved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procedures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cooperation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at </a:t>
            </a:r>
            <a:r>
              <a:rPr lang="pt-PT" dirty="0" err="1" smtClean="0"/>
              <a:t>least</a:t>
            </a:r>
            <a:r>
              <a:rPr lang="pt-PT" dirty="0" smtClean="0"/>
              <a:t>, to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informed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can </a:t>
            </a:r>
            <a:r>
              <a:rPr lang="pt-PT" dirty="0" err="1" smtClean="0"/>
              <a:t>keep</a:t>
            </a:r>
            <a:r>
              <a:rPr lang="pt-PT" dirty="0" smtClean="0"/>
              <a:t> </a:t>
            </a:r>
            <a:r>
              <a:rPr lang="pt-PT" dirty="0" err="1" smtClean="0"/>
              <a:t>update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requesting</a:t>
            </a:r>
            <a:r>
              <a:rPr lang="pt-PT" dirty="0" smtClean="0"/>
              <a:t> </a:t>
            </a:r>
            <a:r>
              <a:rPr lang="pt-PT" dirty="0" err="1" smtClean="0"/>
              <a:t>States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096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Prevention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measures</a:t>
            </a:r>
            <a:r>
              <a:rPr lang="pt-PT" dirty="0" smtClean="0"/>
              <a:t>: </a:t>
            </a:r>
            <a:r>
              <a:rPr lang="pt-PT" dirty="0" err="1" smtClean="0"/>
              <a:t>transparent</a:t>
            </a:r>
            <a:r>
              <a:rPr lang="pt-PT" dirty="0" smtClean="0"/>
              <a:t> </a:t>
            </a:r>
            <a:r>
              <a:rPr lang="pt-PT" dirty="0" err="1" smtClean="0"/>
              <a:t>domestic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r>
              <a:rPr lang="pt-PT" dirty="0" smtClean="0"/>
              <a:t>, </a:t>
            </a:r>
            <a:r>
              <a:rPr lang="pt-PT" dirty="0" err="1" smtClean="0"/>
              <a:t>equitable</a:t>
            </a:r>
            <a:r>
              <a:rPr lang="pt-PT" dirty="0" smtClean="0"/>
              <a:t> </a:t>
            </a:r>
            <a:r>
              <a:rPr lang="pt-PT" dirty="0" err="1" smtClean="0"/>
              <a:t>access</a:t>
            </a:r>
            <a:r>
              <a:rPr lang="pt-PT" dirty="0" smtClean="0"/>
              <a:t> to </a:t>
            </a:r>
            <a:r>
              <a:rPr lang="pt-PT" dirty="0" err="1" smtClean="0"/>
              <a:t>transplantation</a:t>
            </a:r>
            <a:r>
              <a:rPr lang="pt-PT" dirty="0" smtClean="0"/>
              <a:t> </a:t>
            </a:r>
            <a:r>
              <a:rPr lang="pt-PT" dirty="0" err="1" smtClean="0"/>
              <a:t>services</a:t>
            </a:r>
            <a:r>
              <a:rPr lang="pt-PT" dirty="0" smtClean="0"/>
              <a:t>, </a:t>
            </a:r>
            <a:r>
              <a:rPr lang="pt-PT" dirty="0" err="1" smtClean="0"/>
              <a:t>adequate</a:t>
            </a:r>
            <a:r>
              <a:rPr lang="pt-PT" dirty="0" smtClean="0"/>
              <a:t> </a:t>
            </a:r>
            <a:r>
              <a:rPr lang="pt-PT" dirty="0" err="1" smtClean="0"/>
              <a:t>collection</a:t>
            </a:r>
            <a:r>
              <a:rPr lang="pt-PT" dirty="0" smtClean="0"/>
              <a:t>, </a:t>
            </a:r>
            <a:r>
              <a:rPr lang="pt-PT" dirty="0" err="1" smtClean="0"/>
              <a:t>analysis</a:t>
            </a:r>
            <a:r>
              <a:rPr lang="pt-PT" dirty="0" smtClean="0"/>
              <a:t> and </a:t>
            </a:r>
            <a:r>
              <a:rPr lang="pt-PT" dirty="0" err="1" smtClean="0"/>
              <a:t>exchange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;</a:t>
            </a:r>
          </a:p>
          <a:p>
            <a:pPr algn="just"/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strengthen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training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smtClean="0"/>
              <a:t>and </a:t>
            </a:r>
            <a:r>
              <a:rPr lang="pt-PT" dirty="0" err="1" smtClean="0"/>
              <a:t>promote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awareness-raising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campaigns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unlawfulness</a:t>
            </a:r>
            <a:r>
              <a:rPr lang="pt-PT" dirty="0" smtClean="0"/>
              <a:t> and </a:t>
            </a:r>
            <a:r>
              <a:rPr lang="pt-PT" dirty="0" err="1" smtClean="0"/>
              <a:t>dangers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trafficking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302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700" b="1" dirty="0" smtClean="0"/>
              <a:t>HUMAN RIGHTS </a:t>
            </a:r>
            <a:r>
              <a:rPr lang="en-GB" sz="2700" b="1" dirty="0" smtClean="0"/>
              <a:t>AND</a:t>
            </a:r>
            <a:r>
              <a:rPr lang="en-US" sz="2700" b="1" dirty="0" smtClean="0"/>
              <a:t> BIOMEDICINE:</a:t>
            </a:r>
            <a:r>
              <a:rPr lang="pt-PT" sz="2700" dirty="0" smtClean="0"/>
              <a:t/>
            </a:r>
            <a:br>
              <a:rPr lang="pt-PT" sz="2700" dirty="0" smtClean="0"/>
            </a:br>
            <a:r>
              <a:rPr lang="en-US" sz="2700" b="1" dirty="0" smtClean="0"/>
              <a:t>Ethical and legal aspects of organ donation; the Santiago Convention</a:t>
            </a:r>
            <a:r>
              <a:rPr lang="pt-PT" sz="2700" dirty="0" smtClean="0"/>
              <a:t/>
            </a:r>
            <a:br>
              <a:rPr lang="pt-PT" sz="2700" dirty="0" smtClean="0"/>
            </a:br>
            <a:endParaRPr lang="pt-PT" sz="27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inabilities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countries</a:t>
            </a:r>
            <a:r>
              <a:rPr lang="pt-PT" dirty="0" smtClean="0"/>
              <a:t> to cope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transplantation</a:t>
            </a:r>
            <a:r>
              <a:rPr lang="pt-PT" dirty="0" smtClean="0"/>
              <a:t> </a:t>
            </a:r>
            <a:r>
              <a:rPr lang="pt-PT" dirty="0" err="1" smtClean="0"/>
              <a:t>needs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patients</a:t>
            </a:r>
            <a:r>
              <a:rPr lang="pt-PT" dirty="0" smtClean="0"/>
              <a:t> = </a:t>
            </a:r>
            <a:r>
              <a:rPr lang="pt-PT" b="1" dirty="0" err="1" smtClean="0"/>
              <a:t>shortage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organs</a:t>
            </a:r>
            <a:r>
              <a:rPr lang="pt-PT" dirty="0" smtClean="0"/>
              <a:t>.</a:t>
            </a:r>
          </a:p>
          <a:p>
            <a:pPr algn="just"/>
            <a:r>
              <a:rPr lang="pt-PT" b="1" dirty="0" err="1" smtClean="0"/>
              <a:t>Increased</a:t>
            </a:r>
            <a:r>
              <a:rPr lang="pt-PT" b="1" dirty="0" smtClean="0"/>
              <a:t> </a:t>
            </a:r>
            <a:r>
              <a:rPr lang="pt-PT" b="1" dirty="0" err="1" smtClean="0"/>
              <a:t>transplant</a:t>
            </a:r>
            <a:r>
              <a:rPr lang="pt-PT" b="1" dirty="0" smtClean="0"/>
              <a:t> </a:t>
            </a:r>
            <a:r>
              <a:rPr lang="pt-PT" b="1" dirty="0" err="1" smtClean="0"/>
              <a:t>tourism</a:t>
            </a:r>
            <a:r>
              <a:rPr lang="pt-PT" b="1" dirty="0" smtClean="0"/>
              <a:t> </a:t>
            </a:r>
            <a:r>
              <a:rPr lang="pt-PT" dirty="0" smtClean="0"/>
              <a:t>and </a:t>
            </a:r>
            <a:r>
              <a:rPr lang="pt-PT" dirty="0" err="1" smtClean="0"/>
              <a:t>development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organ</a:t>
            </a:r>
            <a:r>
              <a:rPr lang="pt-PT" dirty="0" smtClean="0"/>
              <a:t> </a:t>
            </a:r>
            <a:r>
              <a:rPr lang="pt-PT" dirty="0" err="1" smtClean="0"/>
              <a:t>trade</a:t>
            </a:r>
            <a:r>
              <a:rPr lang="pt-PT" dirty="0" smtClean="0"/>
              <a:t> </a:t>
            </a:r>
            <a:r>
              <a:rPr lang="pt-PT" dirty="0" err="1" smtClean="0"/>
              <a:t>due</a:t>
            </a:r>
            <a:r>
              <a:rPr lang="pt-PT" dirty="0" smtClean="0"/>
              <a:t> to </a:t>
            </a:r>
            <a:r>
              <a:rPr lang="pt-PT" dirty="0" err="1" smtClean="0"/>
              <a:t>disparities</a:t>
            </a:r>
            <a:r>
              <a:rPr lang="pt-PT" dirty="0" smtClean="0"/>
              <a:t> </a:t>
            </a:r>
            <a:r>
              <a:rPr lang="pt-PT" dirty="0" err="1" smtClean="0"/>
              <a:t>accentuated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crisis</a:t>
            </a:r>
            <a:r>
              <a:rPr lang="pt-PT" dirty="0" smtClean="0"/>
              <a:t>, </a:t>
            </a:r>
            <a:r>
              <a:rPr lang="pt-PT" dirty="0" err="1" smtClean="0"/>
              <a:t>differences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health</a:t>
            </a:r>
            <a:r>
              <a:rPr lang="pt-PT" dirty="0" smtClean="0"/>
              <a:t> </a:t>
            </a:r>
            <a:r>
              <a:rPr lang="pt-PT" dirty="0" err="1" smtClean="0"/>
              <a:t>systems</a:t>
            </a:r>
            <a:r>
              <a:rPr lang="pt-PT" dirty="0" smtClean="0"/>
              <a:t> and </a:t>
            </a:r>
            <a:r>
              <a:rPr lang="pt-PT" dirty="0" err="1" smtClean="0"/>
              <a:t>unscrupulous</a:t>
            </a:r>
            <a:r>
              <a:rPr lang="pt-PT" dirty="0" smtClean="0"/>
              <a:t> </a:t>
            </a:r>
            <a:r>
              <a:rPr lang="pt-PT" dirty="0" err="1" smtClean="0"/>
              <a:t>traffickers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82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PT" sz="2800" dirty="0" smtClean="0"/>
              <a:t>Aware of</a:t>
            </a:r>
            <a:r>
              <a:rPr lang="ru-RU" sz="2800"/>
              <a:t> </a:t>
            </a:r>
            <a:r>
              <a:rPr lang="pt-PT" sz="2800" smtClean="0"/>
              <a:t>this </a:t>
            </a:r>
            <a:r>
              <a:rPr lang="pt-PT" sz="2800" dirty="0" err="1" smtClean="0"/>
              <a:t>situation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Council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Europe</a:t>
            </a:r>
            <a:r>
              <a:rPr lang="pt-PT" sz="2800" dirty="0" smtClean="0"/>
              <a:t> </a:t>
            </a:r>
            <a:r>
              <a:rPr lang="pt-PT" sz="2800" dirty="0" err="1" smtClean="0"/>
              <a:t>Committee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Ministers</a:t>
            </a:r>
            <a:r>
              <a:rPr lang="pt-PT" sz="2800" dirty="0" smtClean="0"/>
              <a:t> </a:t>
            </a:r>
            <a:r>
              <a:rPr lang="pt-PT" sz="2800" dirty="0" err="1" smtClean="0"/>
              <a:t>mandated</a:t>
            </a:r>
            <a:r>
              <a:rPr lang="pt-PT" sz="2800" dirty="0" smtClean="0"/>
              <a:t> a </a:t>
            </a:r>
            <a:r>
              <a:rPr lang="pt-PT" sz="2800" dirty="0" err="1" smtClean="0"/>
              <a:t>committee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experts</a:t>
            </a:r>
            <a:r>
              <a:rPr lang="pt-PT" sz="2800" dirty="0" smtClean="0"/>
              <a:t> to </a:t>
            </a:r>
            <a:r>
              <a:rPr lang="pt-PT" sz="2800" dirty="0" err="1" smtClean="0"/>
              <a:t>start</a:t>
            </a:r>
            <a:r>
              <a:rPr lang="pt-PT" sz="2800" dirty="0" smtClean="0"/>
              <a:t> </a:t>
            </a:r>
            <a:r>
              <a:rPr lang="pt-PT" sz="2800" dirty="0" err="1" smtClean="0"/>
              <a:t>working</a:t>
            </a:r>
            <a:r>
              <a:rPr lang="pt-PT" sz="2800" dirty="0" smtClean="0"/>
              <a:t>, </a:t>
            </a:r>
            <a:r>
              <a:rPr lang="pt-PT" sz="2800" dirty="0" err="1" smtClean="0"/>
              <a:t>having</a:t>
            </a:r>
            <a:r>
              <a:rPr lang="pt-PT" sz="2800" dirty="0" smtClean="0"/>
              <a:t>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mind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:</a:t>
            </a:r>
          </a:p>
          <a:p>
            <a:pPr algn="just"/>
            <a:r>
              <a:rPr lang="pt-PT" sz="2800" dirty="0" smtClean="0"/>
              <a:t>1. </a:t>
            </a:r>
            <a:r>
              <a:rPr lang="pt-PT" sz="2800" dirty="0" err="1" smtClean="0"/>
              <a:t>Trafficking</a:t>
            </a:r>
            <a:r>
              <a:rPr lang="pt-PT" sz="2800" dirty="0" smtClean="0"/>
              <a:t>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human</a:t>
            </a:r>
            <a:r>
              <a:rPr lang="pt-PT" sz="2800" dirty="0" smtClean="0"/>
              <a:t> </a:t>
            </a:r>
            <a:r>
              <a:rPr lang="pt-PT" sz="2800" dirty="0" err="1" smtClean="0"/>
              <a:t>organs</a:t>
            </a:r>
            <a:r>
              <a:rPr lang="pt-PT" sz="2800" dirty="0" smtClean="0"/>
              <a:t> </a:t>
            </a:r>
            <a:r>
              <a:rPr lang="pt-PT" sz="2800" b="1" dirty="0" err="1" smtClean="0"/>
              <a:t>violates</a:t>
            </a:r>
            <a:r>
              <a:rPr lang="pt-PT" sz="2800" dirty="0" smtClean="0"/>
              <a:t> </a:t>
            </a:r>
            <a:r>
              <a:rPr lang="pt-PT" sz="2800" dirty="0" err="1" smtClean="0"/>
              <a:t>human</a:t>
            </a:r>
            <a:r>
              <a:rPr lang="pt-PT" sz="2800" dirty="0" smtClean="0"/>
              <a:t> </a:t>
            </a:r>
            <a:r>
              <a:rPr lang="pt-PT" sz="2800" dirty="0" err="1" smtClean="0"/>
              <a:t>dignity</a:t>
            </a:r>
            <a:r>
              <a:rPr lang="pt-PT" sz="2800" dirty="0" smtClean="0"/>
              <a:t>, </a:t>
            </a:r>
            <a:r>
              <a:rPr lang="pt-PT" sz="2800" dirty="0" err="1" smtClean="0"/>
              <a:t>threatens</a:t>
            </a:r>
            <a:r>
              <a:rPr lang="pt-PT" sz="2800" dirty="0" smtClean="0"/>
              <a:t> </a:t>
            </a:r>
            <a:r>
              <a:rPr lang="pt-PT" sz="2800" dirty="0" err="1" smtClean="0"/>
              <a:t>life</a:t>
            </a:r>
            <a:r>
              <a:rPr lang="pt-PT" sz="2800" dirty="0" smtClean="0"/>
              <a:t> and </a:t>
            </a:r>
            <a:r>
              <a:rPr lang="pt-PT" sz="2800" dirty="0" err="1" smtClean="0"/>
              <a:t>public</a:t>
            </a:r>
            <a:r>
              <a:rPr lang="pt-PT" sz="2800" dirty="0" smtClean="0"/>
              <a:t> </a:t>
            </a:r>
            <a:r>
              <a:rPr lang="pt-PT" sz="2800" dirty="0" err="1" smtClean="0"/>
              <a:t>health</a:t>
            </a:r>
            <a:r>
              <a:rPr lang="pt-PT" sz="2800" dirty="0" smtClean="0"/>
              <a:t>;</a:t>
            </a:r>
          </a:p>
          <a:p>
            <a:pPr algn="just"/>
            <a:r>
              <a:rPr lang="pt-PT" sz="2800" dirty="0" smtClean="0"/>
              <a:t>2. New and </a:t>
            </a:r>
            <a:r>
              <a:rPr lang="pt-PT" sz="2800" dirty="0" err="1" smtClean="0"/>
              <a:t>common</a:t>
            </a:r>
            <a:r>
              <a:rPr lang="pt-PT" sz="2800" dirty="0" smtClean="0"/>
              <a:t> criminal </a:t>
            </a:r>
            <a:r>
              <a:rPr lang="pt-PT" sz="2800" dirty="0" err="1" smtClean="0"/>
              <a:t>offences</a:t>
            </a:r>
            <a:r>
              <a:rPr lang="pt-PT" sz="2800" dirty="0" smtClean="0"/>
              <a:t> </a:t>
            </a:r>
            <a:r>
              <a:rPr lang="pt-PT" sz="2800" dirty="0" err="1" smtClean="0"/>
              <a:t>should</a:t>
            </a:r>
            <a:r>
              <a:rPr lang="pt-PT" sz="2800" dirty="0" smtClean="0"/>
              <a:t> </a:t>
            </a:r>
            <a:r>
              <a:rPr lang="pt-PT" sz="2800" dirty="0" err="1" smtClean="0"/>
              <a:t>be</a:t>
            </a:r>
            <a:r>
              <a:rPr lang="pt-PT" sz="2800" dirty="0" smtClean="0"/>
              <a:t> </a:t>
            </a:r>
            <a:r>
              <a:rPr lang="pt-PT" sz="2800" b="1" dirty="0" err="1" smtClean="0"/>
              <a:t>introduced</a:t>
            </a:r>
            <a:r>
              <a:rPr lang="pt-PT" sz="2800" dirty="0" smtClean="0"/>
              <a:t>;</a:t>
            </a:r>
          </a:p>
          <a:p>
            <a:pPr algn="just"/>
            <a:r>
              <a:rPr lang="pt-PT" sz="2800" dirty="0" smtClean="0"/>
              <a:t>3.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specificities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phenoment</a:t>
            </a:r>
            <a:r>
              <a:rPr lang="pt-PT" sz="2800" dirty="0" smtClean="0"/>
              <a:t> </a:t>
            </a:r>
            <a:r>
              <a:rPr lang="pt-PT" sz="2800" dirty="0" err="1" smtClean="0"/>
              <a:t>called</a:t>
            </a:r>
            <a:r>
              <a:rPr lang="pt-PT" sz="2800" dirty="0" smtClean="0"/>
              <a:t> for </a:t>
            </a:r>
            <a:r>
              <a:rPr lang="pt-PT" sz="2800" dirty="0" err="1" smtClean="0"/>
              <a:t>an</a:t>
            </a:r>
            <a:r>
              <a:rPr lang="pt-PT" sz="2800" dirty="0" smtClean="0"/>
              <a:t> </a:t>
            </a:r>
            <a:r>
              <a:rPr lang="pt-PT" sz="2800" dirty="0" err="1" smtClean="0"/>
              <a:t>increased</a:t>
            </a:r>
            <a:r>
              <a:rPr lang="pt-PT" sz="2800" dirty="0" smtClean="0"/>
              <a:t> and more </a:t>
            </a:r>
            <a:r>
              <a:rPr lang="pt-PT" sz="2800" dirty="0" err="1" smtClean="0"/>
              <a:t>efficient</a:t>
            </a:r>
            <a:r>
              <a:rPr lang="pt-PT" sz="2800" dirty="0" smtClean="0"/>
              <a:t> </a:t>
            </a:r>
            <a:r>
              <a:rPr lang="pt-PT" sz="2800" b="1" dirty="0" err="1" smtClean="0"/>
              <a:t>international</a:t>
            </a:r>
            <a:r>
              <a:rPr lang="pt-PT" sz="2800" b="1" dirty="0" smtClean="0"/>
              <a:t> </a:t>
            </a:r>
            <a:r>
              <a:rPr lang="pt-PT" sz="2800" b="1" dirty="0" err="1" smtClean="0"/>
              <a:t>cooperation</a:t>
            </a:r>
            <a:r>
              <a:rPr lang="pt-PT" sz="2800" dirty="0" smtClean="0"/>
              <a:t>.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9184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result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b="1" dirty="0" err="1" smtClean="0"/>
              <a:t>Council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Europe</a:t>
            </a:r>
            <a:r>
              <a:rPr lang="pt-PT" b="1" dirty="0" smtClean="0"/>
              <a:t> </a:t>
            </a:r>
            <a:r>
              <a:rPr lang="pt-PT" b="1" dirty="0" err="1" smtClean="0"/>
              <a:t>Convention</a:t>
            </a:r>
            <a:r>
              <a:rPr lang="pt-PT" b="1" dirty="0" smtClean="0"/>
              <a:t> </a:t>
            </a:r>
            <a:r>
              <a:rPr lang="pt-PT" b="1" dirty="0" err="1" smtClean="0"/>
              <a:t>against</a:t>
            </a:r>
            <a:r>
              <a:rPr lang="pt-PT" b="1" dirty="0" smtClean="0"/>
              <a:t> </a:t>
            </a:r>
            <a:r>
              <a:rPr lang="pt-PT" b="1" dirty="0" err="1" smtClean="0"/>
              <a:t>Trafficking</a:t>
            </a:r>
            <a:r>
              <a:rPr lang="pt-PT" b="1" dirty="0" smtClean="0"/>
              <a:t> </a:t>
            </a:r>
            <a:r>
              <a:rPr lang="pt-PT" b="1" dirty="0" err="1" smtClean="0"/>
              <a:t>in</a:t>
            </a:r>
            <a:r>
              <a:rPr lang="pt-PT" b="1" dirty="0" smtClean="0"/>
              <a:t> </a:t>
            </a:r>
            <a:r>
              <a:rPr lang="pt-PT" b="1" dirty="0" err="1" smtClean="0"/>
              <a:t>Human</a:t>
            </a:r>
            <a:r>
              <a:rPr lang="pt-PT" b="1" dirty="0" smtClean="0"/>
              <a:t> </a:t>
            </a:r>
            <a:r>
              <a:rPr lang="pt-PT" b="1" dirty="0" err="1" smtClean="0"/>
              <a:t>Organs</a:t>
            </a:r>
            <a:r>
              <a:rPr lang="pt-PT" dirty="0" smtClean="0"/>
              <a:t>.</a:t>
            </a:r>
          </a:p>
          <a:p>
            <a:pPr algn="just"/>
            <a:r>
              <a:rPr lang="pt-PT" b="1" dirty="0" err="1" smtClean="0"/>
              <a:t>Approved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CDPC </a:t>
            </a:r>
            <a:r>
              <a:rPr lang="pt-PT" dirty="0" err="1" smtClean="0"/>
              <a:t>in</a:t>
            </a:r>
            <a:r>
              <a:rPr lang="pt-PT" dirty="0" smtClean="0"/>
              <a:t> 2012;</a:t>
            </a:r>
          </a:p>
          <a:p>
            <a:pPr algn="just"/>
            <a:r>
              <a:rPr lang="pt-PT" b="1" dirty="0" err="1" smtClean="0"/>
              <a:t>Adopted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Comitte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Ministers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July</a:t>
            </a:r>
            <a:r>
              <a:rPr lang="pt-PT" dirty="0" smtClean="0"/>
              <a:t> 9th 2014;</a:t>
            </a:r>
          </a:p>
          <a:p>
            <a:pPr algn="just"/>
            <a:r>
              <a:rPr lang="pt-PT" b="1" dirty="0" err="1" smtClean="0"/>
              <a:t>Opened</a:t>
            </a:r>
            <a:r>
              <a:rPr lang="pt-PT" b="1" dirty="0" smtClean="0"/>
              <a:t> for </a:t>
            </a:r>
            <a:r>
              <a:rPr lang="pt-PT" b="1" dirty="0" err="1" smtClean="0"/>
              <a:t>signature</a:t>
            </a:r>
            <a:r>
              <a:rPr lang="pt-PT" b="1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March</a:t>
            </a:r>
            <a:r>
              <a:rPr lang="pt-PT" dirty="0" smtClean="0"/>
              <a:t> 25th 2015 </a:t>
            </a:r>
            <a:r>
              <a:rPr lang="pt-PT" dirty="0" err="1" smtClean="0"/>
              <a:t>in</a:t>
            </a:r>
            <a:r>
              <a:rPr lang="pt-PT" dirty="0" smtClean="0"/>
              <a:t> Santiago de Compostela.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359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scope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Convention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inspired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called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four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accent1">
                    <a:lumMod val="75000"/>
                  </a:schemeClr>
                </a:solidFill>
              </a:rPr>
              <a:t>Ps</a:t>
            </a:r>
            <a:r>
              <a:rPr lang="pt-PT" dirty="0" smtClean="0"/>
              <a:t>.</a:t>
            </a:r>
          </a:p>
          <a:p>
            <a:r>
              <a:rPr lang="pt-PT" b="1" dirty="0" err="1" smtClean="0"/>
              <a:t>Prevention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THO;</a:t>
            </a:r>
          </a:p>
          <a:p>
            <a:r>
              <a:rPr lang="pt-PT" b="1" dirty="0" err="1" smtClean="0"/>
              <a:t>Prosecution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THO;</a:t>
            </a:r>
          </a:p>
          <a:p>
            <a:r>
              <a:rPr lang="pt-PT" b="1" dirty="0" err="1" smtClean="0"/>
              <a:t>Protection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rights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victims</a:t>
            </a:r>
            <a:r>
              <a:rPr lang="pt-PT" dirty="0" smtClean="0"/>
              <a:t>;</a:t>
            </a:r>
          </a:p>
          <a:p>
            <a:r>
              <a:rPr lang="pt-PT" b="1" dirty="0" err="1" smtClean="0"/>
              <a:t>Promotion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cooperation</a:t>
            </a:r>
            <a:r>
              <a:rPr lang="pt-PT" dirty="0" smtClean="0"/>
              <a:t> at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national</a:t>
            </a:r>
            <a:r>
              <a:rPr lang="pt-PT" dirty="0" smtClean="0"/>
              <a:t> and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0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Convention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four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1.</a:t>
            </a:r>
            <a:r>
              <a:rPr lang="pt-PT" b="1" dirty="0" smtClean="0"/>
              <a:t>Trafficking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for </a:t>
            </a:r>
            <a:r>
              <a:rPr lang="pt-PT" b="1" dirty="0" err="1" smtClean="0"/>
              <a:t>purposes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transplantation</a:t>
            </a:r>
            <a:r>
              <a:rPr lang="pt-PT" dirty="0" smtClean="0"/>
              <a:t>;</a:t>
            </a:r>
          </a:p>
          <a:p>
            <a:pPr algn="just"/>
            <a:r>
              <a:rPr lang="pt-PT" dirty="0" smtClean="0"/>
              <a:t>2. </a:t>
            </a:r>
            <a:r>
              <a:rPr lang="pt-PT" b="1" dirty="0" err="1" smtClean="0"/>
              <a:t>Trafficking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for </a:t>
            </a:r>
            <a:r>
              <a:rPr lang="pt-PT" b="1" dirty="0" err="1" smtClean="0"/>
              <a:t>other</a:t>
            </a:r>
            <a:r>
              <a:rPr lang="pt-PT" b="1" dirty="0" smtClean="0"/>
              <a:t> </a:t>
            </a:r>
            <a:r>
              <a:rPr lang="pt-PT" b="1" dirty="0" err="1" smtClean="0"/>
              <a:t>purposes</a:t>
            </a:r>
            <a:r>
              <a:rPr lang="pt-PT" dirty="0" smtClean="0"/>
              <a:t>;</a:t>
            </a:r>
          </a:p>
          <a:p>
            <a:pPr algn="just"/>
            <a:r>
              <a:rPr lang="pt-PT" dirty="0" smtClean="0"/>
              <a:t>3.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forms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b="1" dirty="0" err="1" smtClean="0"/>
              <a:t>illicit</a:t>
            </a:r>
            <a:r>
              <a:rPr lang="pt-PT" b="1" dirty="0" smtClean="0"/>
              <a:t> </a:t>
            </a:r>
            <a:r>
              <a:rPr lang="pt-PT" b="1" dirty="0" err="1" smtClean="0"/>
              <a:t>removal</a:t>
            </a:r>
            <a:r>
              <a:rPr lang="pt-PT" dirty="0" smtClean="0"/>
              <a:t>;</a:t>
            </a:r>
          </a:p>
          <a:p>
            <a:pPr algn="just"/>
            <a:r>
              <a:rPr lang="pt-PT" dirty="0" smtClean="0"/>
              <a:t>4.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forms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b="1" dirty="0" err="1" smtClean="0"/>
              <a:t>illicit</a:t>
            </a:r>
            <a:r>
              <a:rPr lang="pt-PT" b="1" dirty="0" smtClean="0"/>
              <a:t> </a:t>
            </a:r>
            <a:r>
              <a:rPr lang="pt-PT" b="1" dirty="0" err="1" smtClean="0"/>
              <a:t>implantation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30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Convention</a:t>
            </a:r>
            <a:r>
              <a:rPr lang="pt-PT" sz="2800" dirty="0" smtClean="0"/>
              <a:t> </a:t>
            </a:r>
            <a:r>
              <a:rPr lang="pt-PT" sz="2800" dirty="0" err="1" smtClean="0"/>
              <a:t>State</a:t>
            </a:r>
            <a:r>
              <a:rPr lang="pt-PT" sz="2800" dirty="0" smtClean="0"/>
              <a:t> </a:t>
            </a:r>
            <a:r>
              <a:rPr lang="pt-PT" sz="2800" dirty="0" err="1" smtClean="0"/>
              <a:t>Parties</a:t>
            </a:r>
            <a:r>
              <a:rPr lang="pt-PT" sz="2800" dirty="0" smtClean="0"/>
              <a:t> </a:t>
            </a:r>
            <a:r>
              <a:rPr lang="pt-PT" sz="2800" dirty="0" err="1" smtClean="0"/>
              <a:t>will</a:t>
            </a:r>
            <a:r>
              <a:rPr lang="pt-PT" sz="2800" dirty="0" smtClean="0"/>
              <a:t> </a:t>
            </a:r>
            <a:r>
              <a:rPr lang="pt-PT" sz="2800" dirty="0" err="1" smtClean="0"/>
              <a:t>establish</a:t>
            </a:r>
            <a:r>
              <a:rPr lang="pt-PT" sz="2800" dirty="0" smtClean="0"/>
              <a:t>, </a:t>
            </a:r>
            <a:r>
              <a:rPr lang="pt-PT" sz="2800" dirty="0" err="1" smtClean="0"/>
              <a:t>according</a:t>
            </a:r>
            <a:r>
              <a:rPr lang="pt-PT" sz="2800" dirty="0" smtClean="0"/>
              <a:t>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b="1" dirty="0" err="1" smtClean="0">
                <a:solidFill>
                  <a:srgbClr val="00B050"/>
                </a:solidFill>
              </a:rPr>
              <a:t>article</a:t>
            </a:r>
            <a:r>
              <a:rPr lang="pt-PT" sz="2800" b="1" dirty="0" smtClean="0">
                <a:solidFill>
                  <a:srgbClr val="00B050"/>
                </a:solidFill>
              </a:rPr>
              <a:t> 4</a:t>
            </a:r>
            <a:r>
              <a:rPr lang="pt-PT" sz="2800" dirty="0" smtClean="0"/>
              <a:t>,  as a criminal </a:t>
            </a:r>
            <a:r>
              <a:rPr lang="pt-PT" sz="2800" dirty="0" err="1" smtClean="0"/>
              <a:t>offense</a:t>
            </a:r>
            <a:r>
              <a:rPr lang="pt-PT" sz="2800" dirty="0" smtClean="0"/>
              <a:t>,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following</a:t>
            </a:r>
            <a:r>
              <a:rPr lang="pt-PT" sz="2800" dirty="0" smtClean="0"/>
              <a:t> </a:t>
            </a:r>
            <a:r>
              <a:rPr lang="pt-PT" sz="2800" dirty="0" err="1" smtClean="0"/>
              <a:t>acts</a:t>
            </a:r>
            <a:r>
              <a:rPr lang="pt-PT" sz="2800" dirty="0" smtClean="0"/>
              <a:t>: </a:t>
            </a:r>
          </a:p>
          <a:p>
            <a:pPr algn="just"/>
            <a:r>
              <a:rPr lang="pt-PT" sz="2800" dirty="0" smtClean="0"/>
              <a:t> </a:t>
            </a:r>
          </a:p>
          <a:p>
            <a:pPr algn="just"/>
            <a:r>
              <a:rPr lang="pt-PT" sz="2800" b="1" dirty="0" err="1" smtClean="0">
                <a:solidFill>
                  <a:srgbClr val="00B050"/>
                </a:solidFill>
              </a:rPr>
              <a:t>Article</a:t>
            </a:r>
            <a:r>
              <a:rPr lang="pt-PT" sz="2800" b="1" dirty="0" smtClean="0">
                <a:solidFill>
                  <a:srgbClr val="00B050"/>
                </a:solidFill>
              </a:rPr>
              <a:t> 4.1.a): </a:t>
            </a:r>
            <a:r>
              <a:rPr lang="pt-PT" sz="2800" dirty="0" err="1" smtClean="0"/>
              <a:t>Removal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human</a:t>
            </a:r>
            <a:r>
              <a:rPr lang="pt-PT" sz="2800" dirty="0" smtClean="0"/>
              <a:t> </a:t>
            </a:r>
            <a:r>
              <a:rPr lang="pt-PT" sz="2800" dirty="0" err="1" smtClean="0"/>
              <a:t>organs</a:t>
            </a:r>
            <a:r>
              <a:rPr lang="pt-PT" sz="2800" dirty="0" smtClean="0"/>
              <a:t> </a:t>
            </a:r>
            <a:r>
              <a:rPr lang="pt-PT" sz="2800" dirty="0" err="1" smtClean="0"/>
              <a:t>without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free</a:t>
            </a:r>
            <a:r>
              <a:rPr lang="pt-PT" sz="2800" dirty="0" smtClean="0"/>
              <a:t>, </a:t>
            </a:r>
            <a:r>
              <a:rPr lang="pt-PT" sz="2800" dirty="0" err="1" smtClean="0"/>
              <a:t>informed</a:t>
            </a:r>
            <a:r>
              <a:rPr lang="pt-PT" sz="2800" dirty="0" smtClean="0"/>
              <a:t> and </a:t>
            </a:r>
            <a:r>
              <a:rPr lang="pt-PT" sz="2800" dirty="0" err="1" smtClean="0"/>
              <a:t>specific</a:t>
            </a:r>
            <a:r>
              <a:rPr lang="pt-PT" sz="2800" dirty="0" smtClean="0"/>
              <a:t> </a:t>
            </a:r>
            <a:r>
              <a:rPr lang="pt-PT" sz="2800" dirty="0" err="1" smtClean="0"/>
              <a:t>consent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donor</a:t>
            </a:r>
            <a:r>
              <a:rPr lang="pt-PT" sz="2800" dirty="0" smtClean="0"/>
              <a:t> (</a:t>
            </a:r>
            <a:r>
              <a:rPr lang="pt-PT" sz="2800" dirty="0" err="1" smtClean="0"/>
              <a:t>living</a:t>
            </a:r>
            <a:r>
              <a:rPr lang="pt-PT" sz="2800" dirty="0" smtClean="0"/>
              <a:t>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deceased</a:t>
            </a:r>
            <a:r>
              <a:rPr lang="pt-PT" sz="2800" dirty="0" smtClean="0"/>
              <a:t>) (art.4.1.a)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without</a:t>
            </a:r>
            <a:r>
              <a:rPr lang="pt-PT" sz="2800" dirty="0" smtClean="0"/>
              <a:t> </a:t>
            </a:r>
            <a:r>
              <a:rPr lang="pt-PT" sz="2800" dirty="0" err="1" smtClean="0"/>
              <a:t>authorization</a:t>
            </a:r>
            <a:r>
              <a:rPr lang="pt-PT" sz="2800" dirty="0" smtClean="0"/>
              <a:t> </a:t>
            </a:r>
            <a:r>
              <a:rPr lang="pt-PT" sz="2800" dirty="0" err="1" smtClean="0"/>
              <a:t>by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domestic</a:t>
            </a:r>
            <a:r>
              <a:rPr lang="pt-PT" sz="2800" dirty="0" smtClean="0"/>
              <a:t> </a:t>
            </a:r>
            <a:r>
              <a:rPr lang="pt-PT" sz="2800" dirty="0" err="1" smtClean="0"/>
              <a:t>Law</a:t>
            </a:r>
            <a:r>
              <a:rPr lang="pt-PT" sz="2800" dirty="0" smtClean="0"/>
              <a:t>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case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deceased</a:t>
            </a:r>
            <a:r>
              <a:rPr lang="pt-PT" sz="2800" dirty="0" smtClean="0"/>
              <a:t> </a:t>
            </a:r>
            <a:r>
              <a:rPr lang="pt-PT" sz="2800" dirty="0" err="1" smtClean="0"/>
              <a:t>donnor</a:t>
            </a:r>
            <a:r>
              <a:rPr lang="pt-PT" sz="2800" dirty="0" smtClean="0"/>
              <a:t> (</a:t>
            </a:r>
            <a:r>
              <a:rPr lang="pt-PT" sz="2800" dirty="0" err="1" smtClean="0"/>
              <a:t>art</a:t>
            </a:r>
            <a:r>
              <a:rPr lang="pt-PT" sz="2800" dirty="0" smtClean="0"/>
              <a:t>. 4.1.a)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4545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pt-PT" b="1" dirty="0" err="1" smtClean="0">
                <a:solidFill>
                  <a:srgbClr val="00B050"/>
                </a:solidFill>
              </a:rPr>
              <a:t>Article</a:t>
            </a:r>
            <a:r>
              <a:rPr lang="pt-PT" b="1" dirty="0" smtClean="0">
                <a:solidFill>
                  <a:srgbClr val="00B050"/>
                </a:solidFill>
              </a:rPr>
              <a:t> 4.1.b) and c): </a:t>
            </a:r>
            <a:r>
              <a:rPr lang="pt-PT" dirty="0" err="1" smtClean="0"/>
              <a:t>removal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</a:t>
            </a:r>
            <a:r>
              <a:rPr lang="pt-PT" dirty="0" err="1" smtClean="0"/>
              <a:t>where</a:t>
            </a:r>
            <a:r>
              <a:rPr lang="pt-PT" dirty="0" smtClean="0"/>
              <a:t> a financial </a:t>
            </a:r>
            <a:r>
              <a:rPr lang="pt-PT" dirty="0" err="1" smtClean="0"/>
              <a:t>gain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comparable</a:t>
            </a:r>
            <a:r>
              <a:rPr lang="pt-PT" dirty="0" smtClean="0"/>
              <a:t> </a:t>
            </a:r>
            <a:r>
              <a:rPr lang="pt-PT" dirty="0" err="1" smtClean="0"/>
              <a:t>advantage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received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offered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living</a:t>
            </a:r>
            <a:r>
              <a:rPr lang="pt-PT" dirty="0" smtClean="0"/>
              <a:t> </a:t>
            </a:r>
            <a:r>
              <a:rPr lang="pt-PT" dirty="0" err="1" smtClean="0"/>
              <a:t>donor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 </a:t>
            </a:r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party</a:t>
            </a:r>
            <a:r>
              <a:rPr lang="pt-PT" dirty="0" smtClean="0"/>
              <a:t>, </a:t>
            </a:r>
            <a:r>
              <a:rPr lang="pt-PT" dirty="0" err="1" smtClean="0"/>
              <a:t>this</a:t>
            </a:r>
            <a:r>
              <a:rPr lang="pt-PT" dirty="0" smtClean="0"/>
              <a:t> late </a:t>
            </a:r>
            <a:r>
              <a:rPr lang="pt-PT" dirty="0" err="1" smtClean="0"/>
              <a:t>situation</a:t>
            </a:r>
            <a:r>
              <a:rPr lang="pt-PT" dirty="0" smtClean="0"/>
              <a:t> </a:t>
            </a:r>
            <a:r>
              <a:rPr lang="pt-PT" dirty="0" err="1" smtClean="0"/>
              <a:t>specifically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removal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a </a:t>
            </a:r>
            <a:r>
              <a:rPr lang="pt-PT" dirty="0" err="1" smtClean="0"/>
              <a:t>deceased</a:t>
            </a:r>
            <a:r>
              <a:rPr lang="pt-PT" dirty="0" smtClean="0"/>
              <a:t> </a:t>
            </a:r>
            <a:r>
              <a:rPr lang="pt-PT" dirty="0" err="1" smtClean="0"/>
              <a:t>donor</a:t>
            </a:r>
            <a:r>
              <a:rPr lang="pt-PT" dirty="0" smtClean="0"/>
              <a:t>;</a:t>
            </a:r>
          </a:p>
          <a:p>
            <a:pPr algn="just"/>
            <a:r>
              <a:rPr lang="pt-PT" b="1" dirty="0" smtClean="0">
                <a:solidFill>
                  <a:srgbClr val="FF0000"/>
                </a:solidFill>
              </a:rPr>
              <a:t>CONCLUSION</a:t>
            </a:r>
            <a:r>
              <a:rPr lang="pt-PT" dirty="0" smtClean="0"/>
              <a:t>: </a:t>
            </a:r>
            <a:r>
              <a:rPr lang="pt-PT" dirty="0" err="1" smtClean="0"/>
              <a:t>removal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organ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a </a:t>
            </a:r>
            <a:r>
              <a:rPr lang="pt-PT" dirty="0" err="1" smtClean="0"/>
              <a:t>living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deceased</a:t>
            </a:r>
            <a:r>
              <a:rPr lang="pt-PT" dirty="0" smtClean="0"/>
              <a:t> </a:t>
            </a:r>
            <a:r>
              <a:rPr lang="pt-PT" dirty="0" err="1" smtClean="0"/>
              <a:t>person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illicit</a:t>
            </a:r>
            <a:r>
              <a:rPr lang="pt-PT" dirty="0" smtClean="0"/>
              <a:t> </a:t>
            </a:r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valid</a:t>
            </a:r>
            <a:r>
              <a:rPr lang="pt-PT" dirty="0" smtClean="0"/>
              <a:t> </a:t>
            </a:r>
            <a:r>
              <a:rPr lang="pt-PT" dirty="0" err="1" smtClean="0"/>
              <a:t>consent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absent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when</a:t>
            </a:r>
            <a:r>
              <a:rPr lang="pt-PT" dirty="0" smtClean="0"/>
              <a:t> financial </a:t>
            </a:r>
            <a:r>
              <a:rPr lang="pt-PT" dirty="0" err="1" smtClean="0"/>
              <a:t>gain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offered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received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exchange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organ</a:t>
            </a:r>
            <a:r>
              <a:rPr lang="pt-PT" dirty="0" smtClean="0"/>
              <a:t> </a:t>
            </a:r>
            <a:r>
              <a:rPr lang="pt-PT" dirty="0" err="1" smtClean="0"/>
              <a:t>removal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719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HUMAN RIGHTS </a:t>
            </a:r>
            <a:r>
              <a:rPr lang="en-GB" sz="2400" b="1" dirty="0" smtClean="0"/>
              <a:t>AND</a:t>
            </a:r>
            <a:r>
              <a:rPr lang="en-US" sz="2400" b="1" dirty="0" smtClean="0"/>
              <a:t> BIOMEDICINE: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2400" b="1" dirty="0" smtClean="0"/>
              <a:t>Ethical and legal aspects of organ donation; the Santiago Convention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t-PT" b="1" dirty="0" err="1" smtClean="0">
                <a:solidFill>
                  <a:srgbClr val="00B050"/>
                </a:solidFill>
              </a:rPr>
              <a:t>Article</a:t>
            </a:r>
            <a:r>
              <a:rPr lang="pt-PT" b="1" dirty="0" smtClean="0">
                <a:solidFill>
                  <a:srgbClr val="00B050"/>
                </a:solidFill>
              </a:rPr>
              <a:t> 5 and 6</a:t>
            </a:r>
            <a:r>
              <a:rPr lang="pt-PT" dirty="0" smtClean="0"/>
              <a:t> are </a:t>
            </a:r>
            <a:r>
              <a:rPr lang="pt-PT" dirty="0" err="1" smtClean="0"/>
              <a:t>the</a:t>
            </a:r>
            <a:r>
              <a:rPr lang="pt-PT" dirty="0" smtClean="0"/>
              <a:t> natural </a:t>
            </a:r>
            <a:r>
              <a:rPr lang="pt-PT" dirty="0" err="1" smtClean="0"/>
              <a:t>sequence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group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offences</a:t>
            </a:r>
            <a:r>
              <a:rPr lang="pt-PT" dirty="0" smtClean="0"/>
              <a:t>.</a:t>
            </a:r>
          </a:p>
          <a:p>
            <a:pPr algn="just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b="1" dirty="0" smtClean="0"/>
              <a:t>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illicitly</a:t>
            </a:r>
            <a:r>
              <a:rPr lang="pt-PT" dirty="0" smtClean="0"/>
              <a:t> (as </a:t>
            </a:r>
            <a:r>
              <a:rPr lang="pt-PT" dirty="0" err="1" smtClean="0"/>
              <a:t>described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article</a:t>
            </a:r>
            <a:r>
              <a:rPr lang="pt-PT" dirty="0" smtClean="0"/>
              <a:t> 4) </a:t>
            </a:r>
            <a:r>
              <a:rPr lang="pt-PT" dirty="0" err="1" smtClean="0"/>
              <a:t>removed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, for </a:t>
            </a:r>
            <a:r>
              <a:rPr lang="pt-PT" dirty="0" err="1" smtClean="0"/>
              <a:t>implantation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purposes</a:t>
            </a:r>
            <a:r>
              <a:rPr lang="pt-PT" dirty="0" smtClean="0"/>
              <a:t> (v.g. </a:t>
            </a:r>
            <a:r>
              <a:rPr lang="pt-PT" dirty="0" err="1" smtClean="0"/>
              <a:t>research</a:t>
            </a:r>
            <a:r>
              <a:rPr lang="pt-PT" dirty="0" smtClean="0"/>
              <a:t>)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become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a criminal </a:t>
            </a:r>
            <a:r>
              <a:rPr lang="pt-PT" dirty="0" err="1" smtClean="0"/>
              <a:t>offence</a:t>
            </a:r>
            <a:r>
              <a:rPr lang="pt-PT" dirty="0" smtClean="0"/>
              <a:t>.</a:t>
            </a:r>
          </a:p>
          <a:p>
            <a:pPr algn="just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b="1" dirty="0" err="1" smtClean="0"/>
              <a:t>implantation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organs</a:t>
            </a:r>
            <a:r>
              <a:rPr lang="pt-PT" dirty="0" smtClean="0"/>
              <a:t> </a:t>
            </a:r>
            <a:r>
              <a:rPr lang="pt-PT" b="1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framework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domestic</a:t>
            </a:r>
            <a:r>
              <a:rPr lang="pt-PT" dirty="0" smtClean="0"/>
              <a:t> </a:t>
            </a:r>
            <a:r>
              <a:rPr lang="pt-PT" dirty="0" err="1" smtClean="0"/>
              <a:t>transplantation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breach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essential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national</a:t>
            </a:r>
            <a:r>
              <a:rPr lang="pt-PT" dirty="0" smtClean="0"/>
              <a:t> </a:t>
            </a:r>
            <a:r>
              <a:rPr lang="pt-PT" dirty="0" err="1" smtClean="0"/>
              <a:t>transplantation</a:t>
            </a:r>
            <a:r>
              <a:rPr lang="pt-PT" dirty="0" smtClean="0"/>
              <a:t> </a:t>
            </a:r>
            <a:r>
              <a:rPr lang="pt-PT" dirty="0" err="1" smtClean="0"/>
              <a:t>laws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rules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offence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723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1092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do Office</vt:lpstr>
      <vt:lpstr>PowerPoint Presentation</vt:lpstr>
      <vt:lpstr> HUMAN RIGHTS AND BIOMEDICINE: Ethical and legal aspects of organ donation; the Santiago Convention 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  <vt:lpstr>HUMAN RIGHTS AND BIOMEDICINE: Ethical and legal aspects of organ donation; the Santiago Convention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Joana Ferreira</dc:creator>
  <cp:lastModifiedBy>WINTER Tatiana</cp:lastModifiedBy>
  <cp:revision>13</cp:revision>
  <cp:lastPrinted>2016-04-22T17:50:42Z</cp:lastPrinted>
  <dcterms:created xsi:type="dcterms:W3CDTF">2016-04-22T16:11:25Z</dcterms:created>
  <dcterms:modified xsi:type="dcterms:W3CDTF">2016-10-03T09:40:06Z</dcterms:modified>
</cp:coreProperties>
</file>